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7"/>
  </p:notesMasterIdLst>
  <p:sldIdLst>
    <p:sldId id="256" r:id="rId2"/>
    <p:sldId id="337"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3" r:id="rId19"/>
    <p:sldId id="274" r:id="rId20"/>
    <p:sldId id="275" r:id="rId21"/>
    <p:sldId id="276" r:id="rId22"/>
    <p:sldId id="277" r:id="rId23"/>
    <p:sldId id="278" r:id="rId24"/>
    <p:sldId id="279" r:id="rId25"/>
    <p:sldId id="33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72" r:id="rId44"/>
    <p:sldId id="297" r:id="rId45"/>
    <p:sldId id="298" r:id="rId46"/>
    <p:sldId id="299" r:id="rId47"/>
    <p:sldId id="300" r:id="rId48"/>
    <p:sldId id="301" r:id="rId49"/>
    <p:sldId id="302" r:id="rId50"/>
    <p:sldId id="303" r:id="rId51"/>
    <p:sldId id="304" r:id="rId52"/>
    <p:sldId id="338" r:id="rId53"/>
    <p:sldId id="309" r:id="rId54"/>
    <p:sldId id="310" r:id="rId55"/>
    <p:sldId id="305" r:id="rId56"/>
    <p:sldId id="306" r:id="rId57"/>
    <p:sldId id="307" r:id="rId58"/>
    <p:sldId id="308"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41" r:id="rId75"/>
    <p:sldId id="326" r:id="rId76"/>
    <p:sldId id="327" r:id="rId77"/>
    <p:sldId id="328" r:id="rId78"/>
    <p:sldId id="329" r:id="rId79"/>
    <p:sldId id="330" r:id="rId80"/>
    <p:sldId id="331" r:id="rId81"/>
    <p:sldId id="332" r:id="rId82"/>
    <p:sldId id="333" r:id="rId83"/>
    <p:sldId id="335" r:id="rId84"/>
    <p:sldId id="336" r:id="rId85"/>
    <p:sldId id="340" r:id="rId86"/>
  </p:sldIdLst>
  <p:sldSz cx="12598400" cy="6858000"/>
  <p:notesSz cx="125984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2" d="100"/>
          <a:sy n="62" d="100"/>
        </p:scale>
        <p:origin x="728" y="4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459413"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7135813" y="0"/>
            <a:ext cx="5459412" cy="344488"/>
          </a:xfrm>
          <a:prstGeom prst="rect">
            <a:avLst/>
          </a:prstGeom>
        </p:spPr>
        <p:txBody>
          <a:bodyPr vert="horz" lIns="91440" tIns="45720" rIns="91440" bIns="45720" rtlCol="0"/>
          <a:lstStyle>
            <a:lvl1pPr algn="r">
              <a:defRPr sz="1200"/>
            </a:lvl1pPr>
          </a:lstStyle>
          <a:p>
            <a:fld id="{438706C3-1DA5-4874-B533-5EB8143999AB}" type="datetimeFigureOut">
              <a:rPr lang="en-IN" smtClean="0"/>
              <a:t>19-06-2025</a:t>
            </a:fld>
            <a:endParaRPr lang="en-IN"/>
          </a:p>
        </p:txBody>
      </p:sp>
      <p:sp>
        <p:nvSpPr>
          <p:cNvPr id="4" name="Slide Image Placeholder 3"/>
          <p:cNvSpPr>
            <a:spLocks noGrp="1" noRot="1" noChangeAspect="1"/>
          </p:cNvSpPr>
          <p:nvPr>
            <p:ph type="sldImg" idx="2"/>
          </p:nvPr>
        </p:nvSpPr>
        <p:spPr>
          <a:xfrm>
            <a:off x="4173538" y="857250"/>
            <a:ext cx="4251325"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60475" y="3300413"/>
            <a:ext cx="1007745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459413"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7135813" y="6513513"/>
            <a:ext cx="5459412" cy="344487"/>
          </a:xfrm>
          <a:prstGeom prst="rect">
            <a:avLst/>
          </a:prstGeom>
        </p:spPr>
        <p:txBody>
          <a:bodyPr vert="horz" lIns="91440" tIns="45720" rIns="91440" bIns="45720" rtlCol="0" anchor="b"/>
          <a:lstStyle>
            <a:lvl1pPr algn="r">
              <a:defRPr sz="1200"/>
            </a:lvl1pPr>
          </a:lstStyle>
          <a:p>
            <a:fld id="{E1F49F43-6676-4F28-9791-E8F8E1D7F436}" type="slidenum">
              <a:rPr lang="en-IN" smtClean="0"/>
              <a:t>‹#›</a:t>
            </a:fld>
            <a:endParaRPr lang="en-IN"/>
          </a:p>
        </p:txBody>
      </p:sp>
    </p:spTree>
    <p:extLst>
      <p:ext uri="{BB962C8B-B14F-4D97-AF65-F5344CB8AC3E}">
        <p14:creationId xmlns:p14="http://schemas.microsoft.com/office/powerpoint/2010/main" val="4209843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1F49F43-6676-4F28-9791-E8F8E1D7F436}" type="slidenum">
              <a:rPr lang="en-IN" smtClean="0"/>
              <a:t>9</a:t>
            </a:fld>
            <a:endParaRPr lang="en-IN"/>
          </a:p>
        </p:txBody>
      </p:sp>
    </p:spTree>
    <p:extLst>
      <p:ext uri="{BB962C8B-B14F-4D97-AF65-F5344CB8AC3E}">
        <p14:creationId xmlns:p14="http://schemas.microsoft.com/office/powerpoint/2010/main" val="2730276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F49F43-6676-4F28-9791-E8F8E1D7F436}" type="slidenum">
              <a:rPr lang="en-IN" smtClean="0"/>
              <a:t>71</a:t>
            </a:fld>
            <a:endParaRPr lang="en-IN"/>
          </a:p>
        </p:txBody>
      </p:sp>
    </p:spTree>
    <p:extLst>
      <p:ext uri="{BB962C8B-B14F-4D97-AF65-F5344CB8AC3E}">
        <p14:creationId xmlns:p14="http://schemas.microsoft.com/office/powerpoint/2010/main" val="3287057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44880" y="2125980"/>
            <a:ext cx="1070864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89760" y="3840480"/>
            <a:ext cx="881888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tx1"/>
                </a:solidFill>
                <a:latin typeface="Calibri"/>
                <a:cs typeface="Calibri"/>
              </a:defRPr>
            </a:lvl1pPr>
          </a:lstStyle>
          <a:p>
            <a:endParaRPr/>
          </a:p>
        </p:txBody>
      </p:sp>
      <p:sp>
        <p:nvSpPr>
          <p:cNvPr id="3" name="Holder 3"/>
          <p:cNvSpPr>
            <a:spLocks noGrp="1"/>
          </p:cNvSpPr>
          <p:nvPr>
            <p:ph sz="half" idx="2"/>
          </p:nvPr>
        </p:nvSpPr>
        <p:spPr>
          <a:xfrm>
            <a:off x="629920" y="1577340"/>
            <a:ext cx="5480304"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488176" y="1577340"/>
            <a:ext cx="5480304"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6/19/2025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6/19/2025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6/19/2025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31468" y="417872"/>
            <a:ext cx="11735463" cy="1854200"/>
          </a:xfrm>
          <a:prstGeom prst="rect">
            <a:avLst/>
          </a:prstGeom>
        </p:spPr>
        <p:txBody>
          <a:bodyPr wrap="square" lIns="0" tIns="0" rIns="0" bIns="0">
            <a:spAutoFit/>
          </a:bodyPr>
          <a:lstStyle>
            <a:lvl1pPr>
              <a:defRPr sz="1800" b="0" i="0">
                <a:solidFill>
                  <a:schemeClr val="tx1"/>
                </a:solidFill>
                <a:latin typeface="Calibri"/>
                <a:cs typeface="Calibri"/>
              </a:defRPr>
            </a:lvl1pPr>
          </a:lstStyle>
          <a:p>
            <a:endParaRPr/>
          </a:p>
        </p:txBody>
      </p:sp>
      <p:sp>
        <p:nvSpPr>
          <p:cNvPr id="3" name="Holder 3"/>
          <p:cNvSpPr>
            <a:spLocks noGrp="1"/>
          </p:cNvSpPr>
          <p:nvPr>
            <p:ph type="body" idx="1"/>
          </p:nvPr>
        </p:nvSpPr>
        <p:spPr>
          <a:xfrm>
            <a:off x="467965" y="2845224"/>
            <a:ext cx="11160760" cy="2585720"/>
          </a:xfrm>
          <a:prstGeom prst="rect">
            <a:avLst/>
          </a:prstGeom>
        </p:spPr>
        <p:txBody>
          <a:bodyPr wrap="square" lIns="0" tIns="0" rIns="0" bIns="0">
            <a:spAutoFit/>
          </a:bodyPr>
          <a:lstStyle>
            <a:lvl1pPr>
              <a:defRPr sz="24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4283456" y="6377940"/>
            <a:ext cx="4031488"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29920" y="6377940"/>
            <a:ext cx="2897632"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6/19/2025</a:t>
            </a:fld>
            <a:endParaRPr lang="en-US"/>
          </a:p>
        </p:txBody>
      </p:sp>
      <p:sp>
        <p:nvSpPr>
          <p:cNvPr id="6" name="Holder 6"/>
          <p:cNvSpPr>
            <a:spLocks noGrp="1"/>
          </p:cNvSpPr>
          <p:nvPr>
            <p:ph type="sldNum" sz="quarter" idx="7"/>
          </p:nvPr>
        </p:nvSpPr>
        <p:spPr>
          <a:xfrm>
            <a:off x="9070848" y="6377940"/>
            <a:ext cx="2897632"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researchhubs.com/post/ai/fundamentals/agglomerative-hierarchical-clustering-algorithm-numerical-example.html" TargetMode="External"/><Relationship Id="rId2" Type="http://schemas.openxmlformats.org/officeDocument/2006/relationships/hyperlink" Target="https://www.datavedas.com/hierarchical-clustering/"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6.jpg"/><Relationship Id="rId1" Type="http://schemas.openxmlformats.org/officeDocument/2006/relationships/slideLayout" Target="../slideLayouts/slideLayout5.xml"/><Relationship Id="rId5" Type="http://schemas.openxmlformats.org/officeDocument/2006/relationships/image" Target="../media/image18.jpg"/><Relationship Id="rId4" Type="http://schemas.openxmlformats.org/officeDocument/2006/relationships/image" Target="../media/image17.jp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jpg"/></Relationships>
</file>

<file path=ppt/slides/_rels/slide3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5.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3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2.xml"/><Relationship Id="rId4" Type="http://schemas.openxmlformats.org/officeDocument/2006/relationships/image" Target="../media/image60.jpg"/></Relationships>
</file>

<file path=ppt/slides/_rels/slide42.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10.jpg"/><Relationship Id="rId1" Type="http://schemas.openxmlformats.org/officeDocument/2006/relationships/slideLayout" Target="../slideLayouts/slideLayout5.xml"/><Relationship Id="rId4" Type="http://schemas.openxmlformats.org/officeDocument/2006/relationships/image" Target="../media/image65.jpg"/></Relationships>
</file>

<file path=ppt/slides/_rels/slide4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3.jpg"/><Relationship Id="rId1" Type="http://schemas.openxmlformats.org/officeDocument/2006/relationships/slideLayout" Target="../slideLayouts/slideLayout2.xml"/><Relationship Id="rId4" Type="http://schemas.openxmlformats.org/officeDocument/2006/relationships/image" Target="../media/image7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en.wikipedia.org/wiki/Ward%27s_method" TargetMode="External"/><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5.xml"/><Relationship Id="rId4" Type="http://schemas.openxmlformats.org/officeDocument/2006/relationships/image" Target="../media/image8.jpg"/></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jpg"/><Relationship Id="rId1" Type="http://schemas.openxmlformats.org/officeDocument/2006/relationships/slideLayout" Target="../slideLayouts/slideLayout2.xml"/><Relationship Id="rId4" Type="http://schemas.openxmlformats.org/officeDocument/2006/relationships/image" Target="../media/image93.jpg"/></Relationships>
</file>

<file path=ppt/slides/_rels/slide82.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46600" y="1819006"/>
            <a:ext cx="4279900" cy="1366400"/>
          </a:xfrm>
          <a:prstGeom prst="rect">
            <a:avLst/>
          </a:prstGeom>
        </p:spPr>
        <p:txBody>
          <a:bodyPr vert="horz" wrap="square" lIns="0" tIns="12065" rIns="0" bIns="0" rtlCol="0">
            <a:spAutoFit/>
          </a:bodyPr>
          <a:lstStyle/>
          <a:p>
            <a:pPr marL="12700" marR="5080" indent="408940">
              <a:lnSpc>
                <a:spcPct val="100299"/>
              </a:lnSpc>
              <a:spcBef>
                <a:spcPts val="95"/>
              </a:spcBef>
            </a:pPr>
            <a:r>
              <a:rPr lang="en-IN" sz="4400" spc="-5" dirty="0"/>
              <a:t>Unit 4</a:t>
            </a:r>
            <a:br>
              <a:rPr lang="en-US" sz="4400" spc="-10" dirty="0"/>
            </a:br>
            <a:r>
              <a:rPr sz="4400" spc="-10" dirty="0"/>
              <a:t>Clustering</a:t>
            </a:r>
            <a:endParaRPr sz="4400" dirty="0"/>
          </a:p>
        </p:txBody>
      </p:sp>
      <p:sp>
        <p:nvSpPr>
          <p:cNvPr id="3" name="object 3"/>
          <p:cNvSpPr txBox="1"/>
          <p:nvPr/>
        </p:nvSpPr>
        <p:spPr>
          <a:xfrm>
            <a:off x="1868307" y="3845600"/>
            <a:ext cx="8677910" cy="1630045"/>
          </a:xfrm>
          <a:prstGeom prst="rect">
            <a:avLst/>
          </a:prstGeom>
        </p:spPr>
        <p:txBody>
          <a:bodyPr vert="horz" wrap="square" lIns="0" tIns="17780" rIns="0" bIns="0" rtlCol="0">
            <a:spAutoFit/>
          </a:bodyPr>
          <a:lstStyle/>
          <a:p>
            <a:pPr marL="107314">
              <a:lnSpc>
                <a:spcPts val="2620"/>
              </a:lnSpc>
              <a:spcBef>
                <a:spcPts val="140"/>
              </a:spcBef>
            </a:pPr>
            <a:r>
              <a:rPr sz="2200" spc="-5" dirty="0">
                <a:solidFill>
                  <a:srgbClr val="888888"/>
                </a:solidFill>
                <a:latin typeface="Calibri"/>
                <a:cs typeface="Calibri"/>
              </a:rPr>
              <a:t>References</a:t>
            </a:r>
            <a:endParaRPr sz="2200">
              <a:latin typeface="Calibri"/>
              <a:cs typeface="Calibri"/>
            </a:endParaRPr>
          </a:p>
          <a:p>
            <a:pPr marL="621665" indent="-609600">
              <a:lnSpc>
                <a:spcPts val="2600"/>
              </a:lnSpc>
              <a:buClr>
                <a:srgbClr val="888888"/>
              </a:buClr>
              <a:buFont typeface="Arial MT"/>
              <a:buAutoNum type="arabicPeriod"/>
              <a:tabLst>
                <a:tab pos="621665" algn="l"/>
                <a:tab pos="622300" algn="l"/>
              </a:tabLst>
            </a:pPr>
            <a:r>
              <a:rPr sz="2200" u="heavy" spc="5" dirty="0">
                <a:solidFill>
                  <a:srgbClr val="0000FF"/>
                </a:solidFill>
                <a:uFill>
                  <a:solidFill>
                    <a:srgbClr val="0000FF"/>
                  </a:solidFill>
                </a:uFill>
                <a:latin typeface="Calibri"/>
                <a:cs typeface="Calibri"/>
                <a:hlinkClick r:id="rId2"/>
              </a:rPr>
              <a:t>https://www.datavedas.com/hierarchical-clustering/</a:t>
            </a:r>
            <a:endParaRPr sz="2200">
              <a:latin typeface="Calibri"/>
              <a:cs typeface="Calibri"/>
            </a:endParaRPr>
          </a:p>
          <a:p>
            <a:pPr marL="621665" marR="5080" indent="-609600">
              <a:lnSpc>
                <a:spcPts val="2150"/>
              </a:lnSpc>
              <a:spcBef>
                <a:spcPts val="459"/>
              </a:spcBef>
              <a:buClr>
                <a:srgbClr val="888888"/>
              </a:buClr>
              <a:buFont typeface="Arial MT"/>
              <a:buAutoNum type="arabicPeriod"/>
              <a:tabLst>
                <a:tab pos="621665" algn="l"/>
                <a:tab pos="622300" algn="l"/>
              </a:tabLst>
            </a:pPr>
            <a:r>
              <a:rPr sz="2200" u="heavy" spc="5" dirty="0">
                <a:solidFill>
                  <a:srgbClr val="0000FF"/>
                </a:solidFill>
                <a:uFill>
                  <a:solidFill>
                    <a:srgbClr val="0000FF"/>
                  </a:solidFill>
                </a:uFill>
                <a:latin typeface="Calibri"/>
                <a:cs typeface="Calibri"/>
                <a:hlinkClick r:id="rId3"/>
              </a:rPr>
              <a:t>https://researchhubs.com/post/ai/fundamentals/agglomerative-hiera </a:t>
            </a:r>
            <a:r>
              <a:rPr sz="2200" spc="-484" dirty="0">
                <a:solidFill>
                  <a:srgbClr val="0000FF"/>
                </a:solidFill>
                <a:latin typeface="Calibri"/>
                <a:cs typeface="Calibri"/>
              </a:rPr>
              <a:t> </a:t>
            </a:r>
            <a:r>
              <a:rPr sz="2200" u="heavy" spc="5" dirty="0">
                <a:solidFill>
                  <a:srgbClr val="0000FF"/>
                </a:solidFill>
                <a:uFill>
                  <a:solidFill>
                    <a:srgbClr val="0000FF"/>
                  </a:solidFill>
                </a:uFill>
                <a:latin typeface="Calibri"/>
                <a:cs typeface="Calibri"/>
                <a:hlinkClick r:id="rId3"/>
              </a:rPr>
              <a:t>rchical-clustering-algorithm-numerical-example.html</a:t>
            </a:r>
            <a:endParaRPr sz="2200">
              <a:latin typeface="Calibri"/>
              <a:cs typeface="Calibri"/>
            </a:endParaRPr>
          </a:p>
          <a:p>
            <a:pPr marL="644525" indent="-537845">
              <a:lnSpc>
                <a:spcPts val="2610"/>
              </a:lnSpc>
              <a:buClr>
                <a:srgbClr val="888888"/>
              </a:buClr>
              <a:buAutoNum type="arabicPeriod"/>
              <a:tabLst>
                <a:tab pos="644525" algn="l"/>
                <a:tab pos="645160" algn="l"/>
              </a:tabLst>
            </a:pPr>
            <a:r>
              <a:rPr sz="2200" spc="10" dirty="0">
                <a:latin typeface="Calibri"/>
                <a:cs typeface="Calibri"/>
              </a:rPr>
              <a:t>IITKharagpur</a:t>
            </a:r>
            <a:r>
              <a:rPr sz="2200" dirty="0">
                <a:latin typeface="Calibri"/>
                <a:cs typeface="Calibri"/>
              </a:rPr>
              <a:t> </a:t>
            </a:r>
            <a:r>
              <a:rPr sz="2200" spc="10" dirty="0">
                <a:latin typeface="Calibri"/>
                <a:cs typeface="Calibri"/>
              </a:rPr>
              <a:t>CS40003:</a:t>
            </a:r>
            <a:r>
              <a:rPr sz="2200" dirty="0">
                <a:latin typeface="Calibri"/>
                <a:cs typeface="Calibri"/>
              </a:rPr>
              <a:t> Data </a:t>
            </a:r>
            <a:r>
              <a:rPr sz="2200" spc="10" dirty="0">
                <a:latin typeface="Calibri"/>
                <a:cs typeface="Calibri"/>
              </a:rPr>
              <a:t>Analytics</a:t>
            </a:r>
            <a:endParaRPr sz="220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41354" y="752666"/>
            <a:ext cx="5363210" cy="619760"/>
          </a:xfrm>
          <a:prstGeom prst="rect">
            <a:avLst/>
          </a:prstGeom>
        </p:spPr>
        <p:txBody>
          <a:bodyPr vert="horz" wrap="square" lIns="0" tIns="12700" rIns="0" bIns="0" rtlCol="0">
            <a:spAutoFit/>
          </a:bodyPr>
          <a:lstStyle/>
          <a:p>
            <a:pPr marL="12700">
              <a:lnSpc>
                <a:spcPct val="100000"/>
              </a:lnSpc>
              <a:spcBef>
                <a:spcPts val="100"/>
              </a:spcBef>
            </a:pPr>
            <a:r>
              <a:rPr sz="3900" b="1" spc="-5" dirty="0">
                <a:solidFill>
                  <a:srgbClr val="1F497D"/>
                </a:solidFill>
                <a:latin typeface="Arial"/>
                <a:cs typeface="Arial"/>
              </a:rPr>
              <a:t>Hierarchical</a:t>
            </a:r>
            <a:r>
              <a:rPr sz="3900" b="1" spc="-90" dirty="0">
                <a:solidFill>
                  <a:srgbClr val="1F497D"/>
                </a:solidFill>
                <a:latin typeface="Arial"/>
                <a:cs typeface="Arial"/>
              </a:rPr>
              <a:t> </a:t>
            </a:r>
            <a:r>
              <a:rPr sz="3900" b="1" spc="-5" dirty="0">
                <a:solidFill>
                  <a:srgbClr val="1F497D"/>
                </a:solidFill>
                <a:latin typeface="Arial"/>
                <a:cs typeface="Arial"/>
              </a:rPr>
              <a:t>clustering</a:t>
            </a:r>
            <a:endParaRPr sz="3900">
              <a:latin typeface="Arial"/>
              <a:cs typeface="Arial"/>
            </a:endParaRPr>
          </a:p>
        </p:txBody>
      </p:sp>
      <p:pic>
        <p:nvPicPr>
          <p:cNvPr id="3" name="object 3"/>
          <p:cNvPicPr/>
          <p:nvPr/>
        </p:nvPicPr>
        <p:blipFill>
          <a:blip r:embed="rId2" cstate="print"/>
          <a:stretch>
            <a:fillRect/>
          </a:stretch>
        </p:blipFill>
        <p:spPr>
          <a:xfrm>
            <a:off x="1260157" y="1828800"/>
            <a:ext cx="7102475" cy="444023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43100" y="0"/>
            <a:ext cx="11583035" cy="6833234"/>
          </a:xfrm>
          <a:prstGeom prst="rect">
            <a:avLst/>
          </a:prstGeom>
        </p:spPr>
        <p:txBody>
          <a:bodyPr vert="horz" wrap="square" lIns="0" tIns="33655" rIns="0" bIns="0" rtlCol="0">
            <a:spAutoFit/>
          </a:bodyPr>
          <a:lstStyle/>
          <a:p>
            <a:pPr marL="12700">
              <a:lnSpc>
                <a:spcPct val="100000"/>
              </a:lnSpc>
              <a:spcBef>
                <a:spcPts val="265"/>
              </a:spcBef>
            </a:pPr>
            <a:r>
              <a:rPr sz="2600" b="1" spc="-10" dirty="0">
                <a:solidFill>
                  <a:srgbClr val="FF0000"/>
                </a:solidFill>
                <a:latin typeface="Times New Roman"/>
                <a:cs typeface="Times New Roman"/>
              </a:rPr>
              <a:t>Strengths</a:t>
            </a:r>
            <a:r>
              <a:rPr sz="2600" b="1" spc="-25" dirty="0">
                <a:solidFill>
                  <a:srgbClr val="FF0000"/>
                </a:solidFill>
                <a:latin typeface="Times New Roman"/>
                <a:cs typeface="Times New Roman"/>
              </a:rPr>
              <a:t> </a:t>
            </a:r>
            <a:r>
              <a:rPr sz="2600" b="1" dirty="0">
                <a:solidFill>
                  <a:srgbClr val="FF0000"/>
                </a:solidFill>
                <a:latin typeface="Times New Roman"/>
                <a:cs typeface="Times New Roman"/>
              </a:rPr>
              <a:t>of</a:t>
            </a:r>
            <a:r>
              <a:rPr sz="2600" b="1" spc="-15" dirty="0">
                <a:solidFill>
                  <a:srgbClr val="FF0000"/>
                </a:solidFill>
                <a:latin typeface="Times New Roman"/>
                <a:cs typeface="Times New Roman"/>
              </a:rPr>
              <a:t> </a:t>
            </a:r>
            <a:r>
              <a:rPr sz="2600" b="1" spc="-10" dirty="0">
                <a:solidFill>
                  <a:srgbClr val="FF0000"/>
                </a:solidFill>
                <a:latin typeface="Times New Roman"/>
                <a:cs typeface="Times New Roman"/>
              </a:rPr>
              <a:t>Hierarchical</a:t>
            </a:r>
            <a:r>
              <a:rPr sz="2600" b="1" spc="-25" dirty="0">
                <a:solidFill>
                  <a:srgbClr val="FF0000"/>
                </a:solidFill>
                <a:latin typeface="Times New Roman"/>
                <a:cs typeface="Times New Roman"/>
              </a:rPr>
              <a:t> </a:t>
            </a:r>
            <a:r>
              <a:rPr sz="2600" b="1" spc="-5" dirty="0">
                <a:solidFill>
                  <a:srgbClr val="FF0000"/>
                </a:solidFill>
                <a:latin typeface="Times New Roman"/>
                <a:cs typeface="Times New Roman"/>
              </a:rPr>
              <a:t>Clustering</a:t>
            </a:r>
            <a:endParaRPr sz="2600">
              <a:latin typeface="Times New Roman"/>
              <a:cs typeface="Times New Roman"/>
            </a:endParaRPr>
          </a:p>
          <a:p>
            <a:pPr marL="304800" indent="-255270">
              <a:lnSpc>
                <a:spcPct val="100000"/>
              </a:lnSpc>
              <a:spcBef>
                <a:spcPts val="170"/>
              </a:spcBef>
              <a:buChar char="•"/>
              <a:tabLst>
                <a:tab pos="304165" algn="l"/>
                <a:tab pos="304800" algn="l"/>
              </a:tabLst>
            </a:pPr>
            <a:r>
              <a:rPr sz="2600" spc="-5" dirty="0">
                <a:latin typeface="Times New Roman"/>
                <a:cs typeface="Times New Roman"/>
              </a:rPr>
              <a:t>Do</a:t>
            </a:r>
            <a:r>
              <a:rPr sz="2600" spc="-15" dirty="0">
                <a:latin typeface="Times New Roman"/>
                <a:cs typeface="Times New Roman"/>
              </a:rPr>
              <a:t> </a:t>
            </a:r>
            <a:r>
              <a:rPr sz="2600" dirty="0">
                <a:latin typeface="Times New Roman"/>
                <a:cs typeface="Times New Roman"/>
              </a:rPr>
              <a:t>not</a:t>
            </a:r>
            <a:r>
              <a:rPr sz="2600" spc="-10" dirty="0">
                <a:latin typeface="Times New Roman"/>
                <a:cs typeface="Times New Roman"/>
              </a:rPr>
              <a:t> </a:t>
            </a:r>
            <a:r>
              <a:rPr sz="2600" dirty="0">
                <a:latin typeface="Times New Roman"/>
                <a:cs typeface="Times New Roman"/>
              </a:rPr>
              <a:t>have</a:t>
            </a:r>
            <a:r>
              <a:rPr sz="2600" spc="-5" dirty="0">
                <a:latin typeface="Times New Roman"/>
                <a:cs typeface="Times New Roman"/>
              </a:rPr>
              <a:t> to</a:t>
            </a:r>
            <a:r>
              <a:rPr sz="2600" spc="-15" dirty="0">
                <a:latin typeface="Times New Roman"/>
                <a:cs typeface="Times New Roman"/>
              </a:rPr>
              <a:t> </a:t>
            </a:r>
            <a:r>
              <a:rPr sz="2600" spc="-5" dirty="0">
                <a:latin typeface="Times New Roman"/>
                <a:cs typeface="Times New Roman"/>
              </a:rPr>
              <a:t>assume</a:t>
            </a:r>
            <a:r>
              <a:rPr sz="2600" spc="-10" dirty="0">
                <a:latin typeface="Times New Roman"/>
                <a:cs typeface="Times New Roman"/>
              </a:rPr>
              <a:t> </a:t>
            </a:r>
            <a:r>
              <a:rPr sz="2600" spc="-5" dirty="0">
                <a:latin typeface="Times New Roman"/>
                <a:cs typeface="Times New Roman"/>
              </a:rPr>
              <a:t>any</a:t>
            </a:r>
            <a:r>
              <a:rPr sz="2600" spc="-15" dirty="0">
                <a:latin typeface="Times New Roman"/>
                <a:cs typeface="Times New Roman"/>
              </a:rPr>
              <a:t> </a:t>
            </a:r>
            <a:r>
              <a:rPr sz="2600" dirty="0">
                <a:latin typeface="Times New Roman"/>
                <a:cs typeface="Times New Roman"/>
              </a:rPr>
              <a:t>particular</a:t>
            </a:r>
            <a:r>
              <a:rPr sz="2600" spc="-5" dirty="0">
                <a:latin typeface="Times New Roman"/>
                <a:cs typeface="Times New Roman"/>
              </a:rPr>
              <a:t> </a:t>
            </a:r>
            <a:r>
              <a:rPr sz="2600" dirty="0">
                <a:latin typeface="Times New Roman"/>
                <a:cs typeface="Times New Roman"/>
              </a:rPr>
              <a:t>number</a:t>
            </a:r>
            <a:r>
              <a:rPr sz="2600" spc="-10" dirty="0">
                <a:latin typeface="Times New Roman"/>
                <a:cs typeface="Times New Roman"/>
              </a:rPr>
              <a:t> </a:t>
            </a:r>
            <a:r>
              <a:rPr sz="2600" dirty="0">
                <a:latin typeface="Times New Roman"/>
                <a:cs typeface="Times New Roman"/>
              </a:rPr>
              <a:t>of</a:t>
            </a:r>
            <a:r>
              <a:rPr sz="2600" spc="-5" dirty="0">
                <a:latin typeface="Times New Roman"/>
                <a:cs typeface="Times New Roman"/>
              </a:rPr>
              <a:t> clusters</a:t>
            </a:r>
            <a:endParaRPr sz="2600">
              <a:latin typeface="Times New Roman"/>
              <a:cs typeface="Times New Roman"/>
            </a:endParaRPr>
          </a:p>
          <a:p>
            <a:pPr marL="812800" marR="5080" lvl="1" indent="-355600">
              <a:lnSpc>
                <a:spcPts val="2810"/>
              </a:lnSpc>
              <a:spcBef>
                <a:spcPts val="520"/>
              </a:spcBef>
              <a:buChar char="–"/>
              <a:tabLst>
                <a:tab pos="812165" algn="l"/>
                <a:tab pos="812800" algn="l"/>
              </a:tabLst>
            </a:pPr>
            <a:r>
              <a:rPr sz="2600" spc="-5" dirty="0">
                <a:latin typeface="Times New Roman"/>
                <a:cs typeface="Times New Roman"/>
              </a:rPr>
              <a:t>An</a:t>
            </a:r>
            <a:r>
              <a:rPr sz="2600" dirty="0">
                <a:latin typeface="Times New Roman"/>
                <a:cs typeface="Times New Roman"/>
              </a:rPr>
              <a:t>y</a:t>
            </a:r>
            <a:r>
              <a:rPr sz="2600" spc="-5" dirty="0">
                <a:latin typeface="Times New Roman"/>
                <a:cs typeface="Times New Roman"/>
              </a:rPr>
              <a:t> </a:t>
            </a:r>
            <a:r>
              <a:rPr sz="2600" dirty="0">
                <a:latin typeface="Times New Roman"/>
                <a:cs typeface="Times New Roman"/>
              </a:rPr>
              <a:t>desired number of </a:t>
            </a:r>
            <a:r>
              <a:rPr sz="2600" spc="-5" dirty="0">
                <a:latin typeface="Times New Roman"/>
                <a:cs typeface="Times New Roman"/>
              </a:rPr>
              <a:t>cluster</a:t>
            </a:r>
            <a:r>
              <a:rPr sz="2600" dirty="0">
                <a:latin typeface="Times New Roman"/>
                <a:cs typeface="Times New Roman"/>
              </a:rPr>
              <a:t>s</a:t>
            </a:r>
            <a:r>
              <a:rPr sz="2600" spc="-5" dirty="0">
                <a:latin typeface="Times New Roman"/>
                <a:cs typeface="Times New Roman"/>
              </a:rPr>
              <a:t> ca</a:t>
            </a:r>
            <a:r>
              <a:rPr sz="2600" dirty="0">
                <a:latin typeface="Times New Roman"/>
                <a:cs typeface="Times New Roman"/>
              </a:rPr>
              <a:t>n</a:t>
            </a:r>
            <a:r>
              <a:rPr sz="2600" spc="-5" dirty="0">
                <a:latin typeface="Times New Roman"/>
                <a:cs typeface="Times New Roman"/>
              </a:rPr>
              <a:t> </a:t>
            </a:r>
            <a:r>
              <a:rPr sz="2600" dirty="0">
                <a:latin typeface="Times New Roman"/>
                <a:cs typeface="Times New Roman"/>
              </a:rPr>
              <a:t>be obtained by ‘cutting’</a:t>
            </a:r>
            <a:r>
              <a:rPr sz="2600" spc="-195" dirty="0">
                <a:latin typeface="Times New Roman"/>
                <a:cs typeface="Times New Roman"/>
              </a:rPr>
              <a:t> </a:t>
            </a:r>
            <a:r>
              <a:rPr sz="2600" spc="-5" dirty="0">
                <a:latin typeface="Times New Roman"/>
                <a:cs typeface="Times New Roman"/>
              </a:rPr>
              <a:t>th</a:t>
            </a:r>
            <a:r>
              <a:rPr sz="2600" dirty="0">
                <a:latin typeface="Times New Roman"/>
                <a:cs typeface="Times New Roman"/>
              </a:rPr>
              <a:t>e</a:t>
            </a:r>
            <a:r>
              <a:rPr sz="2600" spc="-5" dirty="0">
                <a:latin typeface="Times New Roman"/>
                <a:cs typeface="Times New Roman"/>
              </a:rPr>
              <a:t> </a:t>
            </a:r>
            <a:r>
              <a:rPr sz="2600" dirty="0">
                <a:latin typeface="Times New Roman"/>
                <a:cs typeface="Times New Roman"/>
              </a:rPr>
              <a:t>dendogram </a:t>
            </a:r>
            <a:r>
              <a:rPr sz="2600" spc="-5" dirty="0">
                <a:latin typeface="Times New Roman"/>
                <a:cs typeface="Times New Roman"/>
              </a:rPr>
              <a:t>a</a:t>
            </a:r>
            <a:r>
              <a:rPr sz="2600" dirty="0">
                <a:latin typeface="Times New Roman"/>
                <a:cs typeface="Times New Roman"/>
              </a:rPr>
              <a:t>t</a:t>
            </a:r>
            <a:r>
              <a:rPr sz="2600" spc="-5" dirty="0">
                <a:latin typeface="Times New Roman"/>
                <a:cs typeface="Times New Roman"/>
              </a:rPr>
              <a:t> the  </a:t>
            </a:r>
            <a:r>
              <a:rPr sz="2600" dirty="0">
                <a:latin typeface="Times New Roman"/>
                <a:cs typeface="Times New Roman"/>
              </a:rPr>
              <a:t>proper</a:t>
            </a:r>
            <a:r>
              <a:rPr sz="2600" spc="-5" dirty="0">
                <a:latin typeface="Times New Roman"/>
                <a:cs typeface="Times New Roman"/>
              </a:rPr>
              <a:t> level</a:t>
            </a:r>
            <a:endParaRPr sz="2600">
              <a:latin typeface="Times New Roman"/>
              <a:cs typeface="Times New Roman"/>
            </a:endParaRPr>
          </a:p>
          <a:p>
            <a:pPr lvl="1">
              <a:lnSpc>
                <a:spcPct val="100000"/>
              </a:lnSpc>
              <a:spcBef>
                <a:spcPts val="20"/>
              </a:spcBef>
              <a:buFont typeface="Times New Roman"/>
              <a:buChar char="–"/>
            </a:pPr>
            <a:endParaRPr sz="2950">
              <a:latin typeface="Times New Roman"/>
              <a:cs typeface="Times New Roman"/>
            </a:endParaRPr>
          </a:p>
          <a:p>
            <a:pPr marL="304800" indent="-255270">
              <a:lnSpc>
                <a:spcPct val="100000"/>
              </a:lnSpc>
              <a:buChar char="•"/>
              <a:tabLst>
                <a:tab pos="304165" algn="l"/>
                <a:tab pos="304800" algn="l"/>
              </a:tabLst>
            </a:pPr>
            <a:r>
              <a:rPr sz="2600" spc="-5" dirty="0">
                <a:latin typeface="Times New Roman"/>
                <a:cs typeface="Times New Roman"/>
              </a:rPr>
              <a:t>They</a:t>
            </a:r>
            <a:r>
              <a:rPr sz="2600" spc="-20" dirty="0">
                <a:latin typeface="Times New Roman"/>
                <a:cs typeface="Times New Roman"/>
              </a:rPr>
              <a:t> </a:t>
            </a:r>
            <a:r>
              <a:rPr sz="2600" spc="-5" dirty="0">
                <a:latin typeface="Times New Roman"/>
                <a:cs typeface="Times New Roman"/>
              </a:rPr>
              <a:t>may</a:t>
            </a:r>
            <a:r>
              <a:rPr sz="2600" spc="-15" dirty="0">
                <a:latin typeface="Times New Roman"/>
                <a:cs typeface="Times New Roman"/>
              </a:rPr>
              <a:t> </a:t>
            </a:r>
            <a:r>
              <a:rPr sz="2600" spc="-5" dirty="0">
                <a:latin typeface="Times New Roman"/>
                <a:cs typeface="Times New Roman"/>
              </a:rPr>
              <a:t>correspond</a:t>
            </a:r>
            <a:r>
              <a:rPr sz="2600" spc="-20" dirty="0">
                <a:latin typeface="Times New Roman"/>
                <a:cs typeface="Times New Roman"/>
              </a:rPr>
              <a:t> </a:t>
            </a:r>
            <a:r>
              <a:rPr sz="2600" spc="-5" dirty="0">
                <a:latin typeface="Times New Roman"/>
                <a:cs typeface="Times New Roman"/>
              </a:rPr>
              <a:t>to</a:t>
            </a:r>
            <a:r>
              <a:rPr sz="2600" spc="-15" dirty="0">
                <a:latin typeface="Times New Roman"/>
                <a:cs typeface="Times New Roman"/>
              </a:rPr>
              <a:t> </a:t>
            </a:r>
            <a:r>
              <a:rPr sz="2600" spc="-5" dirty="0">
                <a:latin typeface="Times New Roman"/>
                <a:cs typeface="Times New Roman"/>
              </a:rPr>
              <a:t>meaningful</a:t>
            </a:r>
            <a:r>
              <a:rPr sz="2600" spc="-15" dirty="0">
                <a:latin typeface="Times New Roman"/>
                <a:cs typeface="Times New Roman"/>
              </a:rPr>
              <a:t> </a:t>
            </a:r>
            <a:r>
              <a:rPr sz="2600" spc="-5" dirty="0">
                <a:latin typeface="Times New Roman"/>
                <a:cs typeface="Times New Roman"/>
              </a:rPr>
              <a:t>taxonomies</a:t>
            </a:r>
            <a:endParaRPr sz="2600">
              <a:latin typeface="Times New Roman"/>
              <a:cs typeface="Times New Roman"/>
            </a:endParaRPr>
          </a:p>
          <a:p>
            <a:pPr marL="812800" lvl="1" indent="-355600">
              <a:lnSpc>
                <a:spcPts val="2965"/>
              </a:lnSpc>
              <a:spcBef>
                <a:spcPts val="165"/>
              </a:spcBef>
              <a:buChar char="–"/>
              <a:tabLst>
                <a:tab pos="812165" algn="l"/>
                <a:tab pos="812800" algn="l"/>
              </a:tabLst>
            </a:pPr>
            <a:r>
              <a:rPr sz="2600" spc="-5" dirty="0">
                <a:latin typeface="Times New Roman"/>
                <a:cs typeface="Times New Roman"/>
              </a:rPr>
              <a:t>Example</a:t>
            </a:r>
            <a:r>
              <a:rPr sz="2600" spc="-15" dirty="0">
                <a:latin typeface="Times New Roman"/>
                <a:cs typeface="Times New Roman"/>
              </a:rPr>
              <a:t> </a:t>
            </a:r>
            <a:r>
              <a:rPr sz="2600" spc="-5" dirty="0">
                <a:latin typeface="Times New Roman"/>
                <a:cs typeface="Times New Roman"/>
              </a:rPr>
              <a:t>in</a:t>
            </a:r>
            <a:r>
              <a:rPr sz="2600" spc="-15" dirty="0">
                <a:latin typeface="Times New Roman"/>
                <a:cs typeface="Times New Roman"/>
              </a:rPr>
              <a:t> </a:t>
            </a:r>
            <a:r>
              <a:rPr sz="2600" dirty="0">
                <a:latin typeface="Times New Roman"/>
                <a:cs typeface="Times New Roman"/>
              </a:rPr>
              <a:t>biological</a:t>
            </a:r>
            <a:r>
              <a:rPr sz="2600" spc="-10" dirty="0">
                <a:latin typeface="Times New Roman"/>
                <a:cs typeface="Times New Roman"/>
              </a:rPr>
              <a:t> </a:t>
            </a:r>
            <a:r>
              <a:rPr sz="2600" spc="-5" dirty="0">
                <a:latin typeface="Times New Roman"/>
                <a:cs typeface="Times New Roman"/>
              </a:rPr>
              <a:t>sciences</a:t>
            </a:r>
            <a:r>
              <a:rPr sz="2600" spc="-15" dirty="0">
                <a:latin typeface="Times New Roman"/>
                <a:cs typeface="Times New Roman"/>
              </a:rPr>
              <a:t> </a:t>
            </a:r>
            <a:r>
              <a:rPr sz="2600" dirty="0">
                <a:latin typeface="Times New Roman"/>
                <a:cs typeface="Times New Roman"/>
              </a:rPr>
              <a:t>(e.g.,</a:t>
            </a:r>
            <a:r>
              <a:rPr sz="2600" spc="-5" dirty="0">
                <a:latin typeface="Times New Roman"/>
                <a:cs typeface="Times New Roman"/>
              </a:rPr>
              <a:t> animal</a:t>
            </a:r>
            <a:r>
              <a:rPr sz="2600" spc="-15" dirty="0">
                <a:latin typeface="Times New Roman"/>
                <a:cs typeface="Times New Roman"/>
              </a:rPr>
              <a:t> </a:t>
            </a:r>
            <a:r>
              <a:rPr sz="2600" dirty="0">
                <a:latin typeface="Times New Roman"/>
                <a:cs typeface="Times New Roman"/>
              </a:rPr>
              <a:t>kingdom,</a:t>
            </a:r>
            <a:r>
              <a:rPr sz="2600" spc="-10" dirty="0">
                <a:latin typeface="Times New Roman"/>
                <a:cs typeface="Times New Roman"/>
              </a:rPr>
              <a:t> </a:t>
            </a:r>
            <a:r>
              <a:rPr sz="2600" dirty="0">
                <a:latin typeface="Times New Roman"/>
                <a:cs typeface="Times New Roman"/>
              </a:rPr>
              <a:t>phylogeny</a:t>
            </a:r>
            <a:r>
              <a:rPr sz="2600" spc="-10" dirty="0">
                <a:latin typeface="Times New Roman"/>
                <a:cs typeface="Times New Roman"/>
              </a:rPr>
              <a:t> </a:t>
            </a:r>
            <a:r>
              <a:rPr sz="2600" dirty="0">
                <a:latin typeface="Times New Roman"/>
                <a:cs typeface="Times New Roman"/>
              </a:rPr>
              <a:t>reconstruction,</a:t>
            </a:r>
            <a:endParaRPr sz="2600">
              <a:latin typeface="Times New Roman"/>
              <a:cs typeface="Times New Roman"/>
            </a:endParaRPr>
          </a:p>
          <a:p>
            <a:pPr marL="812800">
              <a:lnSpc>
                <a:spcPts val="2965"/>
              </a:lnSpc>
            </a:pPr>
            <a:r>
              <a:rPr sz="2600" dirty="0">
                <a:latin typeface="Times New Roman"/>
                <a:cs typeface="Times New Roman"/>
              </a:rPr>
              <a:t>…)</a:t>
            </a:r>
            <a:endParaRPr sz="2600">
              <a:latin typeface="Times New Roman"/>
              <a:cs typeface="Times New Roman"/>
            </a:endParaRPr>
          </a:p>
          <a:p>
            <a:pPr marL="12700">
              <a:lnSpc>
                <a:spcPct val="100000"/>
              </a:lnSpc>
              <a:spcBef>
                <a:spcPts val="420"/>
              </a:spcBef>
            </a:pPr>
            <a:r>
              <a:rPr sz="2600" b="1" spc="-15" dirty="0">
                <a:latin typeface="Times New Roman"/>
                <a:cs typeface="Times New Roman"/>
              </a:rPr>
              <a:t>Pros</a:t>
            </a:r>
            <a:endParaRPr sz="2600">
              <a:latin typeface="Times New Roman"/>
              <a:cs typeface="Times New Roman"/>
            </a:endParaRPr>
          </a:p>
          <a:p>
            <a:pPr marL="469900" marR="4817745">
              <a:lnSpc>
                <a:spcPct val="115399"/>
              </a:lnSpc>
            </a:pPr>
            <a:r>
              <a:rPr sz="2600" spc="-5" dirty="0">
                <a:latin typeface="Times New Roman"/>
                <a:cs typeface="Times New Roman"/>
              </a:rPr>
              <a:t>Dendrograms are </a:t>
            </a:r>
            <a:r>
              <a:rPr sz="2600" dirty="0">
                <a:latin typeface="Times New Roman"/>
                <a:cs typeface="Times New Roman"/>
              </a:rPr>
              <a:t>great for visualization </a:t>
            </a:r>
            <a:r>
              <a:rPr sz="2600" spc="5" dirty="0">
                <a:latin typeface="Times New Roman"/>
                <a:cs typeface="Times New Roman"/>
              </a:rPr>
              <a:t> </a:t>
            </a:r>
            <a:r>
              <a:rPr sz="2600" spc="-5" dirty="0">
                <a:latin typeface="Times New Roman"/>
                <a:cs typeface="Times New Roman"/>
              </a:rPr>
              <a:t>Provides</a:t>
            </a:r>
            <a:r>
              <a:rPr sz="2600" spc="-30" dirty="0">
                <a:latin typeface="Times New Roman"/>
                <a:cs typeface="Times New Roman"/>
              </a:rPr>
              <a:t> </a:t>
            </a:r>
            <a:r>
              <a:rPr sz="2600" dirty="0">
                <a:latin typeface="Times New Roman"/>
                <a:cs typeface="Times New Roman"/>
              </a:rPr>
              <a:t>hierarchical</a:t>
            </a:r>
            <a:r>
              <a:rPr sz="2600" spc="-25" dirty="0">
                <a:latin typeface="Times New Roman"/>
                <a:cs typeface="Times New Roman"/>
              </a:rPr>
              <a:t> </a:t>
            </a:r>
            <a:r>
              <a:rPr sz="2600" dirty="0">
                <a:latin typeface="Times New Roman"/>
                <a:cs typeface="Times New Roman"/>
              </a:rPr>
              <a:t>relations</a:t>
            </a:r>
            <a:r>
              <a:rPr sz="2600" spc="-20" dirty="0">
                <a:latin typeface="Times New Roman"/>
                <a:cs typeface="Times New Roman"/>
              </a:rPr>
              <a:t> </a:t>
            </a:r>
            <a:r>
              <a:rPr sz="2600" dirty="0">
                <a:latin typeface="Times New Roman"/>
                <a:cs typeface="Times New Roman"/>
              </a:rPr>
              <a:t>between</a:t>
            </a:r>
            <a:r>
              <a:rPr sz="2600" spc="-25" dirty="0">
                <a:latin typeface="Times New Roman"/>
                <a:cs typeface="Times New Roman"/>
              </a:rPr>
              <a:t> </a:t>
            </a:r>
            <a:r>
              <a:rPr sz="2600" spc="-5" dirty="0">
                <a:latin typeface="Times New Roman"/>
                <a:cs typeface="Times New Roman"/>
              </a:rPr>
              <a:t>clusters </a:t>
            </a:r>
            <a:r>
              <a:rPr sz="2600" spc="-635" dirty="0">
                <a:latin typeface="Times New Roman"/>
                <a:cs typeface="Times New Roman"/>
              </a:rPr>
              <a:t> </a:t>
            </a:r>
            <a:r>
              <a:rPr sz="2600" spc="-5" dirty="0">
                <a:latin typeface="Times New Roman"/>
                <a:cs typeface="Times New Roman"/>
              </a:rPr>
              <a:t>Shown</a:t>
            </a:r>
            <a:r>
              <a:rPr sz="2600" spc="-15" dirty="0">
                <a:latin typeface="Times New Roman"/>
                <a:cs typeface="Times New Roman"/>
              </a:rPr>
              <a:t> </a:t>
            </a:r>
            <a:r>
              <a:rPr sz="2600" spc="-5" dirty="0">
                <a:latin typeface="Times New Roman"/>
                <a:cs typeface="Times New Roman"/>
              </a:rPr>
              <a:t>to</a:t>
            </a:r>
            <a:r>
              <a:rPr sz="2600" spc="-15" dirty="0">
                <a:latin typeface="Times New Roman"/>
                <a:cs typeface="Times New Roman"/>
              </a:rPr>
              <a:t> </a:t>
            </a:r>
            <a:r>
              <a:rPr sz="2600" dirty="0">
                <a:latin typeface="Times New Roman"/>
                <a:cs typeface="Times New Roman"/>
              </a:rPr>
              <a:t>be</a:t>
            </a:r>
            <a:r>
              <a:rPr sz="2600" spc="-10" dirty="0">
                <a:latin typeface="Times New Roman"/>
                <a:cs typeface="Times New Roman"/>
              </a:rPr>
              <a:t> </a:t>
            </a:r>
            <a:r>
              <a:rPr sz="2600" spc="-5" dirty="0">
                <a:latin typeface="Times New Roman"/>
                <a:cs typeface="Times New Roman"/>
              </a:rPr>
              <a:t>able</a:t>
            </a:r>
            <a:r>
              <a:rPr sz="2600" spc="-10" dirty="0">
                <a:latin typeface="Times New Roman"/>
                <a:cs typeface="Times New Roman"/>
              </a:rPr>
              <a:t> </a:t>
            </a:r>
            <a:r>
              <a:rPr sz="2600" spc="-5" dirty="0">
                <a:latin typeface="Times New Roman"/>
                <a:cs typeface="Times New Roman"/>
              </a:rPr>
              <a:t>to</a:t>
            </a:r>
            <a:r>
              <a:rPr sz="2600" spc="-15" dirty="0">
                <a:latin typeface="Times New Roman"/>
                <a:cs typeface="Times New Roman"/>
              </a:rPr>
              <a:t> </a:t>
            </a:r>
            <a:r>
              <a:rPr sz="2600" spc="-5" dirty="0">
                <a:latin typeface="Times New Roman"/>
                <a:cs typeface="Times New Roman"/>
              </a:rPr>
              <a:t>capture</a:t>
            </a:r>
            <a:r>
              <a:rPr sz="2600" spc="-15" dirty="0">
                <a:latin typeface="Times New Roman"/>
                <a:cs typeface="Times New Roman"/>
              </a:rPr>
              <a:t> </a:t>
            </a:r>
            <a:r>
              <a:rPr sz="2600" spc="-5" dirty="0">
                <a:latin typeface="Times New Roman"/>
                <a:cs typeface="Times New Roman"/>
              </a:rPr>
              <a:t>concentric</a:t>
            </a:r>
            <a:r>
              <a:rPr sz="2600" spc="-15" dirty="0">
                <a:latin typeface="Times New Roman"/>
                <a:cs typeface="Times New Roman"/>
              </a:rPr>
              <a:t> </a:t>
            </a:r>
            <a:r>
              <a:rPr sz="2600" spc="-5" dirty="0">
                <a:latin typeface="Times New Roman"/>
                <a:cs typeface="Times New Roman"/>
              </a:rPr>
              <a:t>clusters</a:t>
            </a:r>
            <a:endParaRPr sz="2600">
              <a:latin typeface="Times New Roman"/>
              <a:cs typeface="Times New Roman"/>
            </a:endParaRPr>
          </a:p>
          <a:p>
            <a:pPr marL="12700">
              <a:lnSpc>
                <a:spcPct val="100000"/>
              </a:lnSpc>
              <a:spcBef>
                <a:spcPts val="480"/>
              </a:spcBef>
            </a:pPr>
            <a:r>
              <a:rPr sz="2600" b="1" spc="-5" dirty="0">
                <a:latin typeface="Times New Roman"/>
                <a:cs typeface="Times New Roman"/>
              </a:rPr>
              <a:t>Cons</a:t>
            </a:r>
            <a:endParaRPr sz="2600">
              <a:latin typeface="Times New Roman"/>
              <a:cs typeface="Times New Roman"/>
            </a:endParaRPr>
          </a:p>
          <a:p>
            <a:pPr marL="469900">
              <a:lnSpc>
                <a:spcPct val="100000"/>
              </a:lnSpc>
              <a:spcBef>
                <a:spcPts val="480"/>
              </a:spcBef>
            </a:pPr>
            <a:r>
              <a:rPr sz="2600" spc="-5" dirty="0">
                <a:latin typeface="Times New Roman"/>
                <a:cs typeface="Times New Roman"/>
              </a:rPr>
              <a:t>Not</a:t>
            </a:r>
            <a:r>
              <a:rPr sz="2600" spc="-20" dirty="0">
                <a:latin typeface="Times New Roman"/>
                <a:cs typeface="Times New Roman"/>
              </a:rPr>
              <a:t> </a:t>
            </a:r>
            <a:r>
              <a:rPr sz="2600" spc="-5" dirty="0">
                <a:latin typeface="Times New Roman"/>
                <a:cs typeface="Times New Roman"/>
              </a:rPr>
              <a:t>easy</a:t>
            </a:r>
            <a:r>
              <a:rPr sz="2600" spc="-15" dirty="0">
                <a:latin typeface="Times New Roman"/>
                <a:cs typeface="Times New Roman"/>
              </a:rPr>
              <a:t> </a:t>
            </a:r>
            <a:r>
              <a:rPr sz="2600" spc="-5" dirty="0">
                <a:latin typeface="Times New Roman"/>
                <a:cs typeface="Times New Roman"/>
              </a:rPr>
              <a:t>to</a:t>
            </a:r>
            <a:r>
              <a:rPr sz="2600" spc="-15" dirty="0">
                <a:latin typeface="Times New Roman"/>
                <a:cs typeface="Times New Roman"/>
              </a:rPr>
              <a:t> </a:t>
            </a:r>
            <a:r>
              <a:rPr sz="2600" dirty="0">
                <a:latin typeface="Times New Roman"/>
                <a:cs typeface="Times New Roman"/>
              </a:rPr>
              <a:t>define</a:t>
            </a:r>
            <a:r>
              <a:rPr sz="2600" spc="-10" dirty="0">
                <a:latin typeface="Times New Roman"/>
                <a:cs typeface="Times New Roman"/>
              </a:rPr>
              <a:t> </a:t>
            </a:r>
            <a:r>
              <a:rPr sz="2600" spc="-5" dirty="0">
                <a:latin typeface="Times New Roman"/>
                <a:cs typeface="Times New Roman"/>
              </a:rPr>
              <a:t>levels</a:t>
            </a:r>
            <a:r>
              <a:rPr sz="2600" spc="-15" dirty="0">
                <a:latin typeface="Times New Roman"/>
                <a:cs typeface="Times New Roman"/>
              </a:rPr>
              <a:t> </a:t>
            </a:r>
            <a:r>
              <a:rPr sz="2600" dirty="0">
                <a:latin typeface="Times New Roman"/>
                <a:cs typeface="Times New Roman"/>
              </a:rPr>
              <a:t>for</a:t>
            </a:r>
            <a:r>
              <a:rPr sz="2600" spc="-15" dirty="0">
                <a:latin typeface="Times New Roman"/>
                <a:cs typeface="Times New Roman"/>
              </a:rPr>
              <a:t> </a:t>
            </a:r>
            <a:r>
              <a:rPr sz="2600" spc="-5" dirty="0">
                <a:latin typeface="Times New Roman"/>
                <a:cs typeface="Times New Roman"/>
              </a:rPr>
              <a:t>clusters</a:t>
            </a:r>
            <a:endParaRPr sz="2600">
              <a:latin typeface="Times New Roman"/>
              <a:cs typeface="Times New Roman"/>
            </a:endParaRPr>
          </a:p>
          <a:p>
            <a:pPr marL="12700" marR="859790" indent="457200">
              <a:lnSpc>
                <a:spcPct val="100000"/>
              </a:lnSpc>
              <a:spcBef>
                <a:spcPts val="480"/>
              </a:spcBef>
              <a:tabLst>
                <a:tab pos="9156065" algn="l"/>
              </a:tabLst>
            </a:pPr>
            <a:r>
              <a:rPr sz="2600" spc="-5" dirty="0">
                <a:latin typeface="Times New Roman"/>
                <a:cs typeface="Times New Roman"/>
              </a:rPr>
              <a:t>Experiment</a:t>
            </a:r>
            <a:r>
              <a:rPr sz="2600" dirty="0">
                <a:latin typeface="Times New Roman"/>
                <a:cs typeface="Times New Roman"/>
              </a:rPr>
              <a:t>s</a:t>
            </a:r>
            <a:r>
              <a:rPr sz="2600" spc="-5" dirty="0">
                <a:latin typeface="Times New Roman"/>
                <a:cs typeface="Times New Roman"/>
              </a:rPr>
              <a:t> showe</a:t>
            </a:r>
            <a:r>
              <a:rPr sz="2600" dirty="0">
                <a:latin typeface="Times New Roman"/>
                <a:cs typeface="Times New Roman"/>
              </a:rPr>
              <a:t>d</a:t>
            </a:r>
            <a:r>
              <a:rPr sz="2600" spc="-5" dirty="0">
                <a:latin typeface="Times New Roman"/>
                <a:cs typeface="Times New Roman"/>
              </a:rPr>
              <a:t> tha</a:t>
            </a:r>
            <a:r>
              <a:rPr sz="2600" dirty="0">
                <a:latin typeface="Times New Roman"/>
                <a:cs typeface="Times New Roman"/>
              </a:rPr>
              <a:t>t</a:t>
            </a:r>
            <a:r>
              <a:rPr sz="2600" spc="-5" dirty="0">
                <a:latin typeface="Times New Roman"/>
                <a:cs typeface="Times New Roman"/>
              </a:rPr>
              <a:t> </a:t>
            </a:r>
            <a:r>
              <a:rPr sz="2600" dirty="0">
                <a:latin typeface="Times New Roman"/>
                <a:cs typeface="Times New Roman"/>
              </a:rPr>
              <a:t>other </a:t>
            </a:r>
            <a:r>
              <a:rPr sz="2600" spc="-5" dirty="0">
                <a:latin typeface="Times New Roman"/>
                <a:cs typeface="Times New Roman"/>
              </a:rPr>
              <a:t>clusterin</a:t>
            </a:r>
            <a:r>
              <a:rPr sz="2600" dirty="0">
                <a:latin typeface="Times New Roman"/>
                <a:cs typeface="Times New Roman"/>
              </a:rPr>
              <a:t>g</a:t>
            </a:r>
            <a:r>
              <a:rPr sz="2600" spc="-5" dirty="0">
                <a:latin typeface="Times New Roman"/>
                <a:cs typeface="Times New Roman"/>
              </a:rPr>
              <a:t> technique</a:t>
            </a:r>
            <a:r>
              <a:rPr sz="2600" dirty="0">
                <a:latin typeface="Times New Roman"/>
                <a:cs typeface="Times New Roman"/>
              </a:rPr>
              <a:t>s</a:t>
            </a:r>
            <a:r>
              <a:rPr sz="2600" spc="-5" dirty="0">
                <a:latin typeface="Times New Roman"/>
                <a:cs typeface="Times New Roman"/>
              </a:rPr>
              <a:t> </a:t>
            </a:r>
            <a:r>
              <a:rPr sz="2600" dirty="0">
                <a:latin typeface="Times New Roman"/>
                <a:cs typeface="Times New Roman"/>
              </a:rPr>
              <a:t>outperform	hierarchical  </a:t>
            </a:r>
            <a:r>
              <a:rPr sz="2600" spc="-5" dirty="0">
                <a:latin typeface="Times New Roman"/>
                <a:cs typeface="Times New Roman"/>
              </a:rPr>
              <a:t>clustering</a:t>
            </a:r>
            <a:endParaRPr sz="2600">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7150" y="152625"/>
            <a:ext cx="11717655" cy="6121400"/>
          </a:xfrm>
          <a:prstGeom prst="rect">
            <a:avLst/>
          </a:prstGeom>
        </p:spPr>
        <p:txBody>
          <a:bodyPr vert="horz" wrap="square" lIns="0" tIns="73660" rIns="0" bIns="0" rtlCol="0">
            <a:spAutoFit/>
          </a:bodyPr>
          <a:lstStyle/>
          <a:p>
            <a:pPr marL="12700">
              <a:lnSpc>
                <a:spcPct val="100000"/>
              </a:lnSpc>
              <a:spcBef>
                <a:spcPts val="580"/>
              </a:spcBef>
            </a:pPr>
            <a:r>
              <a:rPr sz="3000" b="1" spc="-15" dirty="0">
                <a:solidFill>
                  <a:srgbClr val="FF0000"/>
                </a:solidFill>
                <a:latin typeface="Times New Roman"/>
                <a:cs typeface="Times New Roman"/>
              </a:rPr>
              <a:t>Hierarchical</a:t>
            </a:r>
            <a:r>
              <a:rPr sz="3000" b="1" spc="-25" dirty="0">
                <a:solidFill>
                  <a:srgbClr val="FF0000"/>
                </a:solidFill>
                <a:latin typeface="Times New Roman"/>
                <a:cs typeface="Times New Roman"/>
              </a:rPr>
              <a:t> </a:t>
            </a:r>
            <a:r>
              <a:rPr sz="3000" b="1" spc="-5" dirty="0">
                <a:solidFill>
                  <a:srgbClr val="FF0000"/>
                </a:solidFill>
                <a:latin typeface="Times New Roman"/>
                <a:cs typeface="Times New Roman"/>
              </a:rPr>
              <a:t>Clustering</a:t>
            </a:r>
            <a:r>
              <a:rPr sz="3000" b="1" spc="-20" dirty="0">
                <a:solidFill>
                  <a:srgbClr val="FF0000"/>
                </a:solidFill>
                <a:latin typeface="Times New Roman"/>
                <a:cs typeface="Times New Roman"/>
              </a:rPr>
              <a:t> </a:t>
            </a:r>
            <a:r>
              <a:rPr sz="3000" b="1" spc="-5" dirty="0">
                <a:solidFill>
                  <a:srgbClr val="FF0000"/>
                </a:solidFill>
                <a:latin typeface="Times New Roman"/>
                <a:cs typeface="Times New Roman"/>
              </a:rPr>
              <a:t>Continued</a:t>
            </a:r>
            <a:endParaRPr sz="3000">
              <a:latin typeface="Times New Roman"/>
              <a:cs typeface="Times New Roman"/>
            </a:endParaRPr>
          </a:p>
          <a:p>
            <a:pPr marL="304800" indent="-273685">
              <a:lnSpc>
                <a:spcPct val="100000"/>
              </a:lnSpc>
              <a:spcBef>
                <a:spcPts val="480"/>
              </a:spcBef>
              <a:buChar char="•"/>
              <a:tabLst>
                <a:tab pos="304800" algn="l"/>
              </a:tabLst>
            </a:pPr>
            <a:r>
              <a:rPr sz="3000" spc="-75" dirty="0">
                <a:latin typeface="Times New Roman"/>
                <a:cs typeface="Times New Roman"/>
              </a:rPr>
              <a:t>Two</a:t>
            </a:r>
            <a:r>
              <a:rPr sz="3000" spc="-20" dirty="0">
                <a:latin typeface="Times New Roman"/>
                <a:cs typeface="Times New Roman"/>
              </a:rPr>
              <a:t> </a:t>
            </a:r>
            <a:r>
              <a:rPr sz="3000" spc="-5" dirty="0">
                <a:latin typeface="Times New Roman"/>
                <a:cs typeface="Times New Roman"/>
              </a:rPr>
              <a:t>main</a:t>
            </a:r>
            <a:r>
              <a:rPr sz="3000" spc="-20" dirty="0">
                <a:latin typeface="Times New Roman"/>
                <a:cs typeface="Times New Roman"/>
              </a:rPr>
              <a:t> </a:t>
            </a:r>
            <a:r>
              <a:rPr sz="3000" spc="-5" dirty="0">
                <a:latin typeface="Times New Roman"/>
                <a:cs typeface="Times New Roman"/>
              </a:rPr>
              <a:t>types</a:t>
            </a:r>
            <a:r>
              <a:rPr sz="3000" spc="-15" dirty="0">
                <a:latin typeface="Times New Roman"/>
                <a:cs typeface="Times New Roman"/>
              </a:rPr>
              <a:t> </a:t>
            </a:r>
            <a:r>
              <a:rPr sz="3000" dirty="0">
                <a:latin typeface="Times New Roman"/>
                <a:cs typeface="Times New Roman"/>
              </a:rPr>
              <a:t>of</a:t>
            </a:r>
            <a:r>
              <a:rPr sz="3000" spc="-15" dirty="0">
                <a:latin typeface="Times New Roman"/>
                <a:cs typeface="Times New Roman"/>
              </a:rPr>
              <a:t> </a:t>
            </a:r>
            <a:r>
              <a:rPr sz="3000" dirty="0">
                <a:latin typeface="Times New Roman"/>
                <a:cs typeface="Times New Roman"/>
              </a:rPr>
              <a:t>hierarchical</a:t>
            </a:r>
            <a:r>
              <a:rPr sz="3000" spc="-10" dirty="0">
                <a:latin typeface="Times New Roman"/>
                <a:cs typeface="Times New Roman"/>
              </a:rPr>
              <a:t> </a:t>
            </a:r>
            <a:r>
              <a:rPr sz="3000" spc="-5" dirty="0">
                <a:latin typeface="Times New Roman"/>
                <a:cs typeface="Times New Roman"/>
              </a:rPr>
              <a:t>clustering</a:t>
            </a:r>
            <a:endParaRPr sz="3000">
              <a:latin typeface="Times New Roman"/>
              <a:cs typeface="Times New Roman"/>
            </a:endParaRPr>
          </a:p>
          <a:p>
            <a:pPr marL="812800" lvl="1" indent="-381000">
              <a:lnSpc>
                <a:spcPct val="100000"/>
              </a:lnSpc>
              <a:spcBef>
                <a:spcPts val="480"/>
              </a:spcBef>
              <a:buChar char="–"/>
              <a:tabLst>
                <a:tab pos="812165" algn="l"/>
                <a:tab pos="812800" algn="l"/>
              </a:tabLst>
            </a:pPr>
            <a:r>
              <a:rPr sz="3000" spc="-5" dirty="0">
                <a:latin typeface="Times New Roman"/>
                <a:cs typeface="Times New Roman"/>
              </a:rPr>
              <a:t>Agglomerative:</a:t>
            </a:r>
            <a:endParaRPr sz="3000">
              <a:latin typeface="Times New Roman"/>
              <a:cs typeface="Times New Roman"/>
            </a:endParaRPr>
          </a:p>
          <a:p>
            <a:pPr marL="1022350" lvl="2" indent="-229235">
              <a:lnSpc>
                <a:spcPct val="100000"/>
              </a:lnSpc>
              <a:spcBef>
                <a:spcPts val="480"/>
              </a:spcBef>
              <a:buChar char="•"/>
              <a:tabLst>
                <a:tab pos="1022350" algn="l"/>
              </a:tabLst>
            </a:pPr>
            <a:r>
              <a:rPr sz="3000" spc="-5" dirty="0">
                <a:latin typeface="Times New Roman"/>
                <a:cs typeface="Times New Roman"/>
              </a:rPr>
              <a:t>Start</a:t>
            </a:r>
            <a:r>
              <a:rPr sz="3000" spc="-20" dirty="0">
                <a:latin typeface="Times New Roman"/>
                <a:cs typeface="Times New Roman"/>
              </a:rPr>
              <a:t> </a:t>
            </a:r>
            <a:r>
              <a:rPr sz="3000" spc="-5" dirty="0">
                <a:latin typeface="Times New Roman"/>
                <a:cs typeface="Times New Roman"/>
              </a:rPr>
              <a:t>with</a:t>
            </a:r>
            <a:r>
              <a:rPr sz="3000" spc="-15" dirty="0">
                <a:latin typeface="Times New Roman"/>
                <a:cs typeface="Times New Roman"/>
              </a:rPr>
              <a:t> </a:t>
            </a:r>
            <a:r>
              <a:rPr sz="3000" spc="-5" dirty="0">
                <a:latin typeface="Times New Roman"/>
                <a:cs typeface="Times New Roman"/>
              </a:rPr>
              <a:t>the</a:t>
            </a:r>
            <a:r>
              <a:rPr sz="3000" spc="-15" dirty="0">
                <a:latin typeface="Times New Roman"/>
                <a:cs typeface="Times New Roman"/>
              </a:rPr>
              <a:t> </a:t>
            </a:r>
            <a:r>
              <a:rPr sz="3000" dirty="0">
                <a:latin typeface="Times New Roman"/>
                <a:cs typeface="Times New Roman"/>
              </a:rPr>
              <a:t>points</a:t>
            </a:r>
            <a:r>
              <a:rPr sz="3000" spc="-10" dirty="0">
                <a:latin typeface="Times New Roman"/>
                <a:cs typeface="Times New Roman"/>
              </a:rPr>
              <a:t> </a:t>
            </a:r>
            <a:r>
              <a:rPr sz="3000" spc="-5" dirty="0">
                <a:latin typeface="Times New Roman"/>
                <a:cs typeface="Times New Roman"/>
              </a:rPr>
              <a:t>as</a:t>
            </a:r>
            <a:r>
              <a:rPr sz="3000" spc="-20" dirty="0">
                <a:latin typeface="Times New Roman"/>
                <a:cs typeface="Times New Roman"/>
              </a:rPr>
              <a:t> </a:t>
            </a:r>
            <a:r>
              <a:rPr sz="3000" spc="-5" dirty="0">
                <a:latin typeface="Times New Roman"/>
                <a:cs typeface="Times New Roman"/>
              </a:rPr>
              <a:t>individual</a:t>
            </a:r>
            <a:r>
              <a:rPr sz="3000" spc="-20" dirty="0">
                <a:latin typeface="Times New Roman"/>
                <a:cs typeface="Times New Roman"/>
              </a:rPr>
              <a:t> </a:t>
            </a:r>
            <a:r>
              <a:rPr sz="3000" spc="-5" dirty="0">
                <a:latin typeface="Times New Roman"/>
                <a:cs typeface="Times New Roman"/>
              </a:rPr>
              <a:t>clusters</a:t>
            </a:r>
            <a:endParaRPr sz="3000">
              <a:latin typeface="Times New Roman"/>
              <a:cs typeface="Times New Roman"/>
            </a:endParaRPr>
          </a:p>
          <a:p>
            <a:pPr marL="927100" marR="335280" lvl="2" indent="-133985">
              <a:lnSpc>
                <a:spcPct val="100000"/>
              </a:lnSpc>
              <a:spcBef>
                <a:spcPts val="480"/>
              </a:spcBef>
              <a:buChar char="•"/>
              <a:tabLst>
                <a:tab pos="1001394" algn="l"/>
              </a:tabLst>
            </a:pPr>
            <a:r>
              <a:rPr sz="3000" spc="-5" dirty="0">
                <a:latin typeface="Times New Roman"/>
                <a:cs typeface="Times New Roman"/>
              </a:rPr>
              <a:t>At </a:t>
            </a:r>
            <a:r>
              <a:rPr sz="3000" spc="-10" dirty="0">
                <a:latin typeface="Times New Roman"/>
                <a:cs typeface="Times New Roman"/>
              </a:rPr>
              <a:t>each </a:t>
            </a:r>
            <a:r>
              <a:rPr sz="3000" spc="-5" dirty="0">
                <a:latin typeface="Times New Roman"/>
                <a:cs typeface="Times New Roman"/>
              </a:rPr>
              <a:t>step, </a:t>
            </a:r>
            <a:r>
              <a:rPr sz="3000" spc="-15" dirty="0">
                <a:latin typeface="Times New Roman"/>
                <a:cs typeface="Times New Roman"/>
              </a:rPr>
              <a:t>merge </a:t>
            </a:r>
            <a:r>
              <a:rPr sz="3000" spc="-5" dirty="0">
                <a:latin typeface="Times New Roman"/>
                <a:cs typeface="Times New Roman"/>
              </a:rPr>
              <a:t>the </a:t>
            </a:r>
            <a:r>
              <a:rPr sz="3000" spc="-10" dirty="0">
                <a:latin typeface="Times New Roman"/>
                <a:cs typeface="Times New Roman"/>
              </a:rPr>
              <a:t>closest </a:t>
            </a:r>
            <a:r>
              <a:rPr sz="3000" dirty="0">
                <a:latin typeface="Times New Roman"/>
                <a:cs typeface="Times New Roman"/>
              </a:rPr>
              <a:t>pair of </a:t>
            </a:r>
            <a:r>
              <a:rPr sz="3000" spc="-10" dirty="0">
                <a:latin typeface="Times New Roman"/>
                <a:cs typeface="Times New Roman"/>
              </a:rPr>
              <a:t>clusters </a:t>
            </a:r>
            <a:r>
              <a:rPr sz="3000" dirty="0">
                <a:latin typeface="Times New Roman"/>
                <a:cs typeface="Times New Roman"/>
              </a:rPr>
              <a:t>until only one </a:t>
            </a:r>
            <a:r>
              <a:rPr sz="3000" spc="-10" dirty="0">
                <a:latin typeface="Times New Roman"/>
                <a:cs typeface="Times New Roman"/>
              </a:rPr>
              <a:t>cluster </a:t>
            </a:r>
            <a:r>
              <a:rPr sz="3000" spc="-735" dirty="0">
                <a:latin typeface="Times New Roman"/>
                <a:cs typeface="Times New Roman"/>
              </a:rPr>
              <a:t> </a:t>
            </a:r>
            <a:r>
              <a:rPr sz="3000" dirty="0">
                <a:latin typeface="Times New Roman"/>
                <a:cs typeface="Times New Roman"/>
              </a:rPr>
              <a:t>(or</a:t>
            </a:r>
            <a:r>
              <a:rPr sz="3000" spc="-5" dirty="0">
                <a:latin typeface="Times New Roman"/>
                <a:cs typeface="Times New Roman"/>
              </a:rPr>
              <a:t> </a:t>
            </a:r>
            <a:r>
              <a:rPr sz="3000" dirty="0">
                <a:latin typeface="Times New Roman"/>
                <a:cs typeface="Times New Roman"/>
              </a:rPr>
              <a:t>k </a:t>
            </a:r>
            <a:r>
              <a:rPr sz="3000" spc="-10" dirty="0">
                <a:latin typeface="Times New Roman"/>
                <a:cs typeface="Times New Roman"/>
              </a:rPr>
              <a:t>clusters) </a:t>
            </a:r>
            <a:r>
              <a:rPr sz="3000" spc="-5" dirty="0">
                <a:latin typeface="Times New Roman"/>
                <a:cs typeface="Times New Roman"/>
              </a:rPr>
              <a:t>left</a:t>
            </a:r>
            <a:endParaRPr sz="3000">
              <a:latin typeface="Times New Roman"/>
              <a:cs typeface="Times New Roman"/>
            </a:endParaRPr>
          </a:p>
          <a:p>
            <a:pPr marL="812800" lvl="1" indent="-381000">
              <a:lnSpc>
                <a:spcPct val="100000"/>
              </a:lnSpc>
              <a:spcBef>
                <a:spcPts val="480"/>
              </a:spcBef>
              <a:buChar char="–"/>
              <a:tabLst>
                <a:tab pos="812165" algn="l"/>
                <a:tab pos="812800" algn="l"/>
              </a:tabLst>
            </a:pPr>
            <a:r>
              <a:rPr sz="3000" spc="-5" dirty="0">
                <a:latin typeface="Times New Roman"/>
                <a:cs typeface="Times New Roman"/>
              </a:rPr>
              <a:t>Divisive:</a:t>
            </a:r>
            <a:endParaRPr sz="3000">
              <a:latin typeface="Times New Roman"/>
              <a:cs typeface="Times New Roman"/>
            </a:endParaRPr>
          </a:p>
          <a:p>
            <a:pPr marL="1022350" lvl="2" indent="-229235">
              <a:lnSpc>
                <a:spcPct val="100000"/>
              </a:lnSpc>
              <a:spcBef>
                <a:spcPts val="480"/>
              </a:spcBef>
              <a:buChar char="•"/>
              <a:tabLst>
                <a:tab pos="1022350" algn="l"/>
              </a:tabLst>
            </a:pPr>
            <a:r>
              <a:rPr sz="3000" spc="-5" dirty="0">
                <a:latin typeface="Times New Roman"/>
                <a:cs typeface="Times New Roman"/>
              </a:rPr>
              <a:t>Start</a:t>
            </a:r>
            <a:r>
              <a:rPr sz="3000" spc="-20" dirty="0">
                <a:latin typeface="Times New Roman"/>
                <a:cs typeface="Times New Roman"/>
              </a:rPr>
              <a:t> </a:t>
            </a:r>
            <a:r>
              <a:rPr sz="3000" spc="-5" dirty="0">
                <a:latin typeface="Times New Roman"/>
                <a:cs typeface="Times New Roman"/>
              </a:rPr>
              <a:t>with</a:t>
            </a:r>
            <a:r>
              <a:rPr sz="3000" spc="-20" dirty="0">
                <a:latin typeface="Times New Roman"/>
                <a:cs typeface="Times New Roman"/>
              </a:rPr>
              <a:t> </a:t>
            </a:r>
            <a:r>
              <a:rPr sz="3000" dirty="0">
                <a:latin typeface="Times New Roman"/>
                <a:cs typeface="Times New Roman"/>
              </a:rPr>
              <a:t>one,</a:t>
            </a:r>
            <a:r>
              <a:rPr sz="3000" spc="-15" dirty="0">
                <a:latin typeface="Times New Roman"/>
                <a:cs typeface="Times New Roman"/>
              </a:rPr>
              <a:t> </a:t>
            </a:r>
            <a:r>
              <a:rPr sz="3000" spc="-10" dirty="0">
                <a:latin typeface="Times New Roman"/>
                <a:cs typeface="Times New Roman"/>
              </a:rPr>
              <a:t>all-inclusive</a:t>
            </a:r>
            <a:r>
              <a:rPr sz="3000" spc="-25" dirty="0">
                <a:latin typeface="Times New Roman"/>
                <a:cs typeface="Times New Roman"/>
              </a:rPr>
              <a:t> </a:t>
            </a:r>
            <a:r>
              <a:rPr sz="3000" spc="-10" dirty="0">
                <a:latin typeface="Times New Roman"/>
                <a:cs typeface="Times New Roman"/>
              </a:rPr>
              <a:t>cluster</a:t>
            </a:r>
            <a:endParaRPr sz="3000">
              <a:latin typeface="Times New Roman"/>
              <a:cs typeface="Times New Roman"/>
            </a:endParaRPr>
          </a:p>
          <a:p>
            <a:pPr marL="927100" marR="5080" lvl="2" indent="-133985">
              <a:lnSpc>
                <a:spcPct val="100000"/>
              </a:lnSpc>
              <a:spcBef>
                <a:spcPts val="480"/>
              </a:spcBef>
              <a:buChar char="•"/>
              <a:tabLst>
                <a:tab pos="1001394" algn="l"/>
              </a:tabLst>
            </a:pPr>
            <a:r>
              <a:rPr sz="3000" spc="-5" dirty="0">
                <a:latin typeface="Times New Roman"/>
                <a:cs typeface="Times New Roman"/>
              </a:rPr>
              <a:t>At</a:t>
            </a:r>
            <a:r>
              <a:rPr sz="3000" spc="-10" dirty="0">
                <a:latin typeface="Times New Roman"/>
                <a:cs typeface="Times New Roman"/>
              </a:rPr>
              <a:t> each</a:t>
            </a:r>
            <a:r>
              <a:rPr sz="3000" spc="-15" dirty="0">
                <a:latin typeface="Times New Roman"/>
                <a:cs typeface="Times New Roman"/>
              </a:rPr>
              <a:t> </a:t>
            </a:r>
            <a:r>
              <a:rPr sz="3000" spc="-5" dirty="0">
                <a:latin typeface="Times New Roman"/>
                <a:cs typeface="Times New Roman"/>
              </a:rPr>
              <a:t>step, split</a:t>
            </a:r>
            <a:r>
              <a:rPr sz="3000" spc="-10" dirty="0">
                <a:latin typeface="Times New Roman"/>
                <a:cs typeface="Times New Roman"/>
              </a:rPr>
              <a:t> </a:t>
            </a:r>
            <a:r>
              <a:rPr sz="3000" dirty="0">
                <a:latin typeface="Times New Roman"/>
                <a:cs typeface="Times New Roman"/>
              </a:rPr>
              <a:t>a</a:t>
            </a:r>
            <a:r>
              <a:rPr sz="3000" spc="-10" dirty="0">
                <a:latin typeface="Times New Roman"/>
                <a:cs typeface="Times New Roman"/>
              </a:rPr>
              <a:t> cluster</a:t>
            </a:r>
            <a:r>
              <a:rPr sz="3000" spc="-15" dirty="0">
                <a:latin typeface="Times New Roman"/>
                <a:cs typeface="Times New Roman"/>
              </a:rPr>
              <a:t> </a:t>
            </a:r>
            <a:r>
              <a:rPr sz="3000" dirty="0">
                <a:latin typeface="Times New Roman"/>
                <a:cs typeface="Times New Roman"/>
              </a:rPr>
              <a:t>until </a:t>
            </a:r>
            <a:r>
              <a:rPr sz="3000" spc="-10" dirty="0">
                <a:latin typeface="Times New Roman"/>
                <a:cs typeface="Times New Roman"/>
              </a:rPr>
              <a:t>each</a:t>
            </a:r>
            <a:r>
              <a:rPr sz="3000" spc="-15" dirty="0">
                <a:latin typeface="Times New Roman"/>
                <a:cs typeface="Times New Roman"/>
              </a:rPr>
              <a:t> </a:t>
            </a:r>
            <a:r>
              <a:rPr sz="3000" spc="-10" dirty="0">
                <a:latin typeface="Times New Roman"/>
                <a:cs typeface="Times New Roman"/>
              </a:rPr>
              <a:t>cluster contains</a:t>
            </a:r>
            <a:r>
              <a:rPr sz="3000" spc="-15" dirty="0">
                <a:latin typeface="Times New Roman"/>
                <a:cs typeface="Times New Roman"/>
              </a:rPr>
              <a:t> </a:t>
            </a:r>
            <a:r>
              <a:rPr sz="3000" dirty="0">
                <a:latin typeface="Times New Roman"/>
                <a:cs typeface="Times New Roman"/>
              </a:rPr>
              <a:t>a</a:t>
            </a:r>
            <a:r>
              <a:rPr sz="3000" spc="-10" dirty="0">
                <a:latin typeface="Times New Roman"/>
                <a:cs typeface="Times New Roman"/>
              </a:rPr>
              <a:t> </a:t>
            </a:r>
            <a:r>
              <a:rPr sz="3000" dirty="0">
                <a:latin typeface="Times New Roman"/>
                <a:cs typeface="Times New Roman"/>
              </a:rPr>
              <a:t>point</a:t>
            </a:r>
            <a:r>
              <a:rPr sz="3000" spc="-5" dirty="0">
                <a:latin typeface="Times New Roman"/>
                <a:cs typeface="Times New Roman"/>
              </a:rPr>
              <a:t> </a:t>
            </a:r>
            <a:r>
              <a:rPr sz="3000" dirty="0">
                <a:latin typeface="Times New Roman"/>
                <a:cs typeface="Times New Roman"/>
              </a:rPr>
              <a:t>(or</a:t>
            </a:r>
            <a:r>
              <a:rPr sz="3000" spc="170" dirty="0">
                <a:latin typeface="Times New Roman"/>
                <a:cs typeface="Times New Roman"/>
              </a:rPr>
              <a:t> </a:t>
            </a:r>
            <a:r>
              <a:rPr sz="3000" spc="-5" dirty="0">
                <a:latin typeface="Times New Roman"/>
                <a:cs typeface="Times New Roman"/>
              </a:rPr>
              <a:t>there </a:t>
            </a:r>
            <a:r>
              <a:rPr sz="3000" spc="-735" dirty="0">
                <a:latin typeface="Times New Roman"/>
                <a:cs typeface="Times New Roman"/>
              </a:rPr>
              <a:t> </a:t>
            </a:r>
            <a:r>
              <a:rPr sz="3000" spc="-10" dirty="0">
                <a:latin typeface="Times New Roman"/>
                <a:cs typeface="Times New Roman"/>
              </a:rPr>
              <a:t>are</a:t>
            </a:r>
            <a:r>
              <a:rPr sz="3000" spc="-15" dirty="0">
                <a:latin typeface="Times New Roman"/>
                <a:cs typeface="Times New Roman"/>
              </a:rPr>
              <a:t> </a:t>
            </a:r>
            <a:r>
              <a:rPr sz="3000" dirty="0">
                <a:latin typeface="Times New Roman"/>
                <a:cs typeface="Times New Roman"/>
              </a:rPr>
              <a:t>k </a:t>
            </a:r>
            <a:r>
              <a:rPr sz="3000" spc="-5" dirty="0">
                <a:latin typeface="Times New Roman"/>
                <a:cs typeface="Times New Roman"/>
              </a:rPr>
              <a:t>clusters)</a:t>
            </a:r>
            <a:endParaRPr sz="3000">
              <a:latin typeface="Times New Roman"/>
              <a:cs typeface="Times New Roman"/>
            </a:endParaRPr>
          </a:p>
          <a:p>
            <a:pPr marL="304800" indent="-273685">
              <a:lnSpc>
                <a:spcPct val="100000"/>
              </a:lnSpc>
              <a:spcBef>
                <a:spcPts val="480"/>
              </a:spcBef>
              <a:buChar char="•"/>
              <a:tabLst>
                <a:tab pos="304800" algn="l"/>
              </a:tabLst>
            </a:pPr>
            <a:r>
              <a:rPr sz="3000" b="1" spc="-30" dirty="0">
                <a:solidFill>
                  <a:srgbClr val="FF0000"/>
                </a:solidFill>
                <a:latin typeface="Times New Roman"/>
                <a:cs typeface="Times New Roman"/>
              </a:rPr>
              <a:t>Traditional</a:t>
            </a:r>
            <a:r>
              <a:rPr sz="3000" b="1" spc="-15" dirty="0">
                <a:solidFill>
                  <a:srgbClr val="FF0000"/>
                </a:solidFill>
                <a:latin typeface="Times New Roman"/>
                <a:cs typeface="Times New Roman"/>
              </a:rPr>
              <a:t> hierarchical</a:t>
            </a:r>
            <a:r>
              <a:rPr sz="3000" b="1" spc="-10" dirty="0">
                <a:solidFill>
                  <a:srgbClr val="FF0000"/>
                </a:solidFill>
                <a:latin typeface="Times New Roman"/>
                <a:cs typeface="Times New Roman"/>
              </a:rPr>
              <a:t> </a:t>
            </a:r>
            <a:r>
              <a:rPr sz="3000" b="1" dirty="0">
                <a:solidFill>
                  <a:srgbClr val="FF0000"/>
                </a:solidFill>
                <a:latin typeface="Times New Roman"/>
                <a:cs typeface="Times New Roman"/>
              </a:rPr>
              <a:t>algorithms</a:t>
            </a:r>
            <a:r>
              <a:rPr sz="3000" b="1" spc="-5" dirty="0">
                <a:solidFill>
                  <a:srgbClr val="FF0000"/>
                </a:solidFill>
                <a:latin typeface="Times New Roman"/>
                <a:cs typeface="Times New Roman"/>
              </a:rPr>
              <a:t> use </a:t>
            </a:r>
            <a:r>
              <a:rPr sz="3000" b="1" dirty="0">
                <a:solidFill>
                  <a:srgbClr val="FF0000"/>
                </a:solidFill>
                <a:latin typeface="Times New Roman"/>
                <a:cs typeface="Times New Roman"/>
              </a:rPr>
              <a:t>a</a:t>
            </a:r>
            <a:r>
              <a:rPr sz="3000" b="1" spc="-5" dirty="0">
                <a:solidFill>
                  <a:srgbClr val="FF0000"/>
                </a:solidFill>
                <a:latin typeface="Times New Roman"/>
                <a:cs typeface="Times New Roman"/>
              </a:rPr>
              <a:t> similarity </a:t>
            </a:r>
            <a:r>
              <a:rPr sz="3000" b="1" dirty="0">
                <a:solidFill>
                  <a:srgbClr val="FF0000"/>
                </a:solidFill>
                <a:latin typeface="Times New Roman"/>
                <a:cs typeface="Times New Roman"/>
              </a:rPr>
              <a:t>or</a:t>
            </a:r>
            <a:r>
              <a:rPr sz="3000" b="1" spc="-60" dirty="0">
                <a:solidFill>
                  <a:srgbClr val="FF0000"/>
                </a:solidFill>
                <a:latin typeface="Times New Roman"/>
                <a:cs typeface="Times New Roman"/>
              </a:rPr>
              <a:t> </a:t>
            </a:r>
            <a:r>
              <a:rPr sz="3000" b="1" spc="-5" dirty="0">
                <a:solidFill>
                  <a:srgbClr val="FF0000"/>
                </a:solidFill>
                <a:latin typeface="Times New Roman"/>
                <a:cs typeface="Times New Roman"/>
              </a:rPr>
              <a:t>distance</a:t>
            </a:r>
            <a:r>
              <a:rPr sz="3000" b="1" spc="100" dirty="0">
                <a:solidFill>
                  <a:srgbClr val="FF0000"/>
                </a:solidFill>
                <a:latin typeface="Times New Roman"/>
                <a:cs typeface="Times New Roman"/>
              </a:rPr>
              <a:t> </a:t>
            </a:r>
            <a:r>
              <a:rPr sz="3000" b="1" dirty="0">
                <a:solidFill>
                  <a:srgbClr val="FF0000"/>
                </a:solidFill>
                <a:latin typeface="Times New Roman"/>
                <a:cs typeface="Times New Roman"/>
              </a:rPr>
              <a:t>matrix</a:t>
            </a:r>
            <a:endParaRPr sz="3000">
              <a:latin typeface="Times New Roman"/>
              <a:cs typeface="Times New Roman"/>
            </a:endParaRPr>
          </a:p>
          <a:p>
            <a:pPr marL="431800">
              <a:lnSpc>
                <a:spcPct val="100000"/>
              </a:lnSpc>
              <a:spcBef>
                <a:spcPts val="480"/>
              </a:spcBef>
              <a:tabLst>
                <a:tab pos="812165" algn="l"/>
              </a:tabLst>
            </a:pPr>
            <a:r>
              <a:rPr sz="3000" dirty="0">
                <a:latin typeface="Times New Roman"/>
                <a:cs typeface="Times New Roman"/>
              </a:rPr>
              <a:t>–	</a:t>
            </a:r>
            <a:r>
              <a:rPr sz="3000" spc="-15" dirty="0">
                <a:latin typeface="Times New Roman"/>
                <a:cs typeface="Times New Roman"/>
              </a:rPr>
              <a:t>Merge</a:t>
            </a:r>
            <a:r>
              <a:rPr sz="3000" spc="-10" dirty="0">
                <a:latin typeface="Times New Roman"/>
                <a:cs typeface="Times New Roman"/>
              </a:rPr>
              <a:t> </a:t>
            </a:r>
            <a:r>
              <a:rPr sz="3000" dirty="0">
                <a:latin typeface="Times New Roman"/>
                <a:cs typeface="Times New Roman"/>
              </a:rPr>
              <a:t>or</a:t>
            </a:r>
            <a:r>
              <a:rPr sz="3000" spc="-10" dirty="0">
                <a:latin typeface="Times New Roman"/>
                <a:cs typeface="Times New Roman"/>
              </a:rPr>
              <a:t> </a:t>
            </a:r>
            <a:r>
              <a:rPr sz="3000" spc="-5" dirty="0">
                <a:latin typeface="Times New Roman"/>
                <a:cs typeface="Times New Roman"/>
              </a:rPr>
              <a:t>split</a:t>
            </a:r>
            <a:r>
              <a:rPr sz="3000" spc="-15" dirty="0">
                <a:latin typeface="Times New Roman"/>
                <a:cs typeface="Times New Roman"/>
              </a:rPr>
              <a:t> </a:t>
            </a:r>
            <a:r>
              <a:rPr sz="3000" dirty="0">
                <a:latin typeface="Times New Roman"/>
                <a:cs typeface="Times New Roman"/>
              </a:rPr>
              <a:t>one</a:t>
            </a:r>
            <a:r>
              <a:rPr sz="3000" spc="-10" dirty="0">
                <a:latin typeface="Times New Roman"/>
                <a:cs typeface="Times New Roman"/>
              </a:rPr>
              <a:t> cluster</a:t>
            </a:r>
            <a:r>
              <a:rPr sz="3000" spc="-20" dirty="0">
                <a:latin typeface="Times New Roman"/>
                <a:cs typeface="Times New Roman"/>
              </a:rPr>
              <a:t> </a:t>
            </a:r>
            <a:r>
              <a:rPr sz="3000" spc="-5" dirty="0">
                <a:latin typeface="Times New Roman"/>
                <a:cs typeface="Times New Roman"/>
              </a:rPr>
              <a:t>at</a:t>
            </a:r>
            <a:r>
              <a:rPr sz="3000" spc="-15" dirty="0">
                <a:latin typeface="Times New Roman"/>
                <a:cs typeface="Times New Roman"/>
              </a:rPr>
              <a:t> </a:t>
            </a:r>
            <a:r>
              <a:rPr sz="3000" dirty="0">
                <a:latin typeface="Times New Roman"/>
                <a:cs typeface="Times New Roman"/>
              </a:rPr>
              <a:t>a</a:t>
            </a:r>
            <a:r>
              <a:rPr sz="3000" spc="-20" dirty="0">
                <a:latin typeface="Times New Roman"/>
                <a:cs typeface="Times New Roman"/>
              </a:rPr>
              <a:t> </a:t>
            </a:r>
            <a:r>
              <a:rPr sz="3000" spc="-5" dirty="0">
                <a:latin typeface="Times New Roman"/>
                <a:cs typeface="Times New Roman"/>
              </a:rPr>
              <a:t>time</a:t>
            </a:r>
            <a:endParaRPr sz="3000">
              <a:latin typeface="Times New Roman"/>
              <a:cs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7149" y="178158"/>
            <a:ext cx="3498215" cy="420370"/>
          </a:xfrm>
          <a:prstGeom prst="rect">
            <a:avLst/>
          </a:prstGeom>
        </p:spPr>
        <p:txBody>
          <a:bodyPr vert="horz" wrap="square" lIns="0" tIns="11430" rIns="0" bIns="0" rtlCol="0">
            <a:spAutoFit/>
          </a:bodyPr>
          <a:lstStyle/>
          <a:p>
            <a:pPr marL="12700">
              <a:lnSpc>
                <a:spcPct val="100000"/>
              </a:lnSpc>
              <a:spcBef>
                <a:spcPts val="90"/>
              </a:spcBef>
            </a:pPr>
            <a:r>
              <a:rPr sz="2600" spc="-15" dirty="0">
                <a:solidFill>
                  <a:srgbClr val="FF0000"/>
                </a:solidFill>
              </a:rPr>
              <a:t>Agglomerative</a:t>
            </a:r>
            <a:r>
              <a:rPr sz="2600" spc="-45" dirty="0">
                <a:solidFill>
                  <a:srgbClr val="FF0000"/>
                </a:solidFill>
              </a:rPr>
              <a:t> </a:t>
            </a:r>
            <a:r>
              <a:rPr sz="2600" spc="-15" dirty="0">
                <a:solidFill>
                  <a:srgbClr val="FF0000"/>
                </a:solidFill>
              </a:rPr>
              <a:t>clustering</a:t>
            </a:r>
            <a:r>
              <a:rPr sz="2600" spc="-5" dirty="0">
                <a:solidFill>
                  <a:srgbClr val="FF0000"/>
                </a:solidFill>
              </a:rPr>
              <a:t> </a:t>
            </a:r>
            <a:r>
              <a:rPr sz="2600" spc="-5" dirty="0"/>
              <a:t>:</a:t>
            </a:r>
            <a:endParaRPr sz="2600"/>
          </a:p>
        </p:txBody>
      </p:sp>
      <p:sp>
        <p:nvSpPr>
          <p:cNvPr id="3" name="object 3"/>
          <p:cNvSpPr txBox="1"/>
          <p:nvPr/>
        </p:nvSpPr>
        <p:spPr>
          <a:xfrm>
            <a:off x="854349" y="520246"/>
            <a:ext cx="10608945" cy="1903730"/>
          </a:xfrm>
          <a:prstGeom prst="rect">
            <a:avLst/>
          </a:prstGeom>
        </p:spPr>
        <p:txBody>
          <a:bodyPr vert="horz" wrap="square" lIns="0" tIns="67945" rIns="0" bIns="0" rtlCol="0">
            <a:spAutoFit/>
          </a:bodyPr>
          <a:lstStyle/>
          <a:p>
            <a:pPr marL="12700" marR="4348480">
              <a:lnSpc>
                <a:spcPts val="2690"/>
              </a:lnSpc>
              <a:spcBef>
                <a:spcPts val="535"/>
              </a:spcBef>
            </a:pPr>
            <a:r>
              <a:rPr sz="2600" spc="-20" dirty="0">
                <a:latin typeface="Calibri"/>
                <a:cs typeface="Calibri"/>
              </a:rPr>
              <a:t>More</a:t>
            </a:r>
            <a:r>
              <a:rPr sz="2600" spc="-15" dirty="0">
                <a:latin typeface="Calibri"/>
                <a:cs typeface="Calibri"/>
              </a:rPr>
              <a:t> </a:t>
            </a:r>
            <a:r>
              <a:rPr sz="2600" spc="-10" dirty="0">
                <a:latin typeface="Calibri"/>
                <a:cs typeface="Calibri"/>
              </a:rPr>
              <a:t>popular</a:t>
            </a:r>
            <a:r>
              <a:rPr sz="2600" spc="-5" dirty="0">
                <a:latin typeface="Calibri"/>
                <a:cs typeface="Calibri"/>
              </a:rPr>
              <a:t> </a:t>
            </a:r>
            <a:r>
              <a:rPr sz="2600" spc="-20" dirty="0">
                <a:latin typeface="Calibri"/>
                <a:cs typeface="Calibri"/>
              </a:rPr>
              <a:t>hierarchical</a:t>
            </a:r>
            <a:r>
              <a:rPr sz="2600" spc="-5" dirty="0">
                <a:latin typeface="Calibri"/>
                <a:cs typeface="Calibri"/>
              </a:rPr>
              <a:t> </a:t>
            </a:r>
            <a:r>
              <a:rPr sz="2600" spc="-15" dirty="0">
                <a:latin typeface="Calibri"/>
                <a:cs typeface="Calibri"/>
              </a:rPr>
              <a:t>clustering technique </a:t>
            </a:r>
            <a:r>
              <a:rPr sz="2600" spc="-570" dirty="0">
                <a:latin typeface="Calibri"/>
                <a:cs typeface="Calibri"/>
              </a:rPr>
              <a:t> </a:t>
            </a:r>
            <a:r>
              <a:rPr sz="2600" spc="-10" dirty="0">
                <a:latin typeface="Calibri"/>
                <a:cs typeface="Calibri"/>
              </a:rPr>
              <a:t>Basic</a:t>
            </a:r>
            <a:r>
              <a:rPr sz="2600" spc="-15" dirty="0">
                <a:latin typeface="Calibri"/>
                <a:cs typeface="Calibri"/>
              </a:rPr>
              <a:t> </a:t>
            </a:r>
            <a:r>
              <a:rPr sz="2600" spc="-10" dirty="0">
                <a:latin typeface="Calibri"/>
                <a:cs typeface="Calibri"/>
              </a:rPr>
              <a:t>algorithm</a:t>
            </a:r>
            <a:r>
              <a:rPr sz="2600" spc="-5" dirty="0">
                <a:latin typeface="Calibri"/>
                <a:cs typeface="Calibri"/>
              </a:rPr>
              <a:t> </a:t>
            </a:r>
            <a:r>
              <a:rPr sz="2600" spc="-10" dirty="0">
                <a:latin typeface="Calibri"/>
                <a:cs typeface="Calibri"/>
              </a:rPr>
              <a:t>is</a:t>
            </a:r>
            <a:r>
              <a:rPr sz="2600" spc="-5" dirty="0">
                <a:latin typeface="Calibri"/>
                <a:cs typeface="Calibri"/>
              </a:rPr>
              <a:t> </a:t>
            </a:r>
            <a:r>
              <a:rPr sz="2600" spc="-25" dirty="0">
                <a:latin typeface="Calibri"/>
                <a:cs typeface="Calibri"/>
              </a:rPr>
              <a:t>straightforward</a:t>
            </a:r>
            <a:endParaRPr sz="2600">
              <a:latin typeface="Calibri"/>
              <a:cs typeface="Calibri"/>
            </a:endParaRPr>
          </a:p>
          <a:p>
            <a:pPr>
              <a:lnSpc>
                <a:spcPct val="100000"/>
              </a:lnSpc>
              <a:spcBef>
                <a:spcPts val="5"/>
              </a:spcBef>
            </a:pPr>
            <a:endParaRPr sz="2300">
              <a:latin typeface="Calibri"/>
              <a:cs typeface="Calibri"/>
            </a:endParaRPr>
          </a:p>
          <a:p>
            <a:pPr marL="12700">
              <a:lnSpc>
                <a:spcPts val="3080"/>
              </a:lnSpc>
            </a:pPr>
            <a:r>
              <a:rPr sz="2600" spc="-10" dirty="0">
                <a:latin typeface="Calibri"/>
                <a:cs typeface="Calibri"/>
              </a:rPr>
              <a:t>This</a:t>
            </a:r>
            <a:r>
              <a:rPr sz="2600" spc="-5" dirty="0">
                <a:latin typeface="Calibri"/>
                <a:cs typeface="Calibri"/>
              </a:rPr>
              <a:t> </a:t>
            </a:r>
            <a:r>
              <a:rPr sz="2600" spc="-20" dirty="0">
                <a:latin typeface="Calibri"/>
                <a:cs typeface="Calibri"/>
              </a:rPr>
              <a:t>bottom-up</a:t>
            </a:r>
            <a:r>
              <a:rPr sz="2600" dirty="0">
                <a:latin typeface="Calibri"/>
                <a:cs typeface="Calibri"/>
              </a:rPr>
              <a:t> </a:t>
            </a:r>
            <a:r>
              <a:rPr sz="2600" spc="-25" dirty="0">
                <a:latin typeface="Calibri"/>
                <a:cs typeface="Calibri"/>
              </a:rPr>
              <a:t>strategy</a:t>
            </a:r>
            <a:r>
              <a:rPr sz="2600" spc="-5" dirty="0">
                <a:latin typeface="Calibri"/>
                <a:cs typeface="Calibri"/>
              </a:rPr>
              <a:t> </a:t>
            </a:r>
            <a:r>
              <a:rPr sz="2600" spc="-15" dirty="0">
                <a:latin typeface="Calibri"/>
                <a:cs typeface="Calibri"/>
              </a:rPr>
              <a:t>starts</a:t>
            </a:r>
            <a:r>
              <a:rPr sz="2600" spc="-5" dirty="0">
                <a:latin typeface="Calibri"/>
                <a:cs typeface="Calibri"/>
              </a:rPr>
              <a:t> </a:t>
            </a:r>
            <a:r>
              <a:rPr sz="2600" spc="-15" dirty="0">
                <a:latin typeface="Calibri"/>
                <a:cs typeface="Calibri"/>
              </a:rPr>
              <a:t>by</a:t>
            </a:r>
            <a:r>
              <a:rPr sz="2600" spc="-5" dirty="0">
                <a:latin typeface="Calibri"/>
                <a:cs typeface="Calibri"/>
              </a:rPr>
              <a:t> </a:t>
            </a:r>
            <a:r>
              <a:rPr sz="2600" spc="-10" dirty="0">
                <a:latin typeface="Calibri"/>
                <a:cs typeface="Calibri"/>
              </a:rPr>
              <a:t>placing</a:t>
            </a:r>
            <a:r>
              <a:rPr sz="2600" dirty="0">
                <a:latin typeface="Calibri"/>
                <a:cs typeface="Calibri"/>
              </a:rPr>
              <a:t> </a:t>
            </a:r>
            <a:r>
              <a:rPr sz="2600" spc="-10" dirty="0">
                <a:latin typeface="Calibri"/>
                <a:cs typeface="Calibri"/>
              </a:rPr>
              <a:t>each</a:t>
            </a:r>
            <a:r>
              <a:rPr sz="2600" spc="-5" dirty="0">
                <a:latin typeface="Calibri"/>
                <a:cs typeface="Calibri"/>
              </a:rPr>
              <a:t> </a:t>
            </a:r>
            <a:r>
              <a:rPr sz="2600" spc="-10" dirty="0">
                <a:latin typeface="Calibri"/>
                <a:cs typeface="Calibri"/>
              </a:rPr>
              <a:t>object</a:t>
            </a:r>
            <a:r>
              <a:rPr sz="2600" spc="-5" dirty="0">
                <a:latin typeface="Calibri"/>
                <a:cs typeface="Calibri"/>
              </a:rPr>
              <a:t> </a:t>
            </a:r>
            <a:r>
              <a:rPr sz="2600" spc="-10" dirty="0">
                <a:latin typeface="Calibri"/>
                <a:cs typeface="Calibri"/>
              </a:rPr>
              <a:t>in</a:t>
            </a:r>
            <a:r>
              <a:rPr sz="2600" dirty="0">
                <a:latin typeface="Calibri"/>
                <a:cs typeface="Calibri"/>
              </a:rPr>
              <a:t> </a:t>
            </a:r>
            <a:r>
              <a:rPr sz="2600" spc="-10" dirty="0">
                <a:latin typeface="Calibri"/>
                <a:cs typeface="Calibri"/>
              </a:rPr>
              <a:t>its</a:t>
            </a:r>
            <a:r>
              <a:rPr sz="2600" dirty="0">
                <a:latin typeface="Calibri"/>
                <a:cs typeface="Calibri"/>
              </a:rPr>
              <a:t> </a:t>
            </a:r>
            <a:r>
              <a:rPr sz="2600" spc="-15" dirty="0">
                <a:latin typeface="Calibri"/>
                <a:cs typeface="Calibri"/>
              </a:rPr>
              <a:t>own</a:t>
            </a:r>
            <a:r>
              <a:rPr sz="2600" spc="-5" dirty="0">
                <a:latin typeface="Calibri"/>
                <a:cs typeface="Calibri"/>
              </a:rPr>
              <a:t> </a:t>
            </a:r>
            <a:r>
              <a:rPr sz="2600" spc="-20" dirty="0">
                <a:latin typeface="Calibri"/>
                <a:cs typeface="Calibri"/>
              </a:rPr>
              <a:t>cluster</a:t>
            </a:r>
            <a:r>
              <a:rPr sz="2600" spc="-10" dirty="0">
                <a:latin typeface="Calibri"/>
                <a:cs typeface="Calibri"/>
              </a:rPr>
              <a:t> </a:t>
            </a:r>
            <a:r>
              <a:rPr sz="2600" spc="-5" dirty="0">
                <a:latin typeface="Calibri"/>
                <a:cs typeface="Calibri"/>
              </a:rPr>
              <a:t>.</a:t>
            </a:r>
            <a:endParaRPr sz="2600">
              <a:latin typeface="Calibri"/>
              <a:cs typeface="Calibri"/>
            </a:endParaRPr>
          </a:p>
          <a:p>
            <a:pPr marL="12700">
              <a:lnSpc>
                <a:spcPts val="3080"/>
              </a:lnSpc>
            </a:pPr>
            <a:r>
              <a:rPr sz="2600" spc="-10" dirty="0">
                <a:latin typeface="Calibri"/>
                <a:cs typeface="Calibri"/>
              </a:rPr>
              <a:t>Then</a:t>
            </a:r>
            <a:r>
              <a:rPr sz="2600" dirty="0">
                <a:latin typeface="Calibri"/>
                <a:cs typeface="Calibri"/>
              </a:rPr>
              <a:t> </a:t>
            </a:r>
            <a:r>
              <a:rPr sz="2600" spc="-20" dirty="0">
                <a:latin typeface="Calibri"/>
                <a:cs typeface="Calibri"/>
              </a:rPr>
              <a:t>merges</a:t>
            </a:r>
            <a:r>
              <a:rPr sz="2600" spc="-5" dirty="0">
                <a:latin typeface="Calibri"/>
                <a:cs typeface="Calibri"/>
              </a:rPr>
              <a:t> </a:t>
            </a:r>
            <a:r>
              <a:rPr sz="2600" spc="-10" dirty="0">
                <a:latin typeface="Calibri"/>
                <a:cs typeface="Calibri"/>
              </a:rPr>
              <a:t>these</a:t>
            </a:r>
            <a:r>
              <a:rPr sz="2600" spc="-5" dirty="0">
                <a:latin typeface="Calibri"/>
                <a:cs typeface="Calibri"/>
              </a:rPr>
              <a:t> </a:t>
            </a:r>
            <a:r>
              <a:rPr sz="2600" spc="-20" dirty="0">
                <a:latin typeface="Calibri"/>
                <a:cs typeface="Calibri"/>
              </a:rPr>
              <a:t>atomic</a:t>
            </a:r>
            <a:r>
              <a:rPr sz="2600" dirty="0">
                <a:latin typeface="Calibri"/>
                <a:cs typeface="Calibri"/>
              </a:rPr>
              <a:t> </a:t>
            </a:r>
            <a:r>
              <a:rPr sz="2600" spc="-25" dirty="0">
                <a:latin typeface="Calibri"/>
                <a:cs typeface="Calibri"/>
              </a:rPr>
              <a:t>clusters</a:t>
            </a:r>
            <a:r>
              <a:rPr sz="2600" dirty="0">
                <a:latin typeface="Calibri"/>
                <a:cs typeface="Calibri"/>
              </a:rPr>
              <a:t> </a:t>
            </a:r>
            <a:r>
              <a:rPr sz="2600" spc="-20" dirty="0">
                <a:latin typeface="Calibri"/>
                <a:cs typeface="Calibri"/>
              </a:rPr>
              <a:t>into</a:t>
            </a:r>
            <a:r>
              <a:rPr sz="2600" dirty="0">
                <a:latin typeface="Calibri"/>
                <a:cs typeface="Calibri"/>
              </a:rPr>
              <a:t> </a:t>
            </a:r>
            <a:r>
              <a:rPr sz="2600" spc="-20" dirty="0">
                <a:latin typeface="Calibri"/>
                <a:cs typeface="Calibri"/>
              </a:rPr>
              <a:t>larger</a:t>
            </a:r>
            <a:r>
              <a:rPr sz="2600" spc="-5" dirty="0">
                <a:latin typeface="Calibri"/>
                <a:cs typeface="Calibri"/>
              </a:rPr>
              <a:t> </a:t>
            </a:r>
            <a:r>
              <a:rPr sz="2600" spc="-10" dirty="0">
                <a:latin typeface="Calibri"/>
                <a:cs typeface="Calibri"/>
              </a:rPr>
              <a:t>and</a:t>
            </a:r>
            <a:r>
              <a:rPr sz="2600" dirty="0">
                <a:latin typeface="Calibri"/>
                <a:cs typeface="Calibri"/>
              </a:rPr>
              <a:t> </a:t>
            </a:r>
            <a:r>
              <a:rPr sz="2600" spc="-20" dirty="0">
                <a:latin typeface="Calibri"/>
                <a:cs typeface="Calibri"/>
              </a:rPr>
              <a:t>larger</a:t>
            </a:r>
            <a:r>
              <a:rPr sz="2600" dirty="0">
                <a:latin typeface="Calibri"/>
                <a:cs typeface="Calibri"/>
              </a:rPr>
              <a:t> </a:t>
            </a:r>
            <a:r>
              <a:rPr sz="2600" spc="-20" dirty="0">
                <a:latin typeface="Calibri"/>
                <a:cs typeface="Calibri"/>
              </a:rPr>
              <a:t>clusters,</a:t>
            </a:r>
            <a:r>
              <a:rPr sz="2600" dirty="0">
                <a:latin typeface="Calibri"/>
                <a:cs typeface="Calibri"/>
              </a:rPr>
              <a:t> </a:t>
            </a:r>
            <a:r>
              <a:rPr sz="2600" spc="-15" dirty="0">
                <a:latin typeface="Calibri"/>
                <a:cs typeface="Calibri"/>
              </a:rPr>
              <a:t>until</a:t>
            </a:r>
            <a:r>
              <a:rPr sz="2600" spc="-5" dirty="0">
                <a:latin typeface="Calibri"/>
                <a:cs typeface="Calibri"/>
              </a:rPr>
              <a:t> all</a:t>
            </a:r>
            <a:r>
              <a:rPr sz="2600" dirty="0">
                <a:latin typeface="Calibri"/>
                <a:cs typeface="Calibri"/>
              </a:rPr>
              <a:t> </a:t>
            </a:r>
            <a:r>
              <a:rPr sz="2600" spc="-10" dirty="0">
                <a:latin typeface="Calibri"/>
                <a:cs typeface="Calibri"/>
              </a:rPr>
              <a:t>of</a:t>
            </a:r>
            <a:r>
              <a:rPr sz="2600" dirty="0">
                <a:latin typeface="Calibri"/>
                <a:cs typeface="Calibri"/>
              </a:rPr>
              <a:t> </a:t>
            </a:r>
            <a:r>
              <a:rPr sz="2600" spc="-10" dirty="0">
                <a:latin typeface="Calibri"/>
                <a:cs typeface="Calibri"/>
              </a:rPr>
              <a:t>the</a:t>
            </a:r>
            <a:endParaRPr sz="2600">
              <a:latin typeface="Calibri"/>
              <a:cs typeface="Calibri"/>
            </a:endParaRPr>
          </a:p>
        </p:txBody>
      </p:sp>
      <p:sp>
        <p:nvSpPr>
          <p:cNvPr id="4" name="object 4"/>
          <p:cNvSpPr txBox="1"/>
          <p:nvPr/>
        </p:nvSpPr>
        <p:spPr>
          <a:xfrm>
            <a:off x="397149" y="2337631"/>
            <a:ext cx="3864610" cy="420370"/>
          </a:xfrm>
          <a:prstGeom prst="rect">
            <a:avLst/>
          </a:prstGeom>
        </p:spPr>
        <p:txBody>
          <a:bodyPr vert="horz" wrap="square" lIns="0" tIns="11430" rIns="0" bIns="0" rtlCol="0">
            <a:spAutoFit/>
          </a:bodyPr>
          <a:lstStyle/>
          <a:p>
            <a:pPr marL="12700">
              <a:lnSpc>
                <a:spcPct val="100000"/>
              </a:lnSpc>
              <a:spcBef>
                <a:spcPts val="90"/>
              </a:spcBef>
            </a:pPr>
            <a:r>
              <a:rPr sz="2600" spc="-10" dirty="0">
                <a:latin typeface="Calibri"/>
                <a:cs typeface="Calibri"/>
              </a:rPr>
              <a:t>objects</a:t>
            </a:r>
            <a:r>
              <a:rPr sz="2600" spc="-15" dirty="0">
                <a:latin typeface="Calibri"/>
                <a:cs typeface="Calibri"/>
              </a:rPr>
              <a:t> </a:t>
            </a:r>
            <a:r>
              <a:rPr sz="2600" spc="-20" dirty="0">
                <a:latin typeface="Calibri"/>
                <a:cs typeface="Calibri"/>
              </a:rPr>
              <a:t>are</a:t>
            </a:r>
            <a:r>
              <a:rPr sz="2600" spc="-15" dirty="0">
                <a:latin typeface="Calibri"/>
                <a:cs typeface="Calibri"/>
              </a:rPr>
              <a:t> </a:t>
            </a:r>
            <a:r>
              <a:rPr sz="2600" spc="-10" dirty="0">
                <a:latin typeface="Calibri"/>
                <a:cs typeface="Calibri"/>
              </a:rPr>
              <a:t>in</a:t>
            </a:r>
            <a:r>
              <a:rPr sz="2600" spc="-15" dirty="0">
                <a:latin typeface="Calibri"/>
                <a:cs typeface="Calibri"/>
              </a:rPr>
              <a:t> </a:t>
            </a:r>
            <a:r>
              <a:rPr sz="2600" spc="-5" dirty="0">
                <a:latin typeface="Calibri"/>
                <a:cs typeface="Calibri"/>
              </a:rPr>
              <a:t>a</a:t>
            </a:r>
            <a:r>
              <a:rPr sz="2600" spc="-10" dirty="0">
                <a:latin typeface="Calibri"/>
                <a:cs typeface="Calibri"/>
              </a:rPr>
              <a:t> single </a:t>
            </a:r>
            <a:r>
              <a:rPr sz="2600" spc="-20" dirty="0">
                <a:latin typeface="Calibri"/>
                <a:cs typeface="Calibri"/>
              </a:rPr>
              <a:t>cluster</a:t>
            </a:r>
            <a:endParaRPr sz="2600">
              <a:latin typeface="Calibri"/>
              <a:cs typeface="Calibri"/>
            </a:endParaRPr>
          </a:p>
        </p:txBody>
      </p:sp>
      <p:sp>
        <p:nvSpPr>
          <p:cNvPr id="5" name="object 5"/>
          <p:cNvSpPr txBox="1"/>
          <p:nvPr/>
        </p:nvSpPr>
        <p:spPr>
          <a:xfrm>
            <a:off x="5426349" y="2314136"/>
            <a:ext cx="339725" cy="448309"/>
          </a:xfrm>
          <a:prstGeom prst="rect">
            <a:avLst/>
          </a:prstGeom>
        </p:spPr>
        <p:txBody>
          <a:bodyPr vert="horz" wrap="square" lIns="0" tIns="15875" rIns="0" bIns="0" rtlCol="0">
            <a:spAutoFit/>
          </a:bodyPr>
          <a:lstStyle/>
          <a:p>
            <a:pPr marL="12700">
              <a:lnSpc>
                <a:spcPct val="100000"/>
              </a:lnSpc>
              <a:spcBef>
                <a:spcPts val="125"/>
              </a:spcBef>
            </a:pPr>
            <a:r>
              <a:rPr sz="2750" b="1" spc="5" dirty="0">
                <a:latin typeface="Calibri"/>
                <a:cs typeface="Calibri"/>
              </a:rPr>
              <a:t>or</a:t>
            </a:r>
            <a:endParaRPr sz="2750">
              <a:latin typeface="Calibri"/>
              <a:cs typeface="Calibri"/>
            </a:endParaRPr>
          </a:p>
        </p:txBody>
      </p:sp>
      <p:sp>
        <p:nvSpPr>
          <p:cNvPr id="6" name="object 6"/>
          <p:cNvSpPr txBox="1"/>
          <p:nvPr/>
        </p:nvSpPr>
        <p:spPr>
          <a:xfrm>
            <a:off x="397149" y="2723701"/>
            <a:ext cx="9775825" cy="3091180"/>
          </a:xfrm>
          <a:prstGeom prst="rect">
            <a:avLst/>
          </a:prstGeom>
        </p:spPr>
        <p:txBody>
          <a:bodyPr vert="horz" wrap="square" lIns="0" tIns="11430" rIns="0" bIns="0" rtlCol="0">
            <a:spAutoFit/>
          </a:bodyPr>
          <a:lstStyle/>
          <a:p>
            <a:pPr marL="469900">
              <a:lnSpc>
                <a:spcPct val="100000"/>
              </a:lnSpc>
              <a:spcBef>
                <a:spcPts val="90"/>
              </a:spcBef>
            </a:pPr>
            <a:r>
              <a:rPr sz="2600" spc="-15" dirty="0">
                <a:latin typeface="Calibri"/>
                <a:cs typeface="Calibri"/>
              </a:rPr>
              <a:t>Until</a:t>
            </a:r>
            <a:r>
              <a:rPr sz="2600" spc="-5" dirty="0">
                <a:latin typeface="Calibri"/>
                <a:cs typeface="Calibri"/>
              </a:rPr>
              <a:t> </a:t>
            </a:r>
            <a:r>
              <a:rPr sz="2600" spc="-15" dirty="0">
                <a:latin typeface="Calibri"/>
                <a:cs typeface="Calibri"/>
              </a:rPr>
              <a:t>certain</a:t>
            </a:r>
            <a:r>
              <a:rPr sz="2600" dirty="0">
                <a:latin typeface="Calibri"/>
                <a:cs typeface="Calibri"/>
              </a:rPr>
              <a:t> </a:t>
            </a:r>
            <a:r>
              <a:rPr sz="2600" spc="-15" dirty="0">
                <a:latin typeface="Calibri"/>
                <a:cs typeface="Calibri"/>
              </a:rPr>
              <a:t>termination</a:t>
            </a:r>
            <a:r>
              <a:rPr sz="2600" spc="-5" dirty="0">
                <a:latin typeface="Calibri"/>
                <a:cs typeface="Calibri"/>
              </a:rPr>
              <a:t> </a:t>
            </a:r>
            <a:r>
              <a:rPr sz="2600" spc="-15" dirty="0">
                <a:latin typeface="Calibri"/>
                <a:cs typeface="Calibri"/>
              </a:rPr>
              <a:t>conditions</a:t>
            </a:r>
            <a:r>
              <a:rPr sz="2600" dirty="0">
                <a:latin typeface="Calibri"/>
                <a:cs typeface="Calibri"/>
              </a:rPr>
              <a:t> </a:t>
            </a:r>
            <a:r>
              <a:rPr sz="2600" spc="-20" dirty="0">
                <a:latin typeface="Calibri"/>
                <a:cs typeface="Calibri"/>
              </a:rPr>
              <a:t>are</a:t>
            </a:r>
            <a:r>
              <a:rPr sz="2600" spc="-5" dirty="0">
                <a:latin typeface="Calibri"/>
                <a:cs typeface="Calibri"/>
              </a:rPr>
              <a:t> </a:t>
            </a:r>
            <a:r>
              <a:rPr sz="2600" spc="-15" dirty="0">
                <a:latin typeface="Calibri"/>
                <a:cs typeface="Calibri"/>
              </a:rPr>
              <a:t>satisfied.</a:t>
            </a:r>
            <a:endParaRPr sz="2600">
              <a:latin typeface="Calibri"/>
              <a:cs typeface="Calibri"/>
            </a:endParaRPr>
          </a:p>
          <a:p>
            <a:pPr>
              <a:lnSpc>
                <a:spcPct val="100000"/>
              </a:lnSpc>
              <a:spcBef>
                <a:spcPts val="20"/>
              </a:spcBef>
            </a:pPr>
            <a:endParaRPr sz="2350">
              <a:latin typeface="Calibri"/>
              <a:cs typeface="Calibri"/>
            </a:endParaRPr>
          </a:p>
          <a:p>
            <a:pPr marL="12700">
              <a:lnSpc>
                <a:spcPts val="3060"/>
              </a:lnSpc>
            </a:pPr>
            <a:r>
              <a:rPr sz="2600" b="1" spc="-10" dirty="0">
                <a:solidFill>
                  <a:srgbClr val="FF0000"/>
                </a:solidFill>
                <a:latin typeface="Calibri"/>
                <a:cs typeface="Calibri"/>
              </a:rPr>
              <a:t>It is </a:t>
            </a:r>
            <a:r>
              <a:rPr sz="2600" b="1" spc="-20" dirty="0">
                <a:solidFill>
                  <a:srgbClr val="FF0000"/>
                </a:solidFill>
                <a:latin typeface="Calibri"/>
                <a:cs typeface="Calibri"/>
              </a:rPr>
              <a:t>more</a:t>
            </a:r>
            <a:r>
              <a:rPr sz="2600" b="1" spc="-5" dirty="0">
                <a:solidFill>
                  <a:srgbClr val="FF0000"/>
                </a:solidFill>
                <a:latin typeface="Calibri"/>
                <a:cs typeface="Calibri"/>
              </a:rPr>
              <a:t> </a:t>
            </a:r>
            <a:r>
              <a:rPr sz="2600" b="1" spc="-10" dirty="0">
                <a:solidFill>
                  <a:srgbClr val="FF0000"/>
                </a:solidFill>
                <a:latin typeface="Calibri"/>
                <a:cs typeface="Calibri"/>
              </a:rPr>
              <a:t>popular than</a:t>
            </a:r>
            <a:r>
              <a:rPr sz="2600" b="1" spc="-5" dirty="0">
                <a:solidFill>
                  <a:srgbClr val="FF0000"/>
                </a:solidFill>
                <a:latin typeface="Calibri"/>
                <a:cs typeface="Calibri"/>
              </a:rPr>
              <a:t> </a:t>
            </a:r>
            <a:r>
              <a:rPr sz="2600" b="1" spc="-15" dirty="0">
                <a:solidFill>
                  <a:srgbClr val="FF0000"/>
                </a:solidFill>
                <a:latin typeface="Calibri"/>
                <a:cs typeface="Calibri"/>
              </a:rPr>
              <a:t>divisive</a:t>
            </a:r>
            <a:r>
              <a:rPr sz="2600" b="1" spc="-5" dirty="0">
                <a:solidFill>
                  <a:srgbClr val="FF0000"/>
                </a:solidFill>
                <a:latin typeface="Calibri"/>
                <a:cs typeface="Calibri"/>
              </a:rPr>
              <a:t> methods</a:t>
            </a:r>
            <a:r>
              <a:rPr sz="2600" spc="-5" dirty="0">
                <a:solidFill>
                  <a:srgbClr val="FF0000"/>
                </a:solidFill>
                <a:latin typeface="Calibri"/>
                <a:cs typeface="Calibri"/>
              </a:rPr>
              <a:t>.</a:t>
            </a:r>
            <a:endParaRPr sz="2600">
              <a:latin typeface="Calibri"/>
              <a:cs typeface="Calibri"/>
            </a:endParaRPr>
          </a:p>
          <a:p>
            <a:pPr marL="544195">
              <a:lnSpc>
                <a:spcPts val="3005"/>
              </a:lnSpc>
            </a:pPr>
            <a:r>
              <a:rPr sz="2600" spc="-20" dirty="0">
                <a:latin typeface="Calibri"/>
                <a:cs typeface="Calibri"/>
              </a:rPr>
              <a:t>Each</a:t>
            </a:r>
            <a:r>
              <a:rPr sz="2600" spc="-10" dirty="0">
                <a:latin typeface="Calibri"/>
                <a:cs typeface="Calibri"/>
              </a:rPr>
              <a:t> </a:t>
            </a:r>
            <a:r>
              <a:rPr sz="2600" spc="-15" dirty="0">
                <a:latin typeface="Calibri"/>
                <a:cs typeface="Calibri"/>
              </a:rPr>
              <a:t>node/object</a:t>
            </a:r>
            <a:r>
              <a:rPr sz="2600" spc="-5" dirty="0">
                <a:latin typeface="Calibri"/>
                <a:cs typeface="Calibri"/>
              </a:rPr>
              <a:t> </a:t>
            </a:r>
            <a:r>
              <a:rPr sz="2600" spc="-10" dirty="0">
                <a:latin typeface="Calibri"/>
                <a:cs typeface="Calibri"/>
              </a:rPr>
              <a:t>is</a:t>
            </a:r>
            <a:r>
              <a:rPr sz="2600" spc="-5" dirty="0">
                <a:latin typeface="Calibri"/>
                <a:cs typeface="Calibri"/>
              </a:rPr>
              <a:t> a </a:t>
            </a:r>
            <a:r>
              <a:rPr sz="2600" spc="-20" dirty="0">
                <a:latin typeface="Calibri"/>
                <a:cs typeface="Calibri"/>
              </a:rPr>
              <a:t>cluster</a:t>
            </a:r>
            <a:r>
              <a:rPr sz="2600" spc="-15" dirty="0">
                <a:latin typeface="Calibri"/>
                <a:cs typeface="Calibri"/>
              </a:rPr>
              <a:t> </a:t>
            </a:r>
            <a:r>
              <a:rPr sz="2600" spc="-10" dirty="0">
                <a:latin typeface="Calibri"/>
                <a:cs typeface="Calibri"/>
              </a:rPr>
              <a:t>initially</a:t>
            </a:r>
            <a:endParaRPr sz="2600">
              <a:latin typeface="Calibri"/>
              <a:cs typeface="Calibri"/>
            </a:endParaRPr>
          </a:p>
          <a:p>
            <a:pPr marL="544195">
              <a:lnSpc>
                <a:spcPts val="3005"/>
              </a:lnSpc>
            </a:pPr>
            <a:r>
              <a:rPr sz="2600" spc="-25" dirty="0">
                <a:latin typeface="Calibri"/>
                <a:cs typeface="Calibri"/>
              </a:rPr>
              <a:t>Merge</a:t>
            </a:r>
            <a:r>
              <a:rPr sz="2600" spc="-15" dirty="0">
                <a:latin typeface="Calibri"/>
                <a:cs typeface="Calibri"/>
              </a:rPr>
              <a:t> </a:t>
            </a:r>
            <a:r>
              <a:rPr sz="2600" spc="-25" dirty="0">
                <a:latin typeface="Calibri"/>
                <a:cs typeface="Calibri"/>
              </a:rPr>
              <a:t>clusters</a:t>
            </a:r>
            <a:r>
              <a:rPr sz="2600" spc="-5" dirty="0">
                <a:latin typeface="Calibri"/>
                <a:cs typeface="Calibri"/>
              </a:rPr>
              <a:t> </a:t>
            </a:r>
            <a:r>
              <a:rPr sz="2600" spc="-15" dirty="0">
                <a:latin typeface="Calibri"/>
                <a:cs typeface="Calibri"/>
              </a:rPr>
              <a:t>that</a:t>
            </a:r>
            <a:r>
              <a:rPr sz="2600" spc="-10" dirty="0">
                <a:latin typeface="Calibri"/>
                <a:cs typeface="Calibri"/>
              </a:rPr>
              <a:t> </a:t>
            </a:r>
            <a:r>
              <a:rPr sz="2600" spc="-25" dirty="0">
                <a:latin typeface="Calibri"/>
                <a:cs typeface="Calibri"/>
              </a:rPr>
              <a:t>have</a:t>
            </a:r>
            <a:r>
              <a:rPr sz="2600" spc="-10" dirty="0">
                <a:latin typeface="Calibri"/>
                <a:cs typeface="Calibri"/>
              </a:rPr>
              <a:t> the </a:t>
            </a:r>
            <a:r>
              <a:rPr sz="2600" spc="-15" dirty="0">
                <a:latin typeface="Calibri"/>
                <a:cs typeface="Calibri"/>
              </a:rPr>
              <a:t>least</a:t>
            </a:r>
            <a:r>
              <a:rPr sz="2600" spc="-10" dirty="0">
                <a:latin typeface="Calibri"/>
                <a:cs typeface="Calibri"/>
              </a:rPr>
              <a:t> dissimilarity</a:t>
            </a:r>
            <a:endParaRPr sz="2600">
              <a:latin typeface="Calibri"/>
              <a:cs typeface="Calibri"/>
            </a:endParaRPr>
          </a:p>
          <a:p>
            <a:pPr marL="927100">
              <a:lnSpc>
                <a:spcPts val="3005"/>
              </a:lnSpc>
            </a:pPr>
            <a:r>
              <a:rPr sz="2600" spc="-10" dirty="0">
                <a:latin typeface="Calibri"/>
                <a:cs typeface="Calibri"/>
              </a:rPr>
              <a:t>Ex:</a:t>
            </a:r>
            <a:r>
              <a:rPr sz="2600" dirty="0">
                <a:latin typeface="Calibri"/>
                <a:cs typeface="Calibri"/>
              </a:rPr>
              <a:t> </a:t>
            </a:r>
            <a:r>
              <a:rPr sz="2600" spc="-15" dirty="0">
                <a:latin typeface="Calibri"/>
                <a:cs typeface="Calibri"/>
              </a:rPr>
              <a:t>single-linkage,</a:t>
            </a:r>
            <a:r>
              <a:rPr sz="2600" dirty="0">
                <a:latin typeface="Calibri"/>
                <a:cs typeface="Calibri"/>
              </a:rPr>
              <a:t> </a:t>
            </a:r>
            <a:r>
              <a:rPr sz="2600" spc="-20" dirty="0">
                <a:latin typeface="Calibri"/>
                <a:cs typeface="Calibri"/>
              </a:rPr>
              <a:t>complete-linkage,</a:t>
            </a:r>
            <a:r>
              <a:rPr sz="2600" dirty="0">
                <a:latin typeface="Calibri"/>
                <a:cs typeface="Calibri"/>
              </a:rPr>
              <a:t> </a:t>
            </a:r>
            <a:r>
              <a:rPr sz="2600" spc="-30" dirty="0">
                <a:latin typeface="Calibri"/>
                <a:cs typeface="Calibri"/>
              </a:rPr>
              <a:t>Average</a:t>
            </a:r>
            <a:r>
              <a:rPr sz="2600" dirty="0">
                <a:latin typeface="Calibri"/>
                <a:cs typeface="Calibri"/>
              </a:rPr>
              <a:t> </a:t>
            </a:r>
            <a:r>
              <a:rPr sz="2600" spc="-10" dirty="0">
                <a:latin typeface="Calibri"/>
                <a:cs typeface="Calibri"/>
              </a:rPr>
              <a:t>linking</a:t>
            </a:r>
            <a:r>
              <a:rPr sz="2600" spc="5" dirty="0">
                <a:latin typeface="Calibri"/>
                <a:cs typeface="Calibri"/>
              </a:rPr>
              <a:t> </a:t>
            </a:r>
            <a:r>
              <a:rPr sz="2600" spc="-10" dirty="0">
                <a:latin typeface="Calibri"/>
                <a:cs typeface="Calibri"/>
              </a:rPr>
              <a:t>algorithm</a:t>
            </a:r>
            <a:r>
              <a:rPr sz="2600" spc="5" dirty="0">
                <a:latin typeface="Calibri"/>
                <a:cs typeface="Calibri"/>
              </a:rPr>
              <a:t> </a:t>
            </a:r>
            <a:r>
              <a:rPr sz="2600" spc="-20" dirty="0">
                <a:latin typeface="Calibri"/>
                <a:cs typeface="Calibri"/>
              </a:rPr>
              <a:t>etc.</a:t>
            </a:r>
            <a:endParaRPr sz="2600">
              <a:latin typeface="Calibri"/>
              <a:cs typeface="Calibri"/>
            </a:endParaRPr>
          </a:p>
          <a:p>
            <a:pPr marL="544195">
              <a:lnSpc>
                <a:spcPts val="3005"/>
              </a:lnSpc>
            </a:pPr>
            <a:r>
              <a:rPr sz="2600" spc="-10" dirty="0">
                <a:latin typeface="Calibri"/>
                <a:cs typeface="Calibri"/>
              </a:rPr>
              <a:t>Go</a:t>
            </a:r>
            <a:r>
              <a:rPr sz="2600" spc="-20" dirty="0">
                <a:latin typeface="Calibri"/>
                <a:cs typeface="Calibri"/>
              </a:rPr>
              <a:t> </a:t>
            </a:r>
            <a:r>
              <a:rPr sz="2600" spc="-10" dirty="0">
                <a:latin typeface="Calibri"/>
                <a:cs typeface="Calibri"/>
              </a:rPr>
              <a:t>on</a:t>
            </a:r>
            <a:r>
              <a:rPr sz="2600" spc="-15" dirty="0">
                <a:latin typeface="Calibri"/>
                <a:cs typeface="Calibri"/>
              </a:rPr>
              <a:t> </a:t>
            </a:r>
            <a:r>
              <a:rPr sz="2600" spc="-10" dirty="0">
                <a:latin typeface="Calibri"/>
                <a:cs typeface="Calibri"/>
              </a:rPr>
              <a:t>in </a:t>
            </a:r>
            <a:r>
              <a:rPr sz="2600" spc="-5" dirty="0">
                <a:latin typeface="Calibri"/>
                <a:cs typeface="Calibri"/>
              </a:rPr>
              <a:t>a</a:t>
            </a:r>
            <a:r>
              <a:rPr sz="2600" spc="-15" dirty="0">
                <a:latin typeface="Calibri"/>
                <a:cs typeface="Calibri"/>
              </a:rPr>
              <a:t> </a:t>
            </a:r>
            <a:r>
              <a:rPr sz="2600" spc="-10" dirty="0">
                <a:latin typeface="Calibri"/>
                <a:cs typeface="Calibri"/>
              </a:rPr>
              <a:t>non-descending </a:t>
            </a:r>
            <a:r>
              <a:rPr sz="2600" spc="-15" dirty="0">
                <a:latin typeface="Calibri"/>
                <a:cs typeface="Calibri"/>
              </a:rPr>
              <a:t>fashion</a:t>
            </a:r>
            <a:endParaRPr sz="2600">
              <a:latin typeface="Calibri"/>
              <a:cs typeface="Calibri"/>
            </a:endParaRPr>
          </a:p>
          <a:p>
            <a:pPr marL="544195">
              <a:lnSpc>
                <a:spcPts val="3060"/>
              </a:lnSpc>
            </a:pPr>
            <a:r>
              <a:rPr sz="2600" spc="-35" dirty="0">
                <a:latin typeface="Calibri"/>
                <a:cs typeface="Calibri"/>
              </a:rPr>
              <a:t>Eventually,</a:t>
            </a:r>
            <a:r>
              <a:rPr sz="2600" spc="-15" dirty="0">
                <a:latin typeface="Calibri"/>
                <a:cs typeface="Calibri"/>
              </a:rPr>
              <a:t> </a:t>
            </a:r>
            <a:r>
              <a:rPr sz="2600" spc="-5" dirty="0">
                <a:latin typeface="Calibri"/>
                <a:cs typeface="Calibri"/>
              </a:rPr>
              <a:t>all</a:t>
            </a:r>
            <a:r>
              <a:rPr sz="2600" spc="-15" dirty="0">
                <a:latin typeface="Calibri"/>
                <a:cs typeface="Calibri"/>
              </a:rPr>
              <a:t> </a:t>
            </a:r>
            <a:r>
              <a:rPr sz="2600" spc="-10" dirty="0">
                <a:latin typeface="Calibri"/>
                <a:cs typeface="Calibri"/>
              </a:rPr>
              <a:t>nodes belong </a:t>
            </a:r>
            <a:r>
              <a:rPr sz="2600" spc="-20" dirty="0">
                <a:latin typeface="Calibri"/>
                <a:cs typeface="Calibri"/>
              </a:rPr>
              <a:t>to</a:t>
            </a:r>
            <a:r>
              <a:rPr sz="2600" spc="-10" dirty="0">
                <a:latin typeface="Calibri"/>
                <a:cs typeface="Calibri"/>
              </a:rPr>
              <a:t> the</a:t>
            </a:r>
            <a:r>
              <a:rPr sz="2600" spc="-15" dirty="0">
                <a:latin typeface="Calibri"/>
                <a:cs typeface="Calibri"/>
              </a:rPr>
              <a:t> </a:t>
            </a:r>
            <a:r>
              <a:rPr sz="2600" spc="-10" dirty="0">
                <a:latin typeface="Calibri"/>
                <a:cs typeface="Calibri"/>
              </a:rPr>
              <a:t>same </a:t>
            </a:r>
            <a:r>
              <a:rPr sz="2600" spc="-20" dirty="0">
                <a:latin typeface="Calibri"/>
                <a:cs typeface="Calibri"/>
              </a:rPr>
              <a:t>cluster</a:t>
            </a:r>
            <a:endParaRPr sz="2600">
              <a:latin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69156" y="68880"/>
            <a:ext cx="11148695" cy="6255559"/>
          </a:xfrm>
          <a:prstGeom prst="rect">
            <a:avLst/>
          </a:prstGeom>
        </p:spPr>
        <p:txBody>
          <a:bodyPr vert="horz" wrap="square" lIns="0" tIns="73660" rIns="0" bIns="0" rtlCol="0">
            <a:spAutoFit/>
          </a:bodyPr>
          <a:lstStyle/>
          <a:p>
            <a:pPr marL="12700">
              <a:lnSpc>
                <a:spcPct val="100000"/>
              </a:lnSpc>
              <a:spcBef>
                <a:spcPts val="580"/>
              </a:spcBef>
            </a:pPr>
            <a:r>
              <a:rPr sz="2400" spc="-5" dirty="0">
                <a:solidFill>
                  <a:srgbClr val="FF0000"/>
                </a:solidFill>
                <a:latin typeface="Calibri"/>
                <a:cs typeface="Calibri"/>
              </a:rPr>
              <a:t>This</a:t>
            </a:r>
            <a:r>
              <a:rPr sz="2400" spc="-10" dirty="0">
                <a:solidFill>
                  <a:srgbClr val="FF0000"/>
                </a:solidFill>
                <a:latin typeface="Calibri"/>
                <a:cs typeface="Calibri"/>
              </a:rPr>
              <a:t> method </a:t>
            </a:r>
            <a:r>
              <a:rPr sz="2400" spc="-5" dirty="0">
                <a:solidFill>
                  <a:srgbClr val="FF0000"/>
                </a:solidFill>
                <a:latin typeface="Calibri"/>
                <a:cs typeface="Calibri"/>
              </a:rPr>
              <a:t>Uses</a:t>
            </a:r>
            <a:r>
              <a:rPr sz="2400" spc="-10" dirty="0">
                <a:solidFill>
                  <a:srgbClr val="FF0000"/>
                </a:solidFill>
                <a:latin typeface="Calibri"/>
                <a:cs typeface="Calibri"/>
              </a:rPr>
              <a:t> </a:t>
            </a:r>
            <a:r>
              <a:rPr sz="2400" spc="-15" dirty="0">
                <a:solidFill>
                  <a:srgbClr val="FF0000"/>
                </a:solidFill>
                <a:latin typeface="Calibri"/>
                <a:cs typeface="Calibri"/>
              </a:rPr>
              <a:t>Linkage</a:t>
            </a:r>
            <a:r>
              <a:rPr sz="2400" spc="-5" dirty="0">
                <a:solidFill>
                  <a:srgbClr val="FF0000"/>
                </a:solidFill>
                <a:latin typeface="Calibri"/>
                <a:cs typeface="Calibri"/>
              </a:rPr>
              <a:t> </a:t>
            </a:r>
            <a:r>
              <a:rPr sz="2400" spc="-10" dirty="0">
                <a:solidFill>
                  <a:srgbClr val="FF0000"/>
                </a:solidFill>
                <a:latin typeface="Calibri"/>
                <a:cs typeface="Calibri"/>
              </a:rPr>
              <a:t>Criteria</a:t>
            </a:r>
            <a:endParaRPr sz="2400" dirty="0">
              <a:latin typeface="Calibri"/>
              <a:cs typeface="Calibri"/>
            </a:endParaRPr>
          </a:p>
          <a:p>
            <a:pPr marL="12700" marR="397510" indent="457200">
              <a:lnSpc>
                <a:spcPct val="100000"/>
              </a:lnSpc>
              <a:spcBef>
                <a:spcPts val="480"/>
              </a:spcBef>
            </a:pPr>
            <a:r>
              <a:rPr sz="2400" spc="-10" dirty="0">
                <a:latin typeface="Calibri"/>
                <a:cs typeface="Calibri"/>
              </a:rPr>
              <a:t>Determines</a:t>
            </a:r>
            <a:r>
              <a:rPr sz="2400" spc="-5" dirty="0">
                <a:latin typeface="Calibri"/>
                <a:cs typeface="Calibri"/>
              </a:rPr>
              <a:t> the </a:t>
            </a:r>
            <a:r>
              <a:rPr sz="2400" spc="-10" dirty="0">
                <a:latin typeface="Calibri"/>
                <a:cs typeface="Calibri"/>
              </a:rPr>
              <a:t>distance</a:t>
            </a:r>
            <a:r>
              <a:rPr sz="2400" spc="-5" dirty="0">
                <a:latin typeface="Calibri"/>
                <a:cs typeface="Calibri"/>
              </a:rPr>
              <a:t> </a:t>
            </a:r>
            <a:r>
              <a:rPr sz="2400" spc="-10" dirty="0">
                <a:latin typeface="Calibri"/>
                <a:cs typeface="Calibri"/>
              </a:rPr>
              <a:t>between</a:t>
            </a:r>
            <a:r>
              <a:rPr sz="2400" spc="-5" dirty="0">
                <a:latin typeface="Calibri"/>
                <a:cs typeface="Calibri"/>
              </a:rPr>
              <a:t> </a:t>
            </a:r>
            <a:r>
              <a:rPr sz="2400" spc="-10" dirty="0">
                <a:latin typeface="Calibri"/>
                <a:cs typeface="Calibri"/>
              </a:rPr>
              <a:t>sets</a:t>
            </a:r>
            <a:r>
              <a:rPr sz="2400" dirty="0">
                <a:latin typeface="Calibri"/>
                <a:cs typeface="Calibri"/>
              </a:rPr>
              <a:t> </a:t>
            </a:r>
            <a:r>
              <a:rPr sz="2400" spc="-5" dirty="0">
                <a:latin typeface="Calibri"/>
                <a:cs typeface="Calibri"/>
              </a:rPr>
              <a:t>of </a:t>
            </a:r>
            <a:r>
              <a:rPr sz="2400" spc="-10" dirty="0">
                <a:latin typeface="Calibri"/>
                <a:cs typeface="Calibri"/>
              </a:rPr>
              <a:t>observations</a:t>
            </a:r>
            <a:r>
              <a:rPr sz="2400" spc="-5" dirty="0">
                <a:latin typeface="Calibri"/>
                <a:cs typeface="Calibri"/>
              </a:rPr>
              <a:t> </a:t>
            </a:r>
            <a:r>
              <a:rPr sz="2400" dirty="0">
                <a:latin typeface="Calibri"/>
                <a:cs typeface="Calibri"/>
              </a:rPr>
              <a:t>as</a:t>
            </a:r>
            <a:r>
              <a:rPr sz="2400" spc="-5" dirty="0">
                <a:latin typeface="Calibri"/>
                <a:cs typeface="Calibri"/>
              </a:rPr>
              <a:t> </a:t>
            </a:r>
            <a:r>
              <a:rPr sz="2400" dirty="0">
                <a:latin typeface="Calibri"/>
                <a:cs typeface="Calibri"/>
              </a:rPr>
              <a:t>a </a:t>
            </a:r>
            <a:r>
              <a:rPr sz="2400" spc="-5" dirty="0">
                <a:latin typeface="Calibri"/>
                <a:cs typeface="Calibri"/>
              </a:rPr>
              <a:t>function of the pairwise </a:t>
            </a:r>
            <a:r>
              <a:rPr sz="2400" spc="-525" dirty="0">
                <a:latin typeface="Calibri"/>
                <a:cs typeface="Calibri"/>
              </a:rPr>
              <a:t> </a:t>
            </a:r>
            <a:r>
              <a:rPr sz="2400" spc="-10" dirty="0">
                <a:latin typeface="Calibri"/>
                <a:cs typeface="Calibri"/>
              </a:rPr>
              <a:t>distances between</a:t>
            </a:r>
            <a:r>
              <a:rPr sz="2400" spc="-5" dirty="0">
                <a:latin typeface="Calibri"/>
                <a:cs typeface="Calibri"/>
              </a:rPr>
              <a:t> </a:t>
            </a:r>
            <a:r>
              <a:rPr sz="2400" spc="-10" dirty="0">
                <a:latin typeface="Calibri"/>
                <a:cs typeface="Calibri"/>
              </a:rPr>
              <a:t>observations.</a:t>
            </a:r>
            <a:endParaRPr sz="2400" dirty="0">
              <a:latin typeface="Calibri"/>
              <a:cs typeface="Calibri"/>
            </a:endParaRPr>
          </a:p>
          <a:p>
            <a:pPr marL="12700">
              <a:lnSpc>
                <a:spcPct val="100000"/>
              </a:lnSpc>
              <a:spcBef>
                <a:spcPts val="480"/>
              </a:spcBef>
            </a:pPr>
            <a:r>
              <a:rPr sz="2400" b="1" spc="-5" dirty="0">
                <a:latin typeface="Calibri"/>
                <a:cs typeface="Calibri"/>
              </a:rPr>
              <a:t>Some</a:t>
            </a:r>
            <a:r>
              <a:rPr sz="2400" b="1" spc="-15" dirty="0">
                <a:latin typeface="Calibri"/>
                <a:cs typeface="Calibri"/>
              </a:rPr>
              <a:t> </a:t>
            </a:r>
            <a:r>
              <a:rPr sz="2400" b="1" spc="-10" dirty="0">
                <a:latin typeface="Calibri"/>
                <a:cs typeface="Calibri"/>
              </a:rPr>
              <a:t>commonly</a:t>
            </a:r>
            <a:r>
              <a:rPr sz="2400" b="1" spc="-15" dirty="0">
                <a:latin typeface="Calibri"/>
                <a:cs typeface="Calibri"/>
              </a:rPr>
              <a:t> </a:t>
            </a:r>
            <a:r>
              <a:rPr sz="2400" b="1" spc="-5" dirty="0">
                <a:latin typeface="Calibri"/>
                <a:cs typeface="Calibri"/>
              </a:rPr>
              <a:t>used</a:t>
            </a:r>
            <a:r>
              <a:rPr sz="2400" b="1" spc="-10" dirty="0">
                <a:latin typeface="Calibri"/>
                <a:cs typeface="Calibri"/>
              </a:rPr>
              <a:t> criteria:</a:t>
            </a:r>
            <a:endParaRPr sz="2400" dirty="0">
              <a:latin typeface="Calibri"/>
              <a:cs typeface="Calibri"/>
            </a:endParaRPr>
          </a:p>
          <a:p>
            <a:pPr marL="12700">
              <a:lnSpc>
                <a:spcPct val="100000"/>
              </a:lnSpc>
              <a:spcBef>
                <a:spcPts val="480"/>
              </a:spcBef>
            </a:pPr>
            <a:r>
              <a:rPr sz="2400" spc="-5" dirty="0">
                <a:solidFill>
                  <a:srgbClr val="FF0000"/>
                </a:solidFill>
                <a:latin typeface="Calibri"/>
                <a:cs typeface="Calibri"/>
              </a:rPr>
              <a:t>Single</a:t>
            </a:r>
            <a:r>
              <a:rPr sz="2400" spc="-35" dirty="0">
                <a:solidFill>
                  <a:srgbClr val="FF0000"/>
                </a:solidFill>
                <a:latin typeface="Calibri"/>
                <a:cs typeface="Calibri"/>
              </a:rPr>
              <a:t> </a:t>
            </a:r>
            <a:r>
              <a:rPr sz="2400" spc="-15" dirty="0">
                <a:solidFill>
                  <a:srgbClr val="FF0000"/>
                </a:solidFill>
                <a:latin typeface="Calibri"/>
                <a:cs typeface="Calibri"/>
              </a:rPr>
              <a:t>Linkage:</a:t>
            </a:r>
            <a:endParaRPr sz="2400" dirty="0">
              <a:latin typeface="Calibri"/>
              <a:cs typeface="Calibri"/>
            </a:endParaRPr>
          </a:p>
          <a:p>
            <a:pPr marL="12700" marR="1049020" indent="457200">
              <a:lnSpc>
                <a:spcPct val="100000"/>
              </a:lnSpc>
              <a:spcBef>
                <a:spcPts val="480"/>
              </a:spcBef>
              <a:tabLst>
                <a:tab pos="9613265" algn="l"/>
              </a:tabLst>
            </a:pPr>
            <a:r>
              <a:rPr sz="2400" spc="-5" dirty="0">
                <a:latin typeface="Calibri"/>
                <a:cs typeface="Calibri"/>
              </a:rPr>
              <a:t>Di</a:t>
            </a:r>
            <a:r>
              <a:rPr sz="2400" spc="-30" dirty="0">
                <a:latin typeface="Calibri"/>
                <a:cs typeface="Calibri"/>
              </a:rPr>
              <a:t>s</a:t>
            </a:r>
            <a:r>
              <a:rPr sz="2400" spc="-35" dirty="0">
                <a:latin typeface="Calibri"/>
                <a:cs typeface="Calibri"/>
              </a:rPr>
              <a:t>t</a:t>
            </a:r>
            <a:r>
              <a:rPr sz="2400" dirty="0">
                <a:latin typeface="Calibri"/>
                <a:cs typeface="Calibri"/>
              </a:rPr>
              <a:t>ance</a:t>
            </a:r>
            <a:r>
              <a:rPr sz="2400" spc="-5" dirty="0">
                <a:latin typeface="Calibri"/>
                <a:cs typeface="Calibri"/>
              </a:rPr>
              <a:t> b</a:t>
            </a:r>
            <a:r>
              <a:rPr sz="2400" spc="-15" dirty="0">
                <a:latin typeface="Calibri"/>
                <a:cs typeface="Calibri"/>
              </a:rPr>
              <a:t>e</a:t>
            </a:r>
            <a:r>
              <a:rPr sz="2400" spc="-5" dirty="0">
                <a:latin typeface="Calibri"/>
                <a:cs typeface="Calibri"/>
              </a:rPr>
              <a:t>t</a:t>
            </a:r>
            <a:r>
              <a:rPr sz="2400" spc="-25" dirty="0">
                <a:latin typeface="Calibri"/>
                <a:cs typeface="Calibri"/>
              </a:rPr>
              <a:t>w</a:t>
            </a:r>
            <a:r>
              <a:rPr sz="2400" spc="-5" dirty="0">
                <a:latin typeface="Calibri"/>
                <a:cs typeface="Calibri"/>
              </a:rPr>
              <a:t>ee</a:t>
            </a:r>
            <a:r>
              <a:rPr sz="2400" dirty="0">
                <a:latin typeface="Calibri"/>
                <a:cs typeface="Calibri"/>
              </a:rPr>
              <a:t>n</a:t>
            </a:r>
            <a:r>
              <a:rPr sz="2400" spc="-5" dirty="0">
                <a:latin typeface="Calibri"/>
                <a:cs typeface="Calibri"/>
              </a:rPr>
              <a:t> t</a:t>
            </a:r>
            <a:r>
              <a:rPr sz="2400" spc="-25" dirty="0">
                <a:latin typeface="Calibri"/>
                <a:cs typeface="Calibri"/>
              </a:rPr>
              <a:t>w</a:t>
            </a:r>
            <a:r>
              <a:rPr sz="2400" dirty="0">
                <a:latin typeface="Calibri"/>
                <a:cs typeface="Calibri"/>
              </a:rPr>
              <a:t>o</a:t>
            </a:r>
            <a:r>
              <a:rPr sz="2400" spc="-5" dirty="0">
                <a:latin typeface="Calibri"/>
                <a:cs typeface="Calibri"/>
              </a:rPr>
              <a:t> clu</a:t>
            </a:r>
            <a:r>
              <a:rPr sz="2400" spc="-30" dirty="0">
                <a:latin typeface="Calibri"/>
                <a:cs typeface="Calibri"/>
              </a:rPr>
              <a:t>st</a:t>
            </a:r>
            <a:r>
              <a:rPr sz="2400" spc="-5" dirty="0">
                <a:latin typeface="Calibri"/>
                <a:cs typeface="Calibri"/>
              </a:rPr>
              <a:t>e</a:t>
            </a:r>
            <a:r>
              <a:rPr sz="2400" spc="-45" dirty="0">
                <a:latin typeface="Calibri"/>
                <a:cs typeface="Calibri"/>
              </a:rPr>
              <a:t>r</a:t>
            </a:r>
            <a:r>
              <a:rPr sz="2400" dirty="0">
                <a:latin typeface="Calibri"/>
                <a:cs typeface="Calibri"/>
              </a:rPr>
              <a:t>s</a:t>
            </a:r>
            <a:r>
              <a:rPr sz="2400" spc="-5" dirty="0">
                <a:latin typeface="Calibri"/>
                <a:cs typeface="Calibri"/>
              </a:rPr>
              <a:t> i</a:t>
            </a:r>
            <a:r>
              <a:rPr sz="2400" dirty="0">
                <a:latin typeface="Calibri"/>
                <a:cs typeface="Calibri"/>
              </a:rPr>
              <a:t>s</a:t>
            </a:r>
            <a:r>
              <a:rPr sz="2400" spc="-5" dirty="0">
                <a:latin typeface="Calibri"/>
                <a:cs typeface="Calibri"/>
              </a:rPr>
              <a:t> th</a:t>
            </a:r>
            <a:r>
              <a:rPr sz="2400" dirty="0">
                <a:latin typeface="Calibri"/>
                <a:cs typeface="Calibri"/>
              </a:rPr>
              <a:t>e</a:t>
            </a:r>
            <a:r>
              <a:rPr sz="2400" spc="-5" dirty="0">
                <a:latin typeface="Calibri"/>
                <a:cs typeface="Calibri"/>
              </a:rPr>
              <a:t> smalle</a:t>
            </a:r>
            <a:r>
              <a:rPr sz="2400" spc="-30" dirty="0">
                <a:latin typeface="Calibri"/>
                <a:cs typeface="Calibri"/>
              </a:rPr>
              <a:t>s</a:t>
            </a:r>
            <a:r>
              <a:rPr sz="2400" dirty="0">
                <a:latin typeface="Calibri"/>
                <a:cs typeface="Calibri"/>
              </a:rPr>
              <a:t>t</a:t>
            </a:r>
            <a:r>
              <a:rPr sz="2400" spc="-5" dirty="0">
                <a:latin typeface="Calibri"/>
                <a:cs typeface="Calibri"/>
              </a:rPr>
              <a:t> pai</a:t>
            </a:r>
            <a:r>
              <a:rPr sz="2400" spc="10" dirty="0">
                <a:latin typeface="Calibri"/>
                <a:cs typeface="Calibri"/>
              </a:rPr>
              <a:t>r</a:t>
            </a:r>
            <a:r>
              <a:rPr sz="2400" spc="-5" dirty="0">
                <a:latin typeface="Calibri"/>
                <a:cs typeface="Calibri"/>
              </a:rPr>
              <a:t>wis</a:t>
            </a:r>
            <a:r>
              <a:rPr sz="2400" dirty="0">
                <a:latin typeface="Calibri"/>
                <a:cs typeface="Calibri"/>
              </a:rPr>
              <a:t>e</a:t>
            </a:r>
            <a:r>
              <a:rPr sz="2400" spc="-5" dirty="0">
                <a:latin typeface="Calibri"/>
                <a:cs typeface="Calibri"/>
              </a:rPr>
              <a:t> di</a:t>
            </a:r>
            <a:r>
              <a:rPr sz="2400" spc="-30" dirty="0">
                <a:latin typeface="Calibri"/>
                <a:cs typeface="Calibri"/>
              </a:rPr>
              <a:t>s</a:t>
            </a:r>
            <a:r>
              <a:rPr sz="2400" spc="-35" dirty="0">
                <a:latin typeface="Calibri"/>
                <a:cs typeface="Calibri"/>
              </a:rPr>
              <a:t>t</a:t>
            </a:r>
            <a:r>
              <a:rPr sz="2400" dirty="0">
                <a:latin typeface="Calibri"/>
                <a:cs typeface="Calibri"/>
              </a:rPr>
              <a:t>ance</a:t>
            </a:r>
            <a:r>
              <a:rPr sz="2400" spc="-5" dirty="0">
                <a:latin typeface="Calibri"/>
                <a:cs typeface="Calibri"/>
              </a:rPr>
              <a:t> b</a:t>
            </a:r>
            <a:r>
              <a:rPr sz="2400" spc="-15" dirty="0">
                <a:latin typeface="Calibri"/>
                <a:cs typeface="Calibri"/>
              </a:rPr>
              <a:t>e</a:t>
            </a:r>
            <a:r>
              <a:rPr sz="2400" spc="-5" dirty="0">
                <a:latin typeface="Calibri"/>
                <a:cs typeface="Calibri"/>
              </a:rPr>
              <a:t>t</a:t>
            </a:r>
            <a:r>
              <a:rPr sz="2400" spc="-25" dirty="0">
                <a:latin typeface="Calibri"/>
                <a:cs typeface="Calibri"/>
              </a:rPr>
              <a:t>w</a:t>
            </a:r>
            <a:r>
              <a:rPr sz="2400" spc="-5" dirty="0">
                <a:latin typeface="Calibri"/>
                <a:cs typeface="Calibri"/>
              </a:rPr>
              <a:t>ee</a:t>
            </a:r>
            <a:r>
              <a:rPr sz="2400" dirty="0">
                <a:latin typeface="Calibri"/>
                <a:cs typeface="Calibri"/>
              </a:rPr>
              <a:t>n	</a:t>
            </a:r>
            <a:r>
              <a:rPr sz="2400" spc="-5" dirty="0">
                <a:latin typeface="Calibri"/>
                <a:cs typeface="Calibri"/>
              </a:rPr>
              <a:t>t</a:t>
            </a:r>
            <a:r>
              <a:rPr sz="2400" spc="-25" dirty="0">
                <a:latin typeface="Calibri"/>
                <a:cs typeface="Calibri"/>
              </a:rPr>
              <a:t>w</a:t>
            </a:r>
            <a:r>
              <a:rPr sz="2400" dirty="0">
                <a:latin typeface="Calibri"/>
                <a:cs typeface="Calibri"/>
              </a:rPr>
              <a:t>o  </a:t>
            </a:r>
            <a:r>
              <a:rPr sz="2400" spc="-10" dirty="0">
                <a:latin typeface="Calibri"/>
                <a:cs typeface="Calibri"/>
              </a:rPr>
              <a:t>observations/nodes, </a:t>
            </a:r>
            <a:r>
              <a:rPr sz="2400" spc="-5" dirty="0">
                <a:latin typeface="Calibri"/>
                <a:cs typeface="Calibri"/>
              </a:rPr>
              <a:t>each belonging </a:t>
            </a:r>
            <a:r>
              <a:rPr sz="2400" spc="-15" dirty="0">
                <a:latin typeface="Calibri"/>
                <a:cs typeface="Calibri"/>
              </a:rPr>
              <a:t>to</a:t>
            </a:r>
            <a:r>
              <a:rPr sz="2400" spc="-5" dirty="0">
                <a:latin typeface="Calibri"/>
                <a:cs typeface="Calibri"/>
              </a:rPr>
              <a:t> </a:t>
            </a:r>
            <a:r>
              <a:rPr sz="2400" spc="-20" dirty="0">
                <a:latin typeface="Calibri"/>
                <a:cs typeface="Calibri"/>
              </a:rPr>
              <a:t>different</a:t>
            </a:r>
            <a:r>
              <a:rPr sz="2400" spc="-5" dirty="0">
                <a:latin typeface="Calibri"/>
                <a:cs typeface="Calibri"/>
              </a:rPr>
              <a:t> </a:t>
            </a:r>
            <a:r>
              <a:rPr sz="2400" spc="-15" dirty="0">
                <a:latin typeface="Calibri"/>
                <a:cs typeface="Calibri"/>
              </a:rPr>
              <a:t>clusters.</a:t>
            </a:r>
            <a:endParaRPr sz="2400" dirty="0">
              <a:latin typeface="Calibri"/>
              <a:cs typeface="Calibri"/>
            </a:endParaRPr>
          </a:p>
          <a:p>
            <a:pPr marL="12700">
              <a:lnSpc>
                <a:spcPct val="100000"/>
              </a:lnSpc>
              <a:spcBef>
                <a:spcPts val="480"/>
              </a:spcBef>
            </a:pPr>
            <a:r>
              <a:rPr sz="2400" spc="-10" dirty="0">
                <a:solidFill>
                  <a:srgbClr val="FF0000"/>
                </a:solidFill>
                <a:latin typeface="Calibri"/>
                <a:cs typeface="Calibri"/>
              </a:rPr>
              <a:t>Complete</a:t>
            </a:r>
            <a:r>
              <a:rPr sz="2400" spc="-30" dirty="0">
                <a:solidFill>
                  <a:srgbClr val="FF0000"/>
                </a:solidFill>
                <a:latin typeface="Calibri"/>
                <a:cs typeface="Calibri"/>
              </a:rPr>
              <a:t> </a:t>
            </a:r>
            <a:r>
              <a:rPr sz="2400" spc="-15" dirty="0">
                <a:solidFill>
                  <a:srgbClr val="FF0000"/>
                </a:solidFill>
                <a:latin typeface="Calibri"/>
                <a:cs typeface="Calibri"/>
              </a:rPr>
              <a:t>Linkage:</a:t>
            </a:r>
            <a:endParaRPr sz="2400" dirty="0">
              <a:latin typeface="Calibri"/>
              <a:cs typeface="Calibri"/>
            </a:endParaRPr>
          </a:p>
          <a:p>
            <a:pPr marL="12700" marR="5080" indent="457200">
              <a:lnSpc>
                <a:spcPct val="100000"/>
              </a:lnSpc>
              <a:spcBef>
                <a:spcPts val="480"/>
              </a:spcBef>
              <a:tabLst>
                <a:tab pos="926465" algn="l"/>
              </a:tabLst>
            </a:pPr>
            <a:r>
              <a:rPr sz="2400" spc="-10" dirty="0">
                <a:latin typeface="Calibri"/>
                <a:cs typeface="Calibri"/>
              </a:rPr>
              <a:t>Distance</a:t>
            </a:r>
            <a:r>
              <a:rPr sz="2400" spc="-5" dirty="0">
                <a:latin typeface="Calibri"/>
                <a:cs typeface="Calibri"/>
              </a:rPr>
              <a:t> </a:t>
            </a:r>
            <a:r>
              <a:rPr sz="2400" spc="-10" dirty="0">
                <a:latin typeface="Calibri"/>
                <a:cs typeface="Calibri"/>
              </a:rPr>
              <a:t>between</a:t>
            </a:r>
            <a:r>
              <a:rPr sz="2400" spc="-5" dirty="0">
                <a:latin typeface="Calibri"/>
                <a:cs typeface="Calibri"/>
              </a:rPr>
              <a:t> </a:t>
            </a:r>
            <a:r>
              <a:rPr sz="2400" spc="-10" dirty="0">
                <a:latin typeface="Calibri"/>
                <a:cs typeface="Calibri"/>
              </a:rPr>
              <a:t>two</a:t>
            </a:r>
            <a:r>
              <a:rPr sz="2400" spc="-5" dirty="0">
                <a:latin typeface="Calibri"/>
                <a:cs typeface="Calibri"/>
              </a:rPr>
              <a:t> </a:t>
            </a:r>
            <a:r>
              <a:rPr sz="2400" spc="-20" dirty="0">
                <a:latin typeface="Calibri"/>
                <a:cs typeface="Calibri"/>
              </a:rPr>
              <a:t>clusters</a:t>
            </a:r>
            <a:r>
              <a:rPr sz="2400" dirty="0">
                <a:latin typeface="Calibri"/>
                <a:cs typeface="Calibri"/>
              </a:rPr>
              <a:t> </a:t>
            </a:r>
            <a:r>
              <a:rPr sz="2400" spc="-5" dirty="0">
                <a:latin typeface="Calibri"/>
                <a:cs typeface="Calibri"/>
              </a:rPr>
              <a:t>is the </a:t>
            </a:r>
            <a:r>
              <a:rPr sz="2400" spc="-15" dirty="0">
                <a:latin typeface="Calibri"/>
                <a:cs typeface="Calibri"/>
              </a:rPr>
              <a:t>largest</a:t>
            </a:r>
            <a:r>
              <a:rPr sz="2400" dirty="0">
                <a:latin typeface="Calibri"/>
                <a:cs typeface="Calibri"/>
              </a:rPr>
              <a:t> </a:t>
            </a:r>
            <a:r>
              <a:rPr sz="2400" spc="-5" dirty="0">
                <a:latin typeface="Calibri"/>
                <a:cs typeface="Calibri"/>
              </a:rPr>
              <a:t>pairwise </a:t>
            </a:r>
            <a:r>
              <a:rPr sz="2400" spc="-10" dirty="0">
                <a:latin typeface="Calibri"/>
                <a:cs typeface="Calibri"/>
              </a:rPr>
              <a:t>distance</a:t>
            </a:r>
            <a:r>
              <a:rPr sz="2400" spc="-5" dirty="0">
                <a:latin typeface="Calibri"/>
                <a:cs typeface="Calibri"/>
              </a:rPr>
              <a:t> </a:t>
            </a:r>
            <a:r>
              <a:rPr sz="2400" spc="-10" dirty="0">
                <a:latin typeface="Calibri"/>
                <a:cs typeface="Calibri"/>
              </a:rPr>
              <a:t>between </a:t>
            </a:r>
            <a:r>
              <a:rPr sz="2400" spc="-525" dirty="0">
                <a:latin typeface="Calibri"/>
                <a:cs typeface="Calibri"/>
              </a:rPr>
              <a:t> </a:t>
            </a:r>
            <a:r>
              <a:rPr sz="2400" spc="-10" dirty="0">
                <a:latin typeface="Calibri"/>
                <a:cs typeface="Calibri"/>
              </a:rPr>
              <a:t>two	observations/nodes, </a:t>
            </a:r>
            <a:r>
              <a:rPr sz="2400" spc="-5" dirty="0">
                <a:latin typeface="Calibri"/>
                <a:cs typeface="Calibri"/>
              </a:rPr>
              <a:t>each belonging </a:t>
            </a:r>
            <a:r>
              <a:rPr sz="2400" spc="-15" dirty="0">
                <a:latin typeface="Calibri"/>
                <a:cs typeface="Calibri"/>
              </a:rPr>
              <a:t>to</a:t>
            </a:r>
            <a:r>
              <a:rPr sz="2400" spc="-5" dirty="0">
                <a:latin typeface="Calibri"/>
                <a:cs typeface="Calibri"/>
              </a:rPr>
              <a:t> </a:t>
            </a:r>
            <a:r>
              <a:rPr sz="2400" spc="-20" dirty="0">
                <a:latin typeface="Calibri"/>
                <a:cs typeface="Calibri"/>
              </a:rPr>
              <a:t>different</a:t>
            </a:r>
            <a:r>
              <a:rPr sz="2400" spc="-5" dirty="0">
                <a:latin typeface="Calibri"/>
                <a:cs typeface="Calibri"/>
              </a:rPr>
              <a:t> </a:t>
            </a:r>
            <a:r>
              <a:rPr sz="2400" spc="-15" dirty="0">
                <a:latin typeface="Calibri"/>
                <a:cs typeface="Calibri"/>
              </a:rPr>
              <a:t>clusters.</a:t>
            </a:r>
            <a:endParaRPr sz="2400" dirty="0">
              <a:latin typeface="Calibri"/>
              <a:cs typeface="Calibri"/>
            </a:endParaRPr>
          </a:p>
          <a:p>
            <a:pPr marL="12700">
              <a:lnSpc>
                <a:spcPct val="100000"/>
              </a:lnSpc>
              <a:spcBef>
                <a:spcPts val="480"/>
              </a:spcBef>
            </a:pPr>
            <a:r>
              <a:rPr sz="2400" spc="-5" dirty="0">
                <a:solidFill>
                  <a:srgbClr val="FF0000"/>
                </a:solidFill>
                <a:latin typeface="Calibri"/>
                <a:cs typeface="Calibri"/>
              </a:rPr>
              <a:t>Mean</a:t>
            </a:r>
            <a:r>
              <a:rPr sz="2400" spc="-20" dirty="0">
                <a:solidFill>
                  <a:srgbClr val="FF0000"/>
                </a:solidFill>
                <a:latin typeface="Calibri"/>
                <a:cs typeface="Calibri"/>
              </a:rPr>
              <a:t> </a:t>
            </a:r>
            <a:r>
              <a:rPr sz="2400" spc="-5" dirty="0">
                <a:solidFill>
                  <a:srgbClr val="FF0000"/>
                </a:solidFill>
                <a:latin typeface="Calibri"/>
                <a:cs typeface="Calibri"/>
              </a:rPr>
              <a:t>or</a:t>
            </a:r>
            <a:r>
              <a:rPr sz="2400" spc="-15" dirty="0">
                <a:solidFill>
                  <a:srgbClr val="FF0000"/>
                </a:solidFill>
                <a:latin typeface="Calibri"/>
                <a:cs typeface="Calibri"/>
              </a:rPr>
              <a:t> </a:t>
            </a:r>
            <a:r>
              <a:rPr sz="2400" spc="-20" dirty="0">
                <a:solidFill>
                  <a:srgbClr val="FF0000"/>
                </a:solidFill>
                <a:latin typeface="Calibri"/>
                <a:cs typeface="Calibri"/>
              </a:rPr>
              <a:t>average</a:t>
            </a:r>
            <a:r>
              <a:rPr sz="2400" spc="-15" dirty="0">
                <a:solidFill>
                  <a:srgbClr val="FF0000"/>
                </a:solidFill>
                <a:latin typeface="Calibri"/>
                <a:cs typeface="Calibri"/>
              </a:rPr>
              <a:t> linkage </a:t>
            </a:r>
            <a:r>
              <a:rPr sz="2400" spc="-10" dirty="0">
                <a:solidFill>
                  <a:srgbClr val="FF0000"/>
                </a:solidFill>
                <a:latin typeface="Calibri"/>
                <a:cs typeface="Calibri"/>
              </a:rPr>
              <a:t>clustering:</a:t>
            </a:r>
            <a:endParaRPr sz="2400" dirty="0">
              <a:latin typeface="Calibri"/>
              <a:cs typeface="Calibri"/>
            </a:endParaRPr>
          </a:p>
          <a:p>
            <a:pPr marL="12700" marR="906780" indent="457200">
              <a:lnSpc>
                <a:spcPct val="100000"/>
              </a:lnSpc>
              <a:spcBef>
                <a:spcPts val="480"/>
              </a:spcBef>
            </a:pPr>
            <a:r>
              <a:rPr sz="2400" spc="-10" dirty="0">
                <a:latin typeface="Calibri"/>
                <a:cs typeface="Calibri"/>
              </a:rPr>
              <a:t>Distance</a:t>
            </a:r>
            <a:r>
              <a:rPr sz="2400" spc="-5" dirty="0">
                <a:latin typeface="Calibri"/>
                <a:cs typeface="Calibri"/>
              </a:rPr>
              <a:t> </a:t>
            </a:r>
            <a:r>
              <a:rPr sz="2400" spc="-10" dirty="0">
                <a:latin typeface="Calibri"/>
                <a:cs typeface="Calibri"/>
              </a:rPr>
              <a:t>between</a:t>
            </a:r>
            <a:r>
              <a:rPr sz="2400" spc="-5" dirty="0">
                <a:latin typeface="Calibri"/>
                <a:cs typeface="Calibri"/>
              </a:rPr>
              <a:t> </a:t>
            </a:r>
            <a:r>
              <a:rPr sz="2400" spc="-10" dirty="0">
                <a:latin typeface="Calibri"/>
                <a:cs typeface="Calibri"/>
              </a:rPr>
              <a:t>two</a:t>
            </a:r>
            <a:r>
              <a:rPr sz="2400" spc="-5" dirty="0">
                <a:latin typeface="Calibri"/>
                <a:cs typeface="Calibri"/>
              </a:rPr>
              <a:t> </a:t>
            </a:r>
            <a:r>
              <a:rPr sz="2400" spc="-20" dirty="0">
                <a:latin typeface="Calibri"/>
                <a:cs typeface="Calibri"/>
              </a:rPr>
              <a:t>clusters</a:t>
            </a:r>
            <a:r>
              <a:rPr sz="2400" spc="-5" dirty="0">
                <a:latin typeface="Calibri"/>
                <a:cs typeface="Calibri"/>
              </a:rPr>
              <a:t> is</a:t>
            </a:r>
            <a:r>
              <a:rPr sz="2400" dirty="0">
                <a:latin typeface="Calibri"/>
                <a:cs typeface="Calibri"/>
              </a:rPr>
              <a:t> </a:t>
            </a:r>
            <a:r>
              <a:rPr sz="2400" spc="-5" dirty="0">
                <a:latin typeface="Calibri"/>
                <a:cs typeface="Calibri"/>
              </a:rPr>
              <a:t>the </a:t>
            </a:r>
            <a:r>
              <a:rPr sz="2400" spc="-20" dirty="0">
                <a:latin typeface="Calibri"/>
                <a:cs typeface="Calibri"/>
              </a:rPr>
              <a:t>average</a:t>
            </a:r>
            <a:r>
              <a:rPr sz="2400" spc="-5" dirty="0">
                <a:latin typeface="Calibri"/>
                <a:cs typeface="Calibri"/>
              </a:rPr>
              <a:t> of </a:t>
            </a:r>
            <a:r>
              <a:rPr sz="2400" dirty="0">
                <a:latin typeface="Calibri"/>
                <a:cs typeface="Calibri"/>
              </a:rPr>
              <a:t>all </a:t>
            </a:r>
            <a:r>
              <a:rPr sz="2400" spc="-5" dirty="0">
                <a:latin typeface="Calibri"/>
                <a:cs typeface="Calibri"/>
              </a:rPr>
              <a:t>the pairwise </a:t>
            </a:r>
            <a:r>
              <a:rPr sz="2400" spc="-10" dirty="0">
                <a:latin typeface="Calibri"/>
                <a:cs typeface="Calibri"/>
              </a:rPr>
              <a:t>distances,</a:t>
            </a:r>
            <a:r>
              <a:rPr sz="2400" spc="-5" dirty="0">
                <a:latin typeface="Calibri"/>
                <a:cs typeface="Calibri"/>
              </a:rPr>
              <a:t> each </a:t>
            </a:r>
            <a:r>
              <a:rPr sz="2400" spc="-525" dirty="0">
                <a:latin typeface="Calibri"/>
                <a:cs typeface="Calibri"/>
              </a:rPr>
              <a:t> </a:t>
            </a:r>
            <a:r>
              <a:rPr sz="2400" spc="-10" dirty="0">
                <a:latin typeface="Calibri"/>
                <a:cs typeface="Calibri"/>
              </a:rPr>
              <a:t>node/observation </a:t>
            </a:r>
            <a:r>
              <a:rPr sz="2400" spc="-5" dirty="0">
                <a:latin typeface="Calibri"/>
                <a:cs typeface="Calibri"/>
              </a:rPr>
              <a:t>belonging </a:t>
            </a:r>
            <a:r>
              <a:rPr sz="2400" spc="-15" dirty="0">
                <a:latin typeface="Calibri"/>
                <a:cs typeface="Calibri"/>
              </a:rPr>
              <a:t>to</a:t>
            </a:r>
            <a:r>
              <a:rPr sz="2400" spc="-5" dirty="0">
                <a:latin typeface="Calibri"/>
                <a:cs typeface="Calibri"/>
              </a:rPr>
              <a:t> </a:t>
            </a:r>
            <a:r>
              <a:rPr sz="2400" spc="-20" dirty="0">
                <a:latin typeface="Calibri"/>
                <a:cs typeface="Calibri"/>
              </a:rPr>
              <a:t>different</a:t>
            </a:r>
            <a:r>
              <a:rPr sz="2400" spc="-5" dirty="0">
                <a:latin typeface="Calibri"/>
                <a:cs typeface="Calibri"/>
              </a:rPr>
              <a:t> </a:t>
            </a:r>
            <a:r>
              <a:rPr sz="2400" spc="-15" dirty="0">
                <a:latin typeface="Calibri"/>
                <a:cs typeface="Calibri"/>
              </a:rPr>
              <a:t>clusters.</a:t>
            </a:r>
            <a:endParaRPr sz="2400" dirty="0">
              <a:latin typeface="Calibri"/>
              <a:cs typeface="Calibri"/>
            </a:endParaRPr>
          </a:p>
          <a:p>
            <a:pPr marL="12700">
              <a:lnSpc>
                <a:spcPct val="100000"/>
              </a:lnSpc>
              <a:spcBef>
                <a:spcPts val="480"/>
              </a:spcBef>
            </a:pPr>
            <a:r>
              <a:rPr sz="2400" spc="-15" dirty="0">
                <a:solidFill>
                  <a:srgbClr val="FF0000"/>
                </a:solidFill>
                <a:latin typeface="Calibri"/>
                <a:cs typeface="Calibri"/>
              </a:rPr>
              <a:t>Centroid</a:t>
            </a:r>
            <a:r>
              <a:rPr sz="2400" spc="-20" dirty="0">
                <a:solidFill>
                  <a:srgbClr val="FF0000"/>
                </a:solidFill>
                <a:latin typeface="Calibri"/>
                <a:cs typeface="Calibri"/>
              </a:rPr>
              <a:t> </a:t>
            </a:r>
            <a:r>
              <a:rPr sz="2400" spc="-15" dirty="0">
                <a:solidFill>
                  <a:srgbClr val="FF0000"/>
                </a:solidFill>
                <a:latin typeface="Calibri"/>
                <a:cs typeface="Calibri"/>
              </a:rPr>
              <a:t>linkage</a:t>
            </a:r>
            <a:r>
              <a:rPr sz="2400" spc="-20" dirty="0">
                <a:solidFill>
                  <a:srgbClr val="FF0000"/>
                </a:solidFill>
                <a:latin typeface="Calibri"/>
                <a:cs typeface="Calibri"/>
              </a:rPr>
              <a:t> </a:t>
            </a:r>
            <a:r>
              <a:rPr sz="2400" spc="-10" dirty="0">
                <a:solidFill>
                  <a:srgbClr val="FF0000"/>
                </a:solidFill>
                <a:latin typeface="Calibri"/>
                <a:cs typeface="Calibri"/>
              </a:rPr>
              <a:t>clustering:</a:t>
            </a:r>
            <a:endParaRPr sz="2400" dirty="0">
              <a:latin typeface="Calibri"/>
              <a:cs typeface="Calibri"/>
            </a:endParaRPr>
          </a:p>
          <a:p>
            <a:pPr marL="469900">
              <a:lnSpc>
                <a:spcPct val="100000"/>
              </a:lnSpc>
              <a:spcBef>
                <a:spcPts val="480"/>
              </a:spcBef>
            </a:pPr>
            <a:r>
              <a:rPr sz="2400" spc="-10" dirty="0">
                <a:latin typeface="Calibri"/>
                <a:cs typeface="Calibri"/>
              </a:rPr>
              <a:t>Distance</a:t>
            </a:r>
            <a:r>
              <a:rPr sz="2400" spc="-5" dirty="0">
                <a:latin typeface="Calibri"/>
                <a:cs typeface="Calibri"/>
              </a:rPr>
              <a:t> </a:t>
            </a:r>
            <a:r>
              <a:rPr sz="2400" spc="-10" dirty="0">
                <a:latin typeface="Calibri"/>
                <a:cs typeface="Calibri"/>
              </a:rPr>
              <a:t>between</a:t>
            </a:r>
            <a:r>
              <a:rPr sz="2400" spc="-5" dirty="0">
                <a:latin typeface="Calibri"/>
                <a:cs typeface="Calibri"/>
              </a:rPr>
              <a:t> </a:t>
            </a:r>
            <a:r>
              <a:rPr sz="2400" spc="-10" dirty="0">
                <a:latin typeface="Calibri"/>
                <a:cs typeface="Calibri"/>
              </a:rPr>
              <a:t>two</a:t>
            </a:r>
            <a:r>
              <a:rPr sz="2400" dirty="0">
                <a:latin typeface="Calibri"/>
                <a:cs typeface="Calibri"/>
              </a:rPr>
              <a:t> </a:t>
            </a:r>
            <a:r>
              <a:rPr sz="2400" spc="-20" dirty="0">
                <a:latin typeface="Calibri"/>
                <a:cs typeface="Calibri"/>
              </a:rPr>
              <a:t>clusters</a:t>
            </a:r>
            <a:r>
              <a:rPr sz="2400" spc="-5" dirty="0">
                <a:latin typeface="Calibri"/>
                <a:cs typeface="Calibri"/>
              </a:rPr>
              <a:t> is the</a:t>
            </a:r>
            <a:r>
              <a:rPr sz="2400" dirty="0">
                <a:latin typeface="Calibri"/>
                <a:cs typeface="Calibri"/>
              </a:rPr>
              <a:t> </a:t>
            </a:r>
            <a:r>
              <a:rPr sz="2400" spc="-10" dirty="0">
                <a:latin typeface="Calibri"/>
                <a:cs typeface="Calibri"/>
              </a:rPr>
              <a:t>distance</a:t>
            </a:r>
            <a:r>
              <a:rPr sz="2400" spc="-5" dirty="0">
                <a:latin typeface="Calibri"/>
                <a:cs typeface="Calibri"/>
              </a:rPr>
              <a:t> </a:t>
            </a:r>
            <a:r>
              <a:rPr sz="2400" spc="-10" dirty="0">
                <a:latin typeface="Calibri"/>
                <a:cs typeface="Calibri"/>
              </a:rPr>
              <a:t>between</a:t>
            </a:r>
            <a:r>
              <a:rPr sz="2400" dirty="0">
                <a:latin typeface="Calibri"/>
                <a:cs typeface="Calibri"/>
              </a:rPr>
              <a:t> </a:t>
            </a:r>
            <a:r>
              <a:rPr sz="2400" spc="-5" dirty="0">
                <a:latin typeface="Calibri"/>
                <a:cs typeface="Calibri"/>
              </a:rPr>
              <a:t>their </a:t>
            </a:r>
            <a:r>
              <a:rPr sz="2400" spc="-15" dirty="0">
                <a:latin typeface="Calibri"/>
                <a:cs typeface="Calibri"/>
              </a:rPr>
              <a:t>centroids.</a:t>
            </a:r>
            <a:endParaRPr sz="2400" dirty="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7147" y="381702"/>
            <a:ext cx="5280025" cy="452120"/>
          </a:xfrm>
          <a:prstGeom prst="rect">
            <a:avLst/>
          </a:prstGeom>
        </p:spPr>
        <p:txBody>
          <a:bodyPr vert="horz" wrap="square" lIns="0" tIns="12700" rIns="0" bIns="0" rtlCol="0">
            <a:spAutoFit/>
          </a:bodyPr>
          <a:lstStyle/>
          <a:p>
            <a:pPr marL="12700">
              <a:lnSpc>
                <a:spcPct val="100000"/>
              </a:lnSpc>
              <a:spcBef>
                <a:spcPts val="100"/>
              </a:spcBef>
            </a:pPr>
            <a:r>
              <a:rPr sz="2800" b="1" spc="-15" dirty="0">
                <a:solidFill>
                  <a:srgbClr val="FF0000"/>
                </a:solidFill>
                <a:latin typeface="Calibri"/>
                <a:cs typeface="Calibri"/>
              </a:rPr>
              <a:t>Agglomerative</a:t>
            </a:r>
            <a:r>
              <a:rPr sz="2800" b="1" spc="-5" dirty="0">
                <a:solidFill>
                  <a:srgbClr val="FF0000"/>
                </a:solidFill>
                <a:latin typeface="Calibri"/>
                <a:cs typeface="Calibri"/>
              </a:rPr>
              <a:t> </a:t>
            </a:r>
            <a:r>
              <a:rPr sz="2800" b="1" spc="-15" dirty="0">
                <a:solidFill>
                  <a:srgbClr val="FF0000"/>
                </a:solidFill>
                <a:latin typeface="Calibri"/>
                <a:cs typeface="Calibri"/>
              </a:rPr>
              <a:t>Clustering</a:t>
            </a:r>
            <a:r>
              <a:rPr sz="2800" b="1" dirty="0">
                <a:solidFill>
                  <a:srgbClr val="FF0000"/>
                </a:solidFill>
                <a:latin typeface="Calibri"/>
                <a:cs typeface="Calibri"/>
              </a:rPr>
              <a:t> </a:t>
            </a:r>
            <a:r>
              <a:rPr sz="2800" b="1" spc="-10" dirty="0">
                <a:solidFill>
                  <a:srgbClr val="FF0000"/>
                </a:solidFill>
                <a:latin typeface="Calibri"/>
                <a:cs typeface="Calibri"/>
              </a:rPr>
              <a:t>Algorithm</a:t>
            </a:r>
            <a:endParaRPr sz="2800">
              <a:latin typeface="Calibri"/>
              <a:cs typeface="Calibri"/>
            </a:endParaRPr>
          </a:p>
        </p:txBody>
      </p:sp>
      <p:sp>
        <p:nvSpPr>
          <p:cNvPr id="3" name="object 3"/>
          <p:cNvSpPr txBox="1"/>
          <p:nvPr/>
        </p:nvSpPr>
        <p:spPr>
          <a:xfrm>
            <a:off x="397147" y="809235"/>
            <a:ext cx="11197590" cy="5467350"/>
          </a:xfrm>
          <a:prstGeom prst="rect">
            <a:avLst/>
          </a:prstGeom>
        </p:spPr>
        <p:txBody>
          <a:bodyPr vert="horz" wrap="square" lIns="0" tIns="36830" rIns="0" bIns="0" rtlCol="0">
            <a:spAutoFit/>
          </a:bodyPr>
          <a:lstStyle/>
          <a:p>
            <a:pPr marL="1003300" indent="-635635">
              <a:lnSpc>
                <a:spcPct val="100000"/>
              </a:lnSpc>
              <a:spcBef>
                <a:spcPts val="290"/>
              </a:spcBef>
              <a:buFont typeface="Arial MT"/>
              <a:buAutoNum type="arabicPeriod"/>
              <a:tabLst>
                <a:tab pos="1002665" algn="l"/>
                <a:tab pos="1003300" algn="l"/>
              </a:tabLst>
            </a:pPr>
            <a:r>
              <a:rPr sz="2400" spc="-10" dirty="0">
                <a:latin typeface="Calibri"/>
                <a:cs typeface="Calibri"/>
              </a:rPr>
              <a:t>Compute</a:t>
            </a:r>
            <a:r>
              <a:rPr sz="2400" spc="-20" dirty="0">
                <a:latin typeface="Calibri"/>
                <a:cs typeface="Calibri"/>
              </a:rPr>
              <a:t> </a:t>
            </a:r>
            <a:r>
              <a:rPr sz="2400" spc="-5" dirty="0">
                <a:latin typeface="Calibri"/>
                <a:cs typeface="Calibri"/>
              </a:rPr>
              <a:t>the</a:t>
            </a:r>
            <a:r>
              <a:rPr sz="2400" spc="-15" dirty="0">
                <a:latin typeface="Calibri"/>
                <a:cs typeface="Calibri"/>
              </a:rPr>
              <a:t> proximity </a:t>
            </a:r>
            <a:r>
              <a:rPr sz="2400" spc="-10" dirty="0">
                <a:latin typeface="Calibri"/>
                <a:cs typeface="Calibri"/>
              </a:rPr>
              <a:t>matrix</a:t>
            </a:r>
            <a:endParaRPr sz="2400">
              <a:latin typeface="Calibri"/>
              <a:cs typeface="Calibri"/>
            </a:endParaRPr>
          </a:p>
          <a:p>
            <a:pPr marL="1003300" indent="-635635">
              <a:lnSpc>
                <a:spcPct val="100000"/>
              </a:lnSpc>
              <a:spcBef>
                <a:spcPts val="195"/>
              </a:spcBef>
              <a:buFont typeface="Arial MT"/>
              <a:buAutoNum type="arabicPeriod"/>
              <a:tabLst>
                <a:tab pos="1002665" algn="l"/>
                <a:tab pos="1003300" algn="l"/>
              </a:tabLst>
            </a:pPr>
            <a:r>
              <a:rPr sz="2400" spc="-10" dirty="0">
                <a:latin typeface="Calibri"/>
                <a:cs typeface="Calibri"/>
              </a:rPr>
              <a:t>Let </a:t>
            </a:r>
            <a:r>
              <a:rPr sz="2400" spc="-5" dirty="0">
                <a:latin typeface="Calibri"/>
                <a:cs typeface="Calibri"/>
              </a:rPr>
              <a:t>each</a:t>
            </a:r>
            <a:r>
              <a:rPr sz="2400" spc="-10" dirty="0">
                <a:latin typeface="Calibri"/>
                <a:cs typeface="Calibri"/>
              </a:rPr>
              <a:t> </a:t>
            </a:r>
            <a:r>
              <a:rPr sz="2400" spc="-20" dirty="0">
                <a:latin typeface="Calibri"/>
                <a:cs typeface="Calibri"/>
              </a:rPr>
              <a:t>data</a:t>
            </a:r>
            <a:r>
              <a:rPr sz="2400" spc="-10" dirty="0">
                <a:latin typeface="Calibri"/>
                <a:cs typeface="Calibri"/>
              </a:rPr>
              <a:t> point </a:t>
            </a:r>
            <a:r>
              <a:rPr sz="2400" spc="-5" dirty="0">
                <a:latin typeface="Calibri"/>
                <a:cs typeface="Calibri"/>
              </a:rPr>
              <a:t>be</a:t>
            </a:r>
            <a:r>
              <a:rPr sz="2400" spc="-10" dirty="0">
                <a:latin typeface="Calibri"/>
                <a:cs typeface="Calibri"/>
              </a:rPr>
              <a:t> </a:t>
            </a:r>
            <a:r>
              <a:rPr sz="2400" dirty="0">
                <a:latin typeface="Calibri"/>
                <a:cs typeface="Calibri"/>
              </a:rPr>
              <a:t>a</a:t>
            </a:r>
            <a:r>
              <a:rPr sz="2400" spc="-10" dirty="0">
                <a:latin typeface="Calibri"/>
                <a:cs typeface="Calibri"/>
              </a:rPr>
              <a:t> </a:t>
            </a:r>
            <a:r>
              <a:rPr sz="2400" spc="-15" dirty="0">
                <a:latin typeface="Calibri"/>
                <a:cs typeface="Calibri"/>
              </a:rPr>
              <a:t>cluster</a:t>
            </a:r>
            <a:endParaRPr sz="2400">
              <a:latin typeface="Calibri"/>
              <a:cs typeface="Calibri"/>
            </a:endParaRPr>
          </a:p>
          <a:p>
            <a:pPr marL="1003300" indent="-635635">
              <a:lnSpc>
                <a:spcPct val="100000"/>
              </a:lnSpc>
              <a:spcBef>
                <a:spcPts val="190"/>
              </a:spcBef>
              <a:buFont typeface="Arial"/>
              <a:buAutoNum type="arabicPeriod"/>
              <a:tabLst>
                <a:tab pos="1002665" algn="l"/>
                <a:tab pos="1003300" algn="l"/>
              </a:tabLst>
            </a:pPr>
            <a:r>
              <a:rPr sz="2400" b="1" spc="-15" dirty="0">
                <a:latin typeface="Calibri"/>
                <a:cs typeface="Calibri"/>
              </a:rPr>
              <a:t>Repeat</a:t>
            </a:r>
            <a:endParaRPr sz="2400">
              <a:latin typeface="Calibri"/>
              <a:cs typeface="Calibri"/>
            </a:endParaRPr>
          </a:p>
          <a:p>
            <a:pPr marL="1384300" indent="-990600">
              <a:lnSpc>
                <a:spcPct val="100000"/>
              </a:lnSpc>
              <a:spcBef>
                <a:spcPts val="190"/>
              </a:spcBef>
              <a:buFont typeface="Times New Roman"/>
              <a:buAutoNum type="arabicPeriod"/>
              <a:tabLst>
                <a:tab pos="1383665" algn="l"/>
                <a:tab pos="1384300" algn="l"/>
              </a:tabLst>
            </a:pPr>
            <a:r>
              <a:rPr sz="2400" spc="-15" dirty="0">
                <a:latin typeface="Calibri"/>
                <a:cs typeface="Calibri"/>
              </a:rPr>
              <a:t>Merge </a:t>
            </a:r>
            <a:r>
              <a:rPr sz="2400" spc="-5" dirty="0">
                <a:latin typeface="Calibri"/>
                <a:cs typeface="Calibri"/>
              </a:rPr>
              <a:t>the</a:t>
            </a:r>
            <a:r>
              <a:rPr sz="2400" spc="-10" dirty="0">
                <a:latin typeface="Calibri"/>
                <a:cs typeface="Calibri"/>
              </a:rPr>
              <a:t> two</a:t>
            </a:r>
            <a:r>
              <a:rPr sz="2400" spc="-15" dirty="0">
                <a:latin typeface="Calibri"/>
                <a:cs typeface="Calibri"/>
              </a:rPr>
              <a:t> </a:t>
            </a:r>
            <a:r>
              <a:rPr sz="2400" spc="-10" dirty="0">
                <a:latin typeface="Calibri"/>
                <a:cs typeface="Calibri"/>
              </a:rPr>
              <a:t>closest </a:t>
            </a:r>
            <a:r>
              <a:rPr sz="2400" spc="-20" dirty="0">
                <a:latin typeface="Calibri"/>
                <a:cs typeface="Calibri"/>
              </a:rPr>
              <a:t>clusters</a:t>
            </a:r>
            <a:endParaRPr sz="2400">
              <a:latin typeface="Calibri"/>
              <a:cs typeface="Calibri"/>
            </a:endParaRPr>
          </a:p>
          <a:p>
            <a:pPr marL="1384300" indent="-990600">
              <a:lnSpc>
                <a:spcPct val="100000"/>
              </a:lnSpc>
              <a:spcBef>
                <a:spcPts val="195"/>
              </a:spcBef>
              <a:buFont typeface="Times New Roman"/>
              <a:buAutoNum type="arabicPeriod"/>
              <a:tabLst>
                <a:tab pos="1383665" algn="l"/>
                <a:tab pos="1384300" algn="l"/>
              </a:tabLst>
            </a:pPr>
            <a:r>
              <a:rPr sz="2400" spc="-15" dirty="0">
                <a:latin typeface="Calibri"/>
                <a:cs typeface="Calibri"/>
              </a:rPr>
              <a:t>Update</a:t>
            </a:r>
            <a:r>
              <a:rPr sz="2400" spc="-20" dirty="0">
                <a:latin typeface="Calibri"/>
                <a:cs typeface="Calibri"/>
              </a:rPr>
              <a:t> </a:t>
            </a:r>
            <a:r>
              <a:rPr sz="2400" spc="-5" dirty="0">
                <a:latin typeface="Calibri"/>
                <a:cs typeface="Calibri"/>
              </a:rPr>
              <a:t>the</a:t>
            </a:r>
            <a:r>
              <a:rPr sz="2400" spc="-15" dirty="0">
                <a:latin typeface="Calibri"/>
                <a:cs typeface="Calibri"/>
              </a:rPr>
              <a:t> proximity </a:t>
            </a:r>
            <a:r>
              <a:rPr sz="2400" spc="-10" dirty="0">
                <a:latin typeface="Calibri"/>
                <a:cs typeface="Calibri"/>
              </a:rPr>
              <a:t>matrix</a:t>
            </a:r>
            <a:endParaRPr sz="2400">
              <a:latin typeface="Calibri"/>
              <a:cs typeface="Calibri"/>
            </a:endParaRPr>
          </a:p>
          <a:p>
            <a:pPr marL="1003300" indent="-635635">
              <a:lnSpc>
                <a:spcPct val="100000"/>
              </a:lnSpc>
              <a:spcBef>
                <a:spcPts val="190"/>
              </a:spcBef>
              <a:buFont typeface="Arial"/>
              <a:buAutoNum type="arabicPeriod"/>
              <a:tabLst>
                <a:tab pos="1002665" algn="l"/>
                <a:tab pos="1003300" algn="l"/>
              </a:tabLst>
            </a:pPr>
            <a:r>
              <a:rPr sz="2400" b="1" spc="-10" dirty="0">
                <a:latin typeface="Calibri"/>
                <a:cs typeface="Calibri"/>
              </a:rPr>
              <a:t>Until</a:t>
            </a:r>
            <a:r>
              <a:rPr sz="2400" b="1" spc="-5" dirty="0">
                <a:latin typeface="Calibri"/>
                <a:cs typeface="Calibri"/>
              </a:rPr>
              <a:t> </a:t>
            </a:r>
            <a:r>
              <a:rPr sz="2400" spc="-5" dirty="0">
                <a:latin typeface="Calibri"/>
                <a:cs typeface="Calibri"/>
              </a:rPr>
              <a:t>only</a:t>
            </a:r>
            <a:r>
              <a:rPr sz="2400" spc="-15" dirty="0">
                <a:latin typeface="Calibri"/>
                <a:cs typeface="Calibri"/>
              </a:rPr>
              <a:t> </a:t>
            </a:r>
            <a:r>
              <a:rPr sz="2400" dirty="0">
                <a:latin typeface="Calibri"/>
                <a:cs typeface="Calibri"/>
              </a:rPr>
              <a:t>a</a:t>
            </a:r>
            <a:r>
              <a:rPr sz="2400" spc="-10" dirty="0">
                <a:latin typeface="Calibri"/>
                <a:cs typeface="Calibri"/>
              </a:rPr>
              <a:t> </a:t>
            </a:r>
            <a:r>
              <a:rPr sz="2400" spc="-5" dirty="0">
                <a:latin typeface="Calibri"/>
                <a:cs typeface="Calibri"/>
              </a:rPr>
              <a:t>single</a:t>
            </a:r>
            <a:r>
              <a:rPr sz="2400" spc="-15" dirty="0">
                <a:latin typeface="Calibri"/>
                <a:cs typeface="Calibri"/>
              </a:rPr>
              <a:t> cluster</a:t>
            </a:r>
            <a:r>
              <a:rPr sz="2400" spc="-10" dirty="0">
                <a:latin typeface="Calibri"/>
                <a:cs typeface="Calibri"/>
              </a:rPr>
              <a:t> remains</a:t>
            </a:r>
            <a:endParaRPr sz="2400">
              <a:latin typeface="Calibri"/>
              <a:cs typeface="Calibri"/>
            </a:endParaRPr>
          </a:p>
          <a:p>
            <a:pPr marL="12700">
              <a:lnSpc>
                <a:spcPct val="100000"/>
              </a:lnSpc>
              <a:spcBef>
                <a:spcPts val="1470"/>
              </a:spcBef>
            </a:pPr>
            <a:r>
              <a:rPr sz="2400" spc="-25" dirty="0">
                <a:latin typeface="Calibri"/>
                <a:cs typeface="Calibri"/>
              </a:rPr>
              <a:t>Key</a:t>
            </a:r>
            <a:r>
              <a:rPr sz="2400" dirty="0">
                <a:latin typeface="Calibri"/>
                <a:cs typeface="Calibri"/>
              </a:rPr>
              <a:t> </a:t>
            </a:r>
            <a:r>
              <a:rPr sz="2400" spc="-15" dirty="0">
                <a:latin typeface="Calibri"/>
                <a:cs typeface="Calibri"/>
              </a:rPr>
              <a:t>operation</a:t>
            </a:r>
            <a:r>
              <a:rPr sz="2400" dirty="0">
                <a:latin typeface="Calibri"/>
                <a:cs typeface="Calibri"/>
              </a:rPr>
              <a:t> </a:t>
            </a:r>
            <a:r>
              <a:rPr sz="2400" spc="-5" dirty="0">
                <a:latin typeface="Calibri"/>
                <a:cs typeface="Calibri"/>
              </a:rPr>
              <a:t>is</a:t>
            </a:r>
            <a:r>
              <a:rPr sz="2400" dirty="0">
                <a:latin typeface="Calibri"/>
                <a:cs typeface="Calibri"/>
              </a:rPr>
              <a:t> </a:t>
            </a:r>
            <a:r>
              <a:rPr sz="2400" spc="-5" dirty="0">
                <a:latin typeface="Calibri"/>
                <a:cs typeface="Calibri"/>
              </a:rPr>
              <a:t>the</a:t>
            </a:r>
            <a:r>
              <a:rPr sz="2400" dirty="0">
                <a:latin typeface="Calibri"/>
                <a:cs typeface="Calibri"/>
              </a:rPr>
              <a:t> </a:t>
            </a:r>
            <a:r>
              <a:rPr sz="2400" spc="-15" dirty="0">
                <a:latin typeface="Calibri"/>
                <a:cs typeface="Calibri"/>
              </a:rPr>
              <a:t>computation</a:t>
            </a:r>
            <a:r>
              <a:rPr sz="2400" dirty="0">
                <a:latin typeface="Calibri"/>
                <a:cs typeface="Calibri"/>
              </a:rPr>
              <a:t> </a:t>
            </a:r>
            <a:r>
              <a:rPr sz="2400" spc="-5" dirty="0">
                <a:latin typeface="Calibri"/>
                <a:cs typeface="Calibri"/>
              </a:rPr>
              <a:t>of</a:t>
            </a:r>
            <a:r>
              <a:rPr sz="2400" dirty="0">
                <a:latin typeface="Calibri"/>
                <a:cs typeface="Calibri"/>
              </a:rPr>
              <a:t> </a:t>
            </a:r>
            <a:r>
              <a:rPr sz="2400" spc="-5" dirty="0">
                <a:latin typeface="Calibri"/>
                <a:cs typeface="Calibri"/>
              </a:rPr>
              <a:t>the</a:t>
            </a:r>
            <a:r>
              <a:rPr sz="2400" dirty="0">
                <a:latin typeface="Calibri"/>
                <a:cs typeface="Calibri"/>
              </a:rPr>
              <a:t> </a:t>
            </a:r>
            <a:r>
              <a:rPr sz="2400" spc="-15" dirty="0">
                <a:latin typeface="Calibri"/>
                <a:cs typeface="Calibri"/>
              </a:rPr>
              <a:t>proximity</a:t>
            </a:r>
            <a:r>
              <a:rPr sz="2400" spc="5" dirty="0">
                <a:latin typeface="Calibri"/>
                <a:cs typeface="Calibri"/>
              </a:rPr>
              <a:t> </a:t>
            </a:r>
            <a:r>
              <a:rPr sz="2400" spc="-5" dirty="0">
                <a:latin typeface="Calibri"/>
                <a:cs typeface="Calibri"/>
              </a:rPr>
              <a:t>of</a:t>
            </a:r>
            <a:r>
              <a:rPr sz="2400" dirty="0">
                <a:latin typeface="Calibri"/>
                <a:cs typeface="Calibri"/>
              </a:rPr>
              <a:t> </a:t>
            </a:r>
            <a:r>
              <a:rPr sz="2400" spc="-10" dirty="0">
                <a:latin typeface="Calibri"/>
                <a:cs typeface="Calibri"/>
              </a:rPr>
              <a:t>two</a:t>
            </a:r>
            <a:r>
              <a:rPr sz="2400" dirty="0">
                <a:latin typeface="Calibri"/>
                <a:cs typeface="Calibri"/>
              </a:rPr>
              <a:t> </a:t>
            </a:r>
            <a:r>
              <a:rPr sz="2400" spc="-20" dirty="0">
                <a:latin typeface="Calibri"/>
                <a:cs typeface="Calibri"/>
              </a:rPr>
              <a:t>clusters</a:t>
            </a:r>
            <a:endParaRPr sz="2400">
              <a:latin typeface="Calibri"/>
              <a:cs typeface="Calibri"/>
            </a:endParaRPr>
          </a:p>
          <a:p>
            <a:pPr marL="1003300" marR="556895" indent="-550545">
              <a:lnSpc>
                <a:spcPts val="2590"/>
              </a:lnSpc>
              <a:spcBef>
                <a:spcPts val="520"/>
              </a:spcBef>
              <a:tabLst>
                <a:tab pos="1002665" algn="l"/>
              </a:tabLst>
            </a:pPr>
            <a:r>
              <a:rPr sz="2400" dirty="0">
                <a:latin typeface="Arial MT"/>
                <a:cs typeface="Arial MT"/>
              </a:rPr>
              <a:t>–	</a:t>
            </a:r>
            <a:r>
              <a:rPr sz="2400" spc="-20" dirty="0">
                <a:latin typeface="Calibri"/>
                <a:cs typeface="Calibri"/>
              </a:rPr>
              <a:t>Different</a:t>
            </a:r>
            <a:r>
              <a:rPr sz="2400" dirty="0">
                <a:latin typeface="Calibri"/>
                <a:cs typeface="Calibri"/>
              </a:rPr>
              <a:t> </a:t>
            </a:r>
            <a:r>
              <a:rPr sz="2400" spc="-10" dirty="0">
                <a:latin typeface="Calibri"/>
                <a:cs typeface="Calibri"/>
              </a:rPr>
              <a:t>approaches</a:t>
            </a:r>
            <a:r>
              <a:rPr sz="2400" spc="5" dirty="0">
                <a:latin typeface="Calibri"/>
                <a:cs typeface="Calibri"/>
              </a:rPr>
              <a:t> </a:t>
            </a:r>
            <a:r>
              <a:rPr sz="2400" spc="-15" dirty="0">
                <a:latin typeface="Calibri"/>
                <a:cs typeface="Calibri"/>
              </a:rPr>
              <a:t>to</a:t>
            </a:r>
            <a:r>
              <a:rPr sz="2400" dirty="0">
                <a:latin typeface="Calibri"/>
                <a:cs typeface="Calibri"/>
              </a:rPr>
              <a:t> </a:t>
            </a:r>
            <a:r>
              <a:rPr sz="2400" spc="-10" dirty="0">
                <a:latin typeface="Calibri"/>
                <a:cs typeface="Calibri"/>
              </a:rPr>
              <a:t>defining</a:t>
            </a:r>
            <a:r>
              <a:rPr sz="2400" spc="5" dirty="0">
                <a:latin typeface="Calibri"/>
                <a:cs typeface="Calibri"/>
              </a:rPr>
              <a:t> </a:t>
            </a:r>
            <a:r>
              <a:rPr sz="2400" spc="-5" dirty="0">
                <a:latin typeface="Calibri"/>
                <a:cs typeface="Calibri"/>
              </a:rPr>
              <a:t>the</a:t>
            </a:r>
            <a:r>
              <a:rPr sz="2400" dirty="0">
                <a:latin typeface="Calibri"/>
                <a:cs typeface="Calibri"/>
              </a:rPr>
              <a:t> </a:t>
            </a:r>
            <a:r>
              <a:rPr sz="2400" spc="-10" dirty="0">
                <a:latin typeface="Calibri"/>
                <a:cs typeface="Calibri"/>
              </a:rPr>
              <a:t>distance</a:t>
            </a:r>
            <a:r>
              <a:rPr sz="2400" dirty="0">
                <a:latin typeface="Calibri"/>
                <a:cs typeface="Calibri"/>
              </a:rPr>
              <a:t> </a:t>
            </a:r>
            <a:r>
              <a:rPr sz="2400" spc="-10" dirty="0">
                <a:latin typeface="Calibri"/>
                <a:cs typeface="Calibri"/>
              </a:rPr>
              <a:t>between</a:t>
            </a:r>
            <a:r>
              <a:rPr sz="2400" spc="5" dirty="0">
                <a:latin typeface="Calibri"/>
                <a:cs typeface="Calibri"/>
              </a:rPr>
              <a:t> </a:t>
            </a:r>
            <a:r>
              <a:rPr sz="2400" spc="-20" dirty="0">
                <a:latin typeface="Calibri"/>
                <a:cs typeface="Calibri"/>
              </a:rPr>
              <a:t>clusters</a:t>
            </a:r>
            <a:r>
              <a:rPr sz="2400" dirty="0">
                <a:latin typeface="Calibri"/>
                <a:cs typeface="Calibri"/>
              </a:rPr>
              <a:t> </a:t>
            </a:r>
            <a:r>
              <a:rPr sz="2400" spc="-10" dirty="0">
                <a:latin typeface="Calibri"/>
                <a:cs typeface="Calibri"/>
              </a:rPr>
              <a:t>distinguish</a:t>
            </a:r>
            <a:r>
              <a:rPr sz="2400" spc="5" dirty="0">
                <a:latin typeface="Calibri"/>
                <a:cs typeface="Calibri"/>
              </a:rPr>
              <a:t> </a:t>
            </a:r>
            <a:r>
              <a:rPr sz="2400" spc="-5" dirty="0">
                <a:latin typeface="Calibri"/>
                <a:cs typeface="Calibri"/>
              </a:rPr>
              <a:t>the </a:t>
            </a:r>
            <a:r>
              <a:rPr sz="2400" spc="-530" dirty="0">
                <a:latin typeface="Calibri"/>
                <a:cs typeface="Calibri"/>
              </a:rPr>
              <a:t> </a:t>
            </a:r>
            <a:r>
              <a:rPr sz="2400" spc="-20" dirty="0">
                <a:latin typeface="Calibri"/>
                <a:cs typeface="Calibri"/>
              </a:rPr>
              <a:t>different</a:t>
            </a:r>
            <a:r>
              <a:rPr sz="2400" spc="-10" dirty="0">
                <a:latin typeface="Calibri"/>
                <a:cs typeface="Calibri"/>
              </a:rPr>
              <a:t> </a:t>
            </a:r>
            <a:r>
              <a:rPr sz="2400" spc="-5" dirty="0">
                <a:latin typeface="Calibri"/>
                <a:cs typeface="Calibri"/>
              </a:rPr>
              <a:t>algorithms</a:t>
            </a:r>
            <a:endParaRPr sz="2400">
              <a:latin typeface="Calibri"/>
              <a:cs typeface="Calibri"/>
            </a:endParaRPr>
          </a:p>
          <a:p>
            <a:pPr>
              <a:lnSpc>
                <a:spcPct val="100000"/>
              </a:lnSpc>
              <a:spcBef>
                <a:spcPts val="20"/>
              </a:spcBef>
            </a:pPr>
            <a:endParaRPr sz="2900">
              <a:latin typeface="Calibri"/>
              <a:cs typeface="Calibri"/>
            </a:endParaRPr>
          </a:p>
          <a:p>
            <a:pPr marL="469900" marR="6350">
              <a:lnSpc>
                <a:spcPts val="2590"/>
              </a:lnSpc>
            </a:pPr>
            <a:r>
              <a:rPr sz="2400" b="1" spc="-15" dirty="0">
                <a:solidFill>
                  <a:srgbClr val="FF0000"/>
                </a:solidFill>
                <a:latin typeface="Calibri"/>
                <a:cs typeface="Calibri"/>
              </a:rPr>
              <a:t>Note</a:t>
            </a:r>
            <a:r>
              <a:rPr sz="2400" b="1" dirty="0">
                <a:solidFill>
                  <a:srgbClr val="FF0000"/>
                </a:solidFill>
                <a:latin typeface="Calibri"/>
                <a:cs typeface="Calibri"/>
              </a:rPr>
              <a:t> </a:t>
            </a:r>
            <a:r>
              <a:rPr sz="2400" dirty="0">
                <a:latin typeface="Calibri"/>
                <a:cs typeface="Calibri"/>
              </a:rPr>
              <a:t>:</a:t>
            </a:r>
            <a:r>
              <a:rPr sz="2400" spc="-5" dirty="0">
                <a:latin typeface="Calibri"/>
                <a:cs typeface="Calibri"/>
              </a:rPr>
              <a:t> </a:t>
            </a:r>
            <a:r>
              <a:rPr sz="2400" dirty="0">
                <a:latin typeface="Calibri"/>
                <a:cs typeface="Calibri"/>
              </a:rPr>
              <a:t>A</a:t>
            </a:r>
            <a:r>
              <a:rPr sz="2400" spc="-5" dirty="0">
                <a:latin typeface="Calibri"/>
                <a:cs typeface="Calibri"/>
              </a:rPr>
              <a:t> </a:t>
            </a:r>
            <a:r>
              <a:rPr sz="2400" spc="-10" dirty="0">
                <a:latin typeface="Calibri"/>
                <a:cs typeface="Calibri"/>
              </a:rPr>
              <a:t>square</a:t>
            </a:r>
            <a:r>
              <a:rPr sz="2400" dirty="0">
                <a:latin typeface="Calibri"/>
                <a:cs typeface="Calibri"/>
              </a:rPr>
              <a:t> </a:t>
            </a:r>
            <a:r>
              <a:rPr sz="2400" spc="-10" dirty="0">
                <a:latin typeface="Calibri"/>
                <a:cs typeface="Calibri"/>
              </a:rPr>
              <a:t>matrix</a:t>
            </a:r>
            <a:r>
              <a:rPr sz="2400" spc="-5" dirty="0">
                <a:latin typeface="Calibri"/>
                <a:cs typeface="Calibri"/>
              </a:rPr>
              <a:t> in which the</a:t>
            </a:r>
            <a:r>
              <a:rPr sz="2400" dirty="0">
                <a:latin typeface="Calibri"/>
                <a:cs typeface="Calibri"/>
              </a:rPr>
              <a:t> </a:t>
            </a:r>
            <a:r>
              <a:rPr sz="2400" spc="-10" dirty="0">
                <a:latin typeface="Calibri"/>
                <a:cs typeface="Calibri"/>
              </a:rPr>
              <a:t>entry</a:t>
            </a:r>
            <a:r>
              <a:rPr sz="2400" spc="-5" dirty="0">
                <a:latin typeface="Calibri"/>
                <a:cs typeface="Calibri"/>
              </a:rPr>
              <a:t> in cell </a:t>
            </a:r>
            <a:r>
              <a:rPr sz="2400" spc="20" dirty="0">
                <a:latin typeface="Calibri"/>
                <a:cs typeface="Calibri"/>
              </a:rPr>
              <a:t>(j,</a:t>
            </a:r>
            <a:r>
              <a:rPr sz="2400" dirty="0">
                <a:latin typeface="Calibri"/>
                <a:cs typeface="Calibri"/>
              </a:rPr>
              <a:t> </a:t>
            </a:r>
            <a:r>
              <a:rPr sz="2400" spc="-5" dirty="0">
                <a:latin typeface="Calibri"/>
                <a:cs typeface="Calibri"/>
              </a:rPr>
              <a:t>k) is</a:t>
            </a:r>
            <a:r>
              <a:rPr sz="2400" spc="114" dirty="0">
                <a:latin typeface="Calibri"/>
                <a:cs typeface="Calibri"/>
              </a:rPr>
              <a:t> </a:t>
            </a:r>
            <a:r>
              <a:rPr sz="2400" b="1" spc="-5" dirty="0">
                <a:latin typeface="Calibri"/>
                <a:cs typeface="Calibri"/>
              </a:rPr>
              <a:t>some</a:t>
            </a:r>
            <a:r>
              <a:rPr sz="2400" b="1" dirty="0">
                <a:latin typeface="Calibri"/>
                <a:cs typeface="Calibri"/>
              </a:rPr>
              <a:t> </a:t>
            </a:r>
            <a:r>
              <a:rPr sz="2400" b="1" spc="-10" dirty="0">
                <a:latin typeface="Calibri"/>
                <a:cs typeface="Calibri"/>
              </a:rPr>
              <a:t>measure</a:t>
            </a:r>
            <a:r>
              <a:rPr sz="2400" b="1" spc="-5" dirty="0">
                <a:latin typeface="Calibri"/>
                <a:cs typeface="Calibri"/>
              </a:rPr>
              <a:t> of the</a:t>
            </a:r>
            <a:r>
              <a:rPr sz="2400" b="1" spc="35" dirty="0">
                <a:latin typeface="Calibri"/>
                <a:cs typeface="Calibri"/>
              </a:rPr>
              <a:t> </a:t>
            </a:r>
            <a:r>
              <a:rPr sz="2400" spc="-5" dirty="0">
                <a:latin typeface="Calibri"/>
                <a:cs typeface="Calibri"/>
              </a:rPr>
              <a:t>similarity </a:t>
            </a:r>
            <a:r>
              <a:rPr sz="2400" spc="-525" dirty="0">
                <a:latin typeface="Calibri"/>
                <a:cs typeface="Calibri"/>
              </a:rPr>
              <a:t> </a:t>
            </a:r>
            <a:r>
              <a:rPr sz="2400" spc="-5" dirty="0">
                <a:latin typeface="Calibri"/>
                <a:cs typeface="Calibri"/>
              </a:rPr>
              <a:t>(or</a:t>
            </a:r>
            <a:r>
              <a:rPr sz="2400" spc="-10" dirty="0">
                <a:latin typeface="Calibri"/>
                <a:cs typeface="Calibri"/>
              </a:rPr>
              <a:t> distance)</a:t>
            </a:r>
            <a:r>
              <a:rPr sz="2400" spc="-5" dirty="0">
                <a:latin typeface="Calibri"/>
                <a:cs typeface="Calibri"/>
              </a:rPr>
              <a:t> </a:t>
            </a:r>
            <a:r>
              <a:rPr sz="2400" spc="-10" dirty="0">
                <a:latin typeface="Calibri"/>
                <a:cs typeface="Calibri"/>
              </a:rPr>
              <a:t>between</a:t>
            </a:r>
            <a:r>
              <a:rPr sz="2400" spc="-5" dirty="0">
                <a:latin typeface="Calibri"/>
                <a:cs typeface="Calibri"/>
              </a:rPr>
              <a:t> the </a:t>
            </a:r>
            <a:r>
              <a:rPr sz="2400" spc="-10" dirty="0">
                <a:latin typeface="Calibri"/>
                <a:cs typeface="Calibri"/>
              </a:rPr>
              <a:t>items</a:t>
            </a:r>
            <a:r>
              <a:rPr sz="2400" spc="-5" dirty="0">
                <a:latin typeface="Calibri"/>
                <a:cs typeface="Calibri"/>
              </a:rPr>
              <a:t> </a:t>
            </a:r>
            <a:r>
              <a:rPr sz="2400" spc="-15" dirty="0">
                <a:latin typeface="Calibri"/>
                <a:cs typeface="Calibri"/>
              </a:rPr>
              <a:t>to</a:t>
            </a:r>
            <a:r>
              <a:rPr sz="2400" spc="-5" dirty="0">
                <a:latin typeface="Calibri"/>
                <a:cs typeface="Calibri"/>
              </a:rPr>
              <a:t> which </a:t>
            </a:r>
            <a:r>
              <a:rPr sz="2400" spc="-20" dirty="0">
                <a:latin typeface="Calibri"/>
                <a:cs typeface="Calibri"/>
              </a:rPr>
              <a:t>row</a:t>
            </a:r>
            <a:r>
              <a:rPr sz="2400" spc="-5" dirty="0">
                <a:latin typeface="Calibri"/>
                <a:cs typeface="Calibri"/>
              </a:rPr>
              <a:t> </a:t>
            </a:r>
            <a:r>
              <a:rPr sz="2400" dirty="0">
                <a:latin typeface="Calibri"/>
                <a:cs typeface="Calibri"/>
              </a:rPr>
              <a:t>j</a:t>
            </a:r>
            <a:r>
              <a:rPr sz="2400" spc="-5" dirty="0">
                <a:latin typeface="Calibri"/>
                <a:cs typeface="Calibri"/>
              </a:rPr>
              <a:t> </a:t>
            </a:r>
            <a:r>
              <a:rPr sz="2400" dirty="0">
                <a:latin typeface="Calibri"/>
                <a:cs typeface="Calibri"/>
              </a:rPr>
              <a:t>and</a:t>
            </a:r>
            <a:r>
              <a:rPr sz="2400" spc="-10" dirty="0">
                <a:latin typeface="Calibri"/>
                <a:cs typeface="Calibri"/>
              </a:rPr>
              <a:t> column</a:t>
            </a:r>
            <a:r>
              <a:rPr sz="2400" spc="-5" dirty="0">
                <a:latin typeface="Calibri"/>
                <a:cs typeface="Calibri"/>
              </a:rPr>
              <a:t> </a:t>
            </a:r>
            <a:r>
              <a:rPr sz="2400" dirty="0">
                <a:latin typeface="Calibri"/>
                <a:cs typeface="Calibri"/>
              </a:rPr>
              <a:t>k</a:t>
            </a:r>
            <a:r>
              <a:rPr sz="2400" spc="-5" dirty="0">
                <a:latin typeface="Calibri"/>
                <a:cs typeface="Calibri"/>
              </a:rPr>
              <a:t> </a:t>
            </a:r>
            <a:r>
              <a:rPr sz="2400" spc="-10" dirty="0">
                <a:latin typeface="Calibri"/>
                <a:cs typeface="Calibri"/>
              </a:rPr>
              <a:t>correspond.</a:t>
            </a:r>
            <a:endParaRPr sz="2400">
              <a:latin typeface="Calibri"/>
              <a:cs typeface="Calibri"/>
            </a:endParaRPr>
          </a:p>
          <a:p>
            <a:pPr marL="469900" marR="5080">
              <a:lnSpc>
                <a:spcPts val="2590"/>
              </a:lnSpc>
              <a:spcBef>
                <a:spcPts val="480"/>
              </a:spcBef>
            </a:pPr>
            <a:r>
              <a:rPr sz="2400" dirty="0">
                <a:latin typeface="Calibri"/>
                <a:cs typeface="Calibri"/>
              </a:rPr>
              <a:t>A</a:t>
            </a:r>
            <a:r>
              <a:rPr sz="2400" spc="-5" dirty="0">
                <a:latin typeface="Calibri"/>
                <a:cs typeface="Calibri"/>
              </a:rPr>
              <a:t> simple </a:t>
            </a:r>
            <a:r>
              <a:rPr sz="2400" spc="-15" dirty="0">
                <a:latin typeface="Calibri"/>
                <a:cs typeface="Calibri"/>
              </a:rPr>
              <a:t>example</a:t>
            </a:r>
            <a:r>
              <a:rPr sz="2400" spc="-5" dirty="0">
                <a:latin typeface="Calibri"/>
                <a:cs typeface="Calibri"/>
              </a:rPr>
              <a:t> </a:t>
            </a:r>
            <a:r>
              <a:rPr sz="2400" spc="-10" dirty="0">
                <a:latin typeface="Calibri"/>
                <a:cs typeface="Calibri"/>
              </a:rPr>
              <a:t>would</a:t>
            </a:r>
            <a:r>
              <a:rPr sz="2400" spc="-5" dirty="0">
                <a:latin typeface="Calibri"/>
                <a:cs typeface="Calibri"/>
              </a:rPr>
              <a:t> be </a:t>
            </a:r>
            <a:r>
              <a:rPr sz="2400" dirty="0">
                <a:latin typeface="Calibri"/>
                <a:cs typeface="Calibri"/>
              </a:rPr>
              <a:t>a</a:t>
            </a:r>
            <a:r>
              <a:rPr sz="2400" spc="-5" dirty="0">
                <a:latin typeface="Calibri"/>
                <a:cs typeface="Calibri"/>
              </a:rPr>
              <a:t> </a:t>
            </a:r>
            <a:r>
              <a:rPr sz="2400" spc="-15" dirty="0">
                <a:latin typeface="Calibri"/>
                <a:cs typeface="Calibri"/>
              </a:rPr>
              <a:t>standard</a:t>
            </a:r>
            <a:r>
              <a:rPr sz="2400" spc="-5" dirty="0">
                <a:latin typeface="Calibri"/>
                <a:cs typeface="Calibri"/>
              </a:rPr>
              <a:t> </a:t>
            </a:r>
            <a:r>
              <a:rPr sz="2400" spc="-10" dirty="0">
                <a:latin typeface="Calibri"/>
                <a:cs typeface="Calibri"/>
              </a:rPr>
              <a:t>mileage</a:t>
            </a:r>
            <a:r>
              <a:rPr sz="2400" spc="-5" dirty="0">
                <a:latin typeface="Calibri"/>
                <a:cs typeface="Calibri"/>
              </a:rPr>
              <a:t> chart—the smaller the </a:t>
            </a:r>
            <a:r>
              <a:rPr sz="2400" spc="-35" dirty="0">
                <a:latin typeface="Calibri"/>
                <a:cs typeface="Calibri"/>
              </a:rPr>
              <a:t>entry,</a:t>
            </a:r>
            <a:r>
              <a:rPr sz="2400" spc="-5" dirty="0">
                <a:latin typeface="Calibri"/>
                <a:cs typeface="Calibri"/>
              </a:rPr>
              <a:t> the closer </a:t>
            </a:r>
            <a:r>
              <a:rPr sz="2400" spc="-525" dirty="0">
                <a:latin typeface="Calibri"/>
                <a:cs typeface="Calibri"/>
              </a:rPr>
              <a:t> </a:t>
            </a:r>
            <a:r>
              <a:rPr sz="2400" spc="-10" dirty="0">
                <a:latin typeface="Calibri"/>
                <a:cs typeface="Calibri"/>
              </a:rPr>
              <a:t>together </a:t>
            </a:r>
            <a:r>
              <a:rPr sz="2400" spc="-15" dirty="0">
                <a:latin typeface="Calibri"/>
                <a:cs typeface="Calibri"/>
              </a:rPr>
              <a:t>are</a:t>
            </a:r>
            <a:r>
              <a:rPr sz="2400" spc="-5" dirty="0">
                <a:latin typeface="Calibri"/>
                <a:cs typeface="Calibri"/>
              </a:rPr>
              <a:t> the </a:t>
            </a:r>
            <a:r>
              <a:rPr sz="2400" spc="-10" dirty="0">
                <a:latin typeface="Calibri"/>
                <a:cs typeface="Calibri"/>
              </a:rPr>
              <a:t>two</a:t>
            </a:r>
            <a:r>
              <a:rPr sz="2400" spc="-5" dirty="0">
                <a:latin typeface="Calibri"/>
                <a:cs typeface="Calibri"/>
              </a:rPr>
              <a:t> </a:t>
            </a:r>
            <a:r>
              <a:rPr sz="2400" spc="-10" dirty="0">
                <a:latin typeface="Calibri"/>
                <a:cs typeface="Calibri"/>
              </a:rPr>
              <a:t>items.</a:t>
            </a:r>
            <a:endParaRPr sz="240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70830" y="2834326"/>
            <a:ext cx="11153140" cy="2802255"/>
          </a:xfrm>
          <a:prstGeom prst="rect">
            <a:avLst/>
          </a:prstGeom>
        </p:spPr>
        <p:txBody>
          <a:bodyPr vert="horz" wrap="square" lIns="0" tIns="12700" rIns="0" bIns="0" rtlCol="0">
            <a:spAutoFit/>
          </a:bodyPr>
          <a:lstStyle/>
          <a:p>
            <a:pPr marL="309880" indent="-297815">
              <a:lnSpc>
                <a:spcPts val="2830"/>
              </a:lnSpc>
              <a:spcBef>
                <a:spcPts val="100"/>
              </a:spcBef>
              <a:buFont typeface="Arial MT"/>
              <a:buChar char="•"/>
              <a:tabLst>
                <a:tab pos="309245" algn="l"/>
                <a:tab pos="310515" algn="l"/>
              </a:tabLst>
            </a:pPr>
            <a:r>
              <a:rPr sz="2400" spc="-5" dirty="0">
                <a:latin typeface="Calibri"/>
                <a:cs typeface="Calibri"/>
              </a:rPr>
              <a:t>The </a:t>
            </a:r>
            <a:r>
              <a:rPr sz="2400" spc="-20" dirty="0">
                <a:latin typeface="Calibri"/>
                <a:cs typeface="Calibri"/>
              </a:rPr>
              <a:t>first</a:t>
            </a:r>
            <a:r>
              <a:rPr sz="2400" spc="-5" dirty="0">
                <a:latin typeface="Calibri"/>
                <a:cs typeface="Calibri"/>
              </a:rPr>
              <a:t> </a:t>
            </a:r>
            <a:r>
              <a:rPr sz="2400" spc="-10" dirty="0">
                <a:latin typeface="Calibri"/>
                <a:cs typeface="Calibri"/>
              </a:rPr>
              <a:t>two</a:t>
            </a:r>
            <a:r>
              <a:rPr sz="2400" spc="-5" dirty="0">
                <a:latin typeface="Calibri"/>
                <a:cs typeface="Calibri"/>
              </a:rPr>
              <a:t> </a:t>
            </a:r>
            <a:r>
              <a:rPr sz="2400" spc="-10" dirty="0">
                <a:latin typeface="Calibri"/>
                <a:cs typeface="Calibri"/>
              </a:rPr>
              <a:t>points</a:t>
            </a:r>
            <a:r>
              <a:rPr sz="2400" spc="-5" dirty="0">
                <a:latin typeface="Calibri"/>
                <a:cs typeface="Calibri"/>
              </a:rPr>
              <a:t> (5</a:t>
            </a:r>
            <a:r>
              <a:rPr sz="2400" dirty="0">
                <a:latin typeface="Calibri"/>
                <a:cs typeface="Calibri"/>
              </a:rPr>
              <a:t> and</a:t>
            </a:r>
            <a:r>
              <a:rPr sz="2400" spc="-5" dirty="0">
                <a:latin typeface="Calibri"/>
                <a:cs typeface="Calibri"/>
              </a:rPr>
              <a:t> 10) </a:t>
            </a:r>
            <a:r>
              <a:rPr sz="2400" spc="-15" dirty="0">
                <a:latin typeface="Calibri"/>
                <a:cs typeface="Calibri"/>
              </a:rPr>
              <a:t>are</a:t>
            </a:r>
            <a:r>
              <a:rPr sz="2400" spc="-5" dirty="0">
                <a:latin typeface="Calibri"/>
                <a:cs typeface="Calibri"/>
              </a:rPr>
              <a:t> close </a:t>
            </a:r>
            <a:r>
              <a:rPr sz="2400" spc="-15" dirty="0">
                <a:latin typeface="Calibri"/>
                <a:cs typeface="Calibri"/>
              </a:rPr>
              <a:t>to</a:t>
            </a:r>
            <a:r>
              <a:rPr sz="2400" dirty="0">
                <a:latin typeface="Calibri"/>
                <a:cs typeface="Calibri"/>
              </a:rPr>
              <a:t> </a:t>
            </a:r>
            <a:r>
              <a:rPr sz="2400" spc="-5" dirty="0">
                <a:latin typeface="Calibri"/>
                <a:cs typeface="Calibri"/>
              </a:rPr>
              <a:t>each other </a:t>
            </a:r>
            <a:r>
              <a:rPr sz="2400" dirty="0">
                <a:latin typeface="Calibri"/>
                <a:cs typeface="Calibri"/>
              </a:rPr>
              <a:t>and</a:t>
            </a:r>
            <a:r>
              <a:rPr sz="2400" spc="-5" dirty="0">
                <a:latin typeface="Calibri"/>
                <a:cs typeface="Calibri"/>
              </a:rPr>
              <a:t> should</a:t>
            </a:r>
            <a:r>
              <a:rPr sz="2400" dirty="0">
                <a:latin typeface="Calibri"/>
                <a:cs typeface="Calibri"/>
              </a:rPr>
              <a:t> </a:t>
            </a:r>
            <a:r>
              <a:rPr sz="2400" spc="-5" dirty="0">
                <a:latin typeface="Calibri"/>
                <a:cs typeface="Calibri"/>
              </a:rPr>
              <a:t>be in the same </a:t>
            </a:r>
            <a:r>
              <a:rPr sz="2400" spc="-15" dirty="0">
                <a:latin typeface="Calibri"/>
                <a:cs typeface="Calibri"/>
              </a:rPr>
              <a:t>cluster</a:t>
            </a:r>
            <a:endParaRPr sz="2400" dirty="0">
              <a:latin typeface="Calibri"/>
              <a:cs typeface="Calibri"/>
            </a:endParaRPr>
          </a:p>
          <a:p>
            <a:pPr marL="309880" marR="180975" indent="-297815">
              <a:lnSpc>
                <a:spcPct val="80000"/>
              </a:lnSpc>
              <a:spcBef>
                <a:spcPts val="525"/>
              </a:spcBef>
              <a:buFont typeface="Arial MT"/>
              <a:buChar char="•"/>
              <a:tabLst>
                <a:tab pos="309245" algn="l"/>
                <a:tab pos="310515" algn="l"/>
              </a:tabLst>
            </a:pPr>
            <a:r>
              <a:rPr sz="2400" spc="-15" dirty="0">
                <a:latin typeface="Calibri"/>
                <a:cs typeface="Calibri"/>
              </a:rPr>
              <a:t>Also,</a:t>
            </a:r>
            <a:r>
              <a:rPr sz="2400" spc="-10" dirty="0">
                <a:latin typeface="Calibri"/>
                <a:cs typeface="Calibri"/>
              </a:rPr>
              <a:t> </a:t>
            </a:r>
            <a:r>
              <a:rPr sz="2400" spc="-5" dirty="0">
                <a:latin typeface="Calibri"/>
                <a:cs typeface="Calibri"/>
              </a:rPr>
              <a:t>the </a:t>
            </a:r>
            <a:r>
              <a:rPr sz="2400" spc="-10" dirty="0">
                <a:latin typeface="Calibri"/>
                <a:cs typeface="Calibri"/>
              </a:rPr>
              <a:t>last</a:t>
            </a:r>
            <a:r>
              <a:rPr sz="2400" spc="-5" dirty="0">
                <a:latin typeface="Calibri"/>
                <a:cs typeface="Calibri"/>
              </a:rPr>
              <a:t> </a:t>
            </a:r>
            <a:r>
              <a:rPr sz="2400" spc="-10" dirty="0">
                <a:latin typeface="Calibri"/>
                <a:cs typeface="Calibri"/>
              </a:rPr>
              <a:t>two</a:t>
            </a:r>
            <a:r>
              <a:rPr sz="2400" spc="-5" dirty="0">
                <a:latin typeface="Calibri"/>
                <a:cs typeface="Calibri"/>
              </a:rPr>
              <a:t> </a:t>
            </a:r>
            <a:r>
              <a:rPr sz="2400" spc="-10" dirty="0">
                <a:latin typeface="Calibri"/>
                <a:cs typeface="Calibri"/>
              </a:rPr>
              <a:t>points</a:t>
            </a:r>
            <a:r>
              <a:rPr sz="2400" spc="-5" dirty="0">
                <a:latin typeface="Calibri"/>
                <a:cs typeface="Calibri"/>
              </a:rPr>
              <a:t> (28 </a:t>
            </a:r>
            <a:r>
              <a:rPr sz="2400" dirty="0">
                <a:latin typeface="Calibri"/>
                <a:cs typeface="Calibri"/>
              </a:rPr>
              <a:t>and</a:t>
            </a:r>
            <a:r>
              <a:rPr sz="2400" spc="-5" dirty="0">
                <a:latin typeface="Calibri"/>
                <a:cs typeface="Calibri"/>
              </a:rPr>
              <a:t> 35) </a:t>
            </a:r>
            <a:r>
              <a:rPr sz="2400" spc="-15" dirty="0">
                <a:latin typeface="Calibri"/>
                <a:cs typeface="Calibri"/>
              </a:rPr>
              <a:t>are</a:t>
            </a:r>
            <a:r>
              <a:rPr sz="2400" spc="-5" dirty="0">
                <a:latin typeface="Calibri"/>
                <a:cs typeface="Calibri"/>
              </a:rPr>
              <a:t> close </a:t>
            </a:r>
            <a:r>
              <a:rPr sz="2400" spc="-15" dirty="0">
                <a:latin typeface="Calibri"/>
                <a:cs typeface="Calibri"/>
              </a:rPr>
              <a:t>to</a:t>
            </a:r>
            <a:r>
              <a:rPr sz="2400" spc="-5" dirty="0">
                <a:latin typeface="Calibri"/>
                <a:cs typeface="Calibri"/>
              </a:rPr>
              <a:t> each other </a:t>
            </a:r>
            <a:r>
              <a:rPr sz="2400" dirty="0">
                <a:latin typeface="Calibri"/>
                <a:cs typeface="Calibri"/>
              </a:rPr>
              <a:t>and</a:t>
            </a:r>
            <a:r>
              <a:rPr sz="2400" spc="-5" dirty="0">
                <a:latin typeface="Calibri"/>
                <a:cs typeface="Calibri"/>
              </a:rPr>
              <a:t> should be in the same </a:t>
            </a:r>
            <a:r>
              <a:rPr sz="2400" spc="-530" dirty="0">
                <a:latin typeface="Calibri"/>
                <a:cs typeface="Calibri"/>
              </a:rPr>
              <a:t> </a:t>
            </a:r>
            <a:r>
              <a:rPr sz="2400" spc="-15" dirty="0">
                <a:latin typeface="Calibri"/>
                <a:cs typeface="Calibri"/>
              </a:rPr>
              <a:t>cluster</a:t>
            </a:r>
            <a:endParaRPr sz="2400" dirty="0">
              <a:latin typeface="Calibri"/>
              <a:cs typeface="Calibri"/>
            </a:endParaRPr>
          </a:p>
          <a:p>
            <a:pPr marL="309880" indent="-297815">
              <a:lnSpc>
                <a:spcPts val="2735"/>
              </a:lnSpc>
              <a:buFont typeface="Arial MT"/>
              <a:buChar char="•"/>
              <a:tabLst>
                <a:tab pos="309245" algn="l"/>
                <a:tab pos="310515" algn="l"/>
              </a:tabLst>
            </a:pPr>
            <a:r>
              <a:rPr sz="2400" spc="-15" dirty="0">
                <a:latin typeface="Calibri"/>
                <a:cs typeface="Calibri"/>
              </a:rPr>
              <a:t>Cluster</a:t>
            </a:r>
            <a:r>
              <a:rPr sz="2400" spc="-5" dirty="0">
                <a:latin typeface="Calibri"/>
                <a:cs typeface="Calibri"/>
              </a:rPr>
              <a:t> of the </a:t>
            </a:r>
            <a:r>
              <a:rPr sz="2400" spc="-15" dirty="0">
                <a:latin typeface="Calibri"/>
                <a:cs typeface="Calibri"/>
              </a:rPr>
              <a:t>center</a:t>
            </a:r>
            <a:r>
              <a:rPr sz="2400" spc="-5" dirty="0">
                <a:latin typeface="Calibri"/>
                <a:cs typeface="Calibri"/>
              </a:rPr>
              <a:t> </a:t>
            </a:r>
            <a:r>
              <a:rPr sz="2400" spc="-10" dirty="0">
                <a:latin typeface="Calibri"/>
                <a:cs typeface="Calibri"/>
              </a:rPr>
              <a:t>point</a:t>
            </a:r>
            <a:r>
              <a:rPr sz="2400" spc="-5" dirty="0">
                <a:latin typeface="Calibri"/>
                <a:cs typeface="Calibri"/>
              </a:rPr>
              <a:t> (20)</a:t>
            </a:r>
            <a:r>
              <a:rPr sz="2400" dirty="0">
                <a:latin typeface="Calibri"/>
                <a:cs typeface="Calibri"/>
              </a:rPr>
              <a:t> </a:t>
            </a:r>
            <a:r>
              <a:rPr sz="2400" spc="-5" dirty="0">
                <a:latin typeface="Calibri"/>
                <a:cs typeface="Calibri"/>
              </a:rPr>
              <a:t>is not </a:t>
            </a:r>
            <a:r>
              <a:rPr sz="2400" spc="-15" dirty="0">
                <a:latin typeface="Calibri"/>
                <a:cs typeface="Calibri"/>
              </a:rPr>
              <a:t>easy</a:t>
            </a:r>
            <a:r>
              <a:rPr sz="2400" spc="-5" dirty="0">
                <a:latin typeface="Calibri"/>
                <a:cs typeface="Calibri"/>
              </a:rPr>
              <a:t> </a:t>
            </a:r>
            <a:r>
              <a:rPr sz="2400" spc="-15" dirty="0">
                <a:latin typeface="Calibri"/>
                <a:cs typeface="Calibri"/>
              </a:rPr>
              <a:t>to</a:t>
            </a:r>
            <a:r>
              <a:rPr sz="2400" spc="-5" dirty="0">
                <a:latin typeface="Calibri"/>
                <a:cs typeface="Calibri"/>
              </a:rPr>
              <a:t> </a:t>
            </a:r>
            <a:r>
              <a:rPr sz="2400" spc="-10" dirty="0">
                <a:latin typeface="Calibri"/>
                <a:cs typeface="Calibri"/>
              </a:rPr>
              <a:t>conclude</a:t>
            </a:r>
            <a:endParaRPr sz="2400" dirty="0">
              <a:latin typeface="Calibri"/>
              <a:cs typeface="Calibri"/>
            </a:endParaRPr>
          </a:p>
          <a:p>
            <a:pPr marL="309880" marR="667385" indent="-297815">
              <a:lnSpc>
                <a:spcPct val="80000"/>
              </a:lnSpc>
              <a:spcBef>
                <a:spcPts val="530"/>
              </a:spcBef>
              <a:buFont typeface="Arial MT"/>
              <a:buChar char="•"/>
              <a:tabLst>
                <a:tab pos="309245" algn="l"/>
                <a:tab pos="310515" algn="l"/>
              </a:tabLst>
            </a:pPr>
            <a:r>
              <a:rPr sz="2400" spc="-20" dirty="0">
                <a:latin typeface="Calibri"/>
                <a:cs typeface="Calibri"/>
              </a:rPr>
              <a:t>Let’s</a:t>
            </a:r>
            <a:r>
              <a:rPr sz="2400" spc="-5" dirty="0">
                <a:latin typeface="Calibri"/>
                <a:cs typeface="Calibri"/>
              </a:rPr>
              <a:t> </a:t>
            </a:r>
            <a:r>
              <a:rPr sz="2400" spc="-10" dirty="0">
                <a:latin typeface="Calibri"/>
                <a:cs typeface="Calibri"/>
              </a:rPr>
              <a:t>solve</a:t>
            </a:r>
            <a:r>
              <a:rPr sz="2400" spc="-5" dirty="0">
                <a:latin typeface="Calibri"/>
                <a:cs typeface="Calibri"/>
              </a:rPr>
              <a:t> the </a:t>
            </a:r>
            <a:r>
              <a:rPr sz="2400" spc="-10" dirty="0">
                <a:latin typeface="Calibri"/>
                <a:cs typeface="Calibri"/>
              </a:rPr>
              <a:t>problem</a:t>
            </a:r>
            <a:r>
              <a:rPr sz="2400" spc="-5" dirty="0">
                <a:latin typeface="Calibri"/>
                <a:cs typeface="Calibri"/>
              </a:rPr>
              <a:t> </a:t>
            </a:r>
            <a:r>
              <a:rPr sz="2400" spc="-10" dirty="0">
                <a:latin typeface="Calibri"/>
                <a:cs typeface="Calibri"/>
              </a:rPr>
              <a:t>by</a:t>
            </a:r>
            <a:r>
              <a:rPr sz="2400" dirty="0">
                <a:latin typeface="Calibri"/>
                <a:cs typeface="Calibri"/>
              </a:rPr>
              <a:t> </a:t>
            </a:r>
            <a:r>
              <a:rPr sz="2400" spc="-5" dirty="0">
                <a:latin typeface="Calibri"/>
                <a:cs typeface="Calibri"/>
              </a:rPr>
              <a:t>hand using both the</a:t>
            </a:r>
            <a:r>
              <a:rPr sz="2400" dirty="0">
                <a:latin typeface="Calibri"/>
                <a:cs typeface="Calibri"/>
              </a:rPr>
              <a:t> </a:t>
            </a:r>
            <a:r>
              <a:rPr sz="2400" spc="-5" dirty="0">
                <a:latin typeface="Calibri"/>
                <a:cs typeface="Calibri"/>
              </a:rPr>
              <a:t>types of </a:t>
            </a:r>
            <a:r>
              <a:rPr sz="2400" spc="-10" dirty="0">
                <a:latin typeface="Calibri"/>
                <a:cs typeface="Calibri"/>
              </a:rPr>
              <a:t>agglomerative</a:t>
            </a:r>
            <a:r>
              <a:rPr sz="2400" spc="-5" dirty="0">
                <a:latin typeface="Calibri"/>
                <a:cs typeface="Calibri"/>
              </a:rPr>
              <a:t> </a:t>
            </a:r>
            <a:r>
              <a:rPr sz="2400" spc="-15" dirty="0">
                <a:latin typeface="Calibri"/>
                <a:cs typeface="Calibri"/>
              </a:rPr>
              <a:t>hierarchical </a:t>
            </a:r>
            <a:r>
              <a:rPr sz="2400" spc="-525" dirty="0">
                <a:latin typeface="Calibri"/>
                <a:cs typeface="Calibri"/>
              </a:rPr>
              <a:t> </a:t>
            </a:r>
            <a:r>
              <a:rPr sz="2400" spc="-10" dirty="0">
                <a:latin typeface="Calibri"/>
                <a:cs typeface="Calibri"/>
              </a:rPr>
              <a:t>clustering </a:t>
            </a:r>
            <a:r>
              <a:rPr sz="2400" dirty="0">
                <a:latin typeface="Calibri"/>
                <a:cs typeface="Calibri"/>
              </a:rPr>
              <a:t>:</a:t>
            </a:r>
          </a:p>
          <a:p>
            <a:pPr marL="309880" marR="591820" indent="-297815">
              <a:lnSpc>
                <a:spcPct val="79300"/>
              </a:lnSpc>
              <a:spcBef>
                <a:spcPts val="660"/>
              </a:spcBef>
              <a:buFont typeface="Arial"/>
              <a:buChar char="•"/>
              <a:tabLst>
                <a:tab pos="309245" algn="l"/>
                <a:tab pos="310515" algn="l"/>
              </a:tabLst>
            </a:pPr>
            <a:r>
              <a:rPr sz="2400" b="1" spc="-5" dirty="0">
                <a:solidFill>
                  <a:srgbClr val="FF0000"/>
                </a:solidFill>
                <a:latin typeface="Calibri"/>
                <a:cs typeface="Calibri"/>
              </a:rPr>
              <a:t>Single </a:t>
            </a:r>
            <a:r>
              <a:rPr sz="2400" b="1" spc="-15" dirty="0">
                <a:solidFill>
                  <a:srgbClr val="FF0000"/>
                </a:solidFill>
                <a:latin typeface="Calibri"/>
                <a:cs typeface="Calibri"/>
              </a:rPr>
              <a:t>Linkage</a:t>
            </a:r>
            <a:r>
              <a:rPr sz="2400" b="1" dirty="0">
                <a:solidFill>
                  <a:srgbClr val="FF0000"/>
                </a:solidFill>
                <a:latin typeface="Calibri"/>
                <a:cs typeface="Calibri"/>
              </a:rPr>
              <a:t> :</a:t>
            </a:r>
            <a:r>
              <a:rPr sz="2400" b="1" spc="35" dirty="0">
                <a:solidFill>
                  <a:srgbClr val="FF0000"/>
                </a:solidFill>
                <a:latin typeface="Calibri"/>
                <a:cs typeface="Calibri"/>
              </a:rPr>
              <a:t> </a:t>
            </a:r>
            <a:r>
              <a:rPr sz="2400" spc="-5" dirty="0">
                <a:solidFill>
                  <a:srgbClr val="FF0000"/>
                </a:solidFill>
                <a:latin typeface="Calibri"/>
                <a:cs typeface="Calibri"/>
              </a:rPr>
              <a:t>In</a:t>
            </a:r>
            <a:r>
              <a:rPr sz="2400" dirty="0">
                <a:solidFill>
                  <a:srgbClr val="FF0000"/>
                </a:solidFill>
                <a:latin typeface="Calibri"/>
                <a:cs typeface="Calibri"/>
              </a:rPr>
              <a:t> </a:t>
            </a:r>
            <a:r>
              <a:rPr sz="2400" spc="-5" dirty="0">
                <a:solidFill>
                  <a:srgbClr val="FF0000"/>
                </a:solidFill>
                <a:latin typeface="Calibri"/>
                <a:cs typeface="Calibri"/>
              </a:rPr>
              <a:t>single</a:t>
            </a:r>
            <a:r>
              <a:rPr sz="2400" dirty="0">
                <a:solidFill>
                  <a:srgbClr val="FF0000"/>
                </a:solidFill>
                <a:latin typeface="Calibri"/>
                <a:cs typeface="Calibri"/>
              </a:rPr>
              <a:t> </a:t>
            </a:r>
            <a:r>
              <a:rPr sz="2400" spc="-5" dirty="0">
                <a:solidFill>
                  <a:srgbClr val="FF0000"/>
                </a:solidFill>
                <a:latin typeface="Calibri"/>
                <a:cs typeface="Calibri"/>
              </a:rPr>
              <a:t>link</a:t>
            </a:r>
            <a:r>
              <a:rPr sz="2400" dirty="0">
                <a:solidFill>
                  <a:srgbClr val="FF0000"/>
                </a:solidFill>
                <a:latin typeface="Calibri"/>
                <a:cs typeface="Calibri"/>
              </a:rPr>
              <a:t> </a:t>
            </a:r>
            <a:r>
              <a:rPr sz="2400" spc="-15" dirty="0">
                <a:solidFill>
                  <a:srgbClr val="FF0000"/>
                </a:solidFill>
                <a:latin typeface="Calibri"/>
                <a:cs typeface="Calibri"/>
              </a:rPr>
              <a:t>hierarchical</a:t>
            </a:r>
            <a:r>
              <a:rPr sz="2400" spc="-5" dirty="0">
                <a:solidFill>
                  <a:srgbClr val="FF0000"/>
                </a:solidFill>
                <a:latin typeface="Calibri"/>
                <a:cs typeface="Calibri"/>
              </a:rPr>
              <a:t> </a:t>
            </a:r>
            <a:r>
              <a:rPr sz="2400" spc="-10" dirty="0">
                <a:solidFill>
                  <a:srgbClr val="FF0000"/>
                </a:solidFill>
                <a:latin typeface="Calibri"/>
                <a:cs typeface="Calibri"/>
              </a:rPr>
              <a:t>clustering,</a:t>
            </a:r>
            <a:r>
              <a:rPr sz="2400" dirty="0">
                <a:solidFill>
                  <a:srgbClr val="FF0000"/>
                </a:solidFill>
                <a:latin typeface="Calibri"/>
                <a:cs typeface="Calibri"/>
              </a:rPr>
              <a:t> </a:t>
            </a:r>
            <a:r>
              <a:rPr sz="2400" spc="-15" dirty="0">
                <a:solidFill>
                  <a:srgbClr val="FF0000"/>
                </a:solidFill>
                <a:latin typeface="Calibri"/>
                <a:cs typeface="Calibri"/>
              </a:rPr>
              <a:t>we</a:t>
            </a:r>
            <a:r>
              <a:rPr sz="2400" dirty="0">
                <a:solidFill>
                  <a:srgbClr val="FF0000"/>
                </a:solidFill>
                <a:latin typeface="Calibri"/>
                <a:cs typeface="Calibri"/>
              </a:rPr>
              <a:t> </a:t>
            </a:r>
            <a:r>
              <a:rPr sz="2400" spc="-15" dirty="0">
                <a:solidFill>
                  <a:srgbClr val="FF0000"/>
                </a:solidFill>
                <a:latin typeface="Calibri"/>
                <a:cs typeface="Calibri"/>
              </a:rPr>
              <a:t>merge</a:t>
            </a:r>
            <a:r>
              <a:rPr sz="2400" dirty="0">
                <a:solidFill>
                  <a:srgbClr val="FF0000"/>
                </a:solidFill>
                <a:latin typeface="Calibri"/>
                <a:cs typeface="Calibri"/>
              </a:rPr>
              <a:t> </a:t>
            </a:r>
            <a:r>
              <a:rPr sz="2400" spc="-5" dirty="0">
                <a:solidFill>
                  <a:srgbClr val="FF0000"/>
                </a:solidFill>
                <a:latin typeface="Calibri"/>
                <a:cs typeface="Calibri"/>
              </a:rPr>
              <a:t>in</a:t>
            </a:r>
            <a:r>
              <a:rPr sz="2400" dirty="0">
                <a:solidFill>
                  <a:srgbClr val="FF0000"/>
                </a:solidFill>
                <a:latin typeface="Calibri"/>
                <a:cs typeface="Calibri"/>
              </a:rPr>
              <a:t> </a:t>
            </a:r>
            <a:r>
              <a:rPr sz="2400" spc="-5" dirty="0">
                <a:solidFill>
                  <a:srgbClr val="FF0000"/>
                </a:solidFill>
                <a:latin typeface="Calibri"/>
                <a:cs typeface="Calibri"/>
              </a:rPr>
              <a:t>each</a:t>
            </a:r>
            <a:r>
              <a:rPr sz="2400" dirty="0">
                <a:solidFill>
                  <a:srgbClr val="FF0000"/>
                </a:solidFill>
                <a:latin typeface="Calibri"/>
                <a:cs typeface="Calibri"/>
              </a:rPr>
              <a:t> </a:t>
            </a:r>
            <a:r>
              <a:rPr sz="2400" spc="-20" dirty="0">
                <a:solidFill>
                  <a:srgbClr val="FF0000"/>
                </a:solidFill>
                <a:latin typeface="Calibri"/>
                <a:cs typeface="Calibri"/>
              </a:rPr>
              <a:t>step</a:t>
            </a:r>
            <a:r>
              <a:rPr sz="2400" spc="-5" dirty="0">
                <a:solidFill>
                  <a:srgbClr val="FF0000"/>
                </a:solidFill>
                <a:latin typeface="Calibri"/>
                <a:cs typeface="Calibri"/>
              </a:rPr>
              <a:t> the</a:t>
            </a:r>
            <a:r>
              <a:rPr sz="2400" dirty="0">
                <a:solidFill>
                  <a:srgbClr val="FF0000"/>
                </a:solidFill>
                <a:latin typeface="Calibri"/>
                <a:cs typeface="Calibri"/>
              </a:rPr>
              <a:t> </a:t>
            </a:r>
            <a:r>
              <a:rPr sz="2400" spc="-10" dirty="0">
                <a:solidFill>
                  <a:srgbClr val="FF0000"/>
                </a:solidFill>
                <a:latin typeface="Calibri"/>
                <a:cs typeface="Calibri"/>
              </a:rPr>
              <a:t>two </a:t>
            </a:r>
            <a:r>
              <a:rPr sz="2400" spc="-525" dirty="0">
                <a:solidFill>
                  <a:srgbClr val="FF0000"/>
                </a:solidFill>
                <a:latin typeface="Calibri"/>
                <a:cs typeface="Calibri"/>
              </a:rPr>
              <a:t> </a:t>
            </a:r>
            <a:r>
              <a:rPr sz="2400" spc="-15" dirty="0">
                <a:solidFill>
                  <a:srgbClr val="FF0000"/>
                </a:solidFill>
                <a:latin typeface="Calibri"/>
                <a:cs typeface="Calibri"/>
              </a:rPr>
              <a:t>clusters,</a:t>
            </a:r>
            <a:r>
              <a:rPr sz="2400" spc="-10" dirty="0">
                <a:solidFill>
                  <a:srgbClr val="FF0000"/>
                </a:solidFill>
                <a:latin typeface="Calibri"/>
                <a:cs typeface="Calibri"/>
              </a:rPr>
              <a:t> </a:t>
            </a:r>
            <a:r>
              <a:rPr sz="2400" spc="-5" dirty="0">
                <a:solidFill>
                  <a:srgbClr val="FF0000"/>
                </a:solidFill>
                <a:latin typeface="Calibri"/>
                <a:cs typeface="Calibri"/>
              </a:rPr>
              <a:t>whose </a:t>
            </a:r>
            <a:r>
              <a:rPr sz="2400" spc="-10" dirty="0">
                <a:solidFill>
                  <a:srgbClr val="FF0000"/>
                </a:solidFill>
                <a:latin typeface="Calibri"/>
                <a:cs typeface="Calibri"/>
              </a:rPr>
              <a:t>two</a:t>
            </a:r>
            <a:r>
              <a:rPr sz="2400" spc="-5" dirty="0">
                <a:solidFill>
                  <a:srgbClr val="FF0000"/>
                </a:solidFill>
                <a:latin typeface="Calibri"/>
                <a:cs typeface="Calibri"/>
              </a:rPr>
              <a:t> </a:t>
            </a:r>
            <a:r>
              <a:rPr sz="2400" spc="-10" dirty="0">
                <a:solidFill>
                  <a:srgbClr val="FF0000"/>
                </a:solidFill>
                <a:latin typeface="Calibri"/>
                <a:cs typeface="Calibri"/>
              </a:rPr>
              <a:t>closest</a:t>
            </a:r>
            <a:r>
              <a:rPr sz="2400" spc="-5" dirty="0">
                <a:solidFill>
                  <a:srgbClr val="FF0000"/>
                </a:solidFill>
                <a:latin typeface="Calibri"/>
                <a:cs typeface="Calibri"/>
              </a:rPr>
              <a:t> </a:t>
            </a:r>
            <a:r>
              <a:rPr sz="2400" spc="-10" dirty="0">
                <a:solidFill>
                  <a:srgbClr val="FF0000"/>
                </a:solidFill>
                <a:latin typeface="Calibri"/>
                <a:cs typeface="Calibri"/>
              </a:rPr>
              <a:t>members</a:t>
            </a:r>
            <a:r>
              <a:rPr sz="2400" spc="-5" dirty="0">
                <a:solidFill>
                  <a:srgbClr val="FF0000"/>
                </a:solidFill>
                <a:latin typeface="Calibri"/>
                <a:cs typeface="Calibri"/>
              </a:rPr>
              <a:t> </a:t>
            </a:r>
            <a:r>
              <a:rPr sz="2400" spc="-20" dirty="0">
                <a:solidFill>
                  <a:srgbClr val="FF0000"/>
                </a:solidFill>
                <a:latin typeface="Calibri"/>
                <a:cs typeface="Calibri"/>
              </a:rPr>
              <a:t>have</a:t>
            </a:r>
            <a:r>
              <a:rPr sz="2400" spc="-5" dirty="0">
                <a:solidFill>
                  <a:srgbClr val="FF0000"/>
                </a:solidFill>
                <a:latin typeface="Calibri"/>
                <a:cs typeface="Calibri"/>
              </a:rPr>
              <a:t> the </a:t>
            </a:r>
            <a:r>
              <a:rPr sz="2400" spc="-10" dirty="0">
                <a:solidFill>
                  <a:srgbClr val="FF0000"/>
                </a:solidFill>
                <a:latin typeface="Calibri"/>
                <a:cs typeface="Calibri"/>
              </a:rPr>
              <a:t>smallest</a:t>
            </a:r>
            <a:r>
              <a:rPr sz="2400" spc="-5" dirty="0">
                <a:solidFill>
                  <a:srgbClr val="FF0000"/>
                </a:solidFill>
                <a:latin typeface="Calibri"/>
                <a:cs typeface="Calibri"/>
              </a:rPr>
              <a:t> </a:t>
            </a:r>
            <a:r>
              <a:rPr sz="2400" dirty="0">
                <a:solidFill>
                  <a:srgbClr val="FF0000"/>
                </a:solidFill>
                <a:latin typeface="Calibri"/>
                <a:cs typeface="Calibri"/>
              </a:rPr>
              <a:t>distance</a:t>
            </a:r>
            <a:r>
              <a:rPr sz="3200" dirty="0">
                <a:solidFill>
                  <a:srgbClr val="FF0000"/>
                </a:solidFill>
                <a:latin typeface="Calibri"/>
                <a:cs typeface="Calibri"/>
              </a:rPr>
              <a:t>.</a:t>
            </a:r>
            <a:endParaRPr sz="3200" dirty="0">
              <a:latin typeface="Calibri"/>
              <a:cs typeface="Calibri"/>
            </a:endParaRPr>
          </a:p>
        </p:txBody>
      </p:sp>
      <p:pic>
        <p:nvPicPr>
          <p:cNvPr id="3" name="object 3"/>
          <p:cNvPicPr/>
          <p:nvPr/>
        </p:nvPicPr>
        <p:blipFill>
          <a:blip r:embed="rId2" cstate="print"/>
          <a:stretch>
            <a:fillRect/>
          </a:stretch>
        </p:blipFill>
        <p:spPr>
          <a:xfrm>
            <a:off x="2052315" y="603002"/>
            <a:ext cx="5760639" cy="240188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708498" y="1250502"/>
            <a:ext cx="4493298" cy="4992016"/>
          </a:xfrm>
          <a:prstGeom prst="rect">
            <a:avLst/>
          </a:prstGeom>
        </p:spPr>
      </p:pic>
      <p:sp>
        <p:nvSpPr>
          <p:cNvPr id="3" name="object 3"/>
          <p:cNvSpPr txBox="1">
            <a:spLocks noGrp="1"/>
          </p:cNvSpPr>
          <p:nvPr>
            <p:ph type="title"/>
          </p:nvPr>
        </p:nvSpPr>
        <p:spPr>
          <a:xfrm>
            <a:off x="253132" y="489880"/>
            <a:ext cx="5589905" cy="1122680"/>
          </a:xfrm>
          <a:prstGeom prst="rect">
            <a:avLst/>
          </a:prstGeom>
        </p:spPr>
        <p:txBody>
          <a:bodyPr vert="horz" wrap="square" lIns="0" tIns="12700" rIns="0" bIns="0" rtlCol="0">
            <a:spAutoFit/>
          </a:bodyPr>
          <a:lstStyle/>
          <a:p>
            <a:pPr marL="12700" marR="5080">
              <a:lnSpc>
                <a:spcPct val="100000"/>
              </a:lnSpc>
              <a:spcBef>
                <a:spcPts val="100"/>
              </a:spcBef>
            </a:pPr>
            <a:r>
              <a:rPr sz="2400" spc="-5" dirty="0"/>
              <a:t>Using single </a:t>
            </a:r>
            <a:r>
              <a:rPr sz="2400" spc="-15" dirty="0"/>
              <a:t>linkage</a:t>
            </a:r>
            <a:r>
              <a:rPr sz="2400" spc="-5" dirty="0"/>
              <a:t> </a:t>
            </a:r>
            <a:r>
              <a:rPr sz="2400" spc="-10" dirty="0"/>
              <a:t>two</a:t>
            </a:r>
            <a:r>
              <a:rPr sz="2400" spc="-5" dirty="0"/>
              <a:t> </a:t>
            </a:r>
            <a:r>
              <a:rPr sz="2400" spc="-20" dirty="0"/>
              <a:t>clusters</a:t>
            </a:r>
            <a:r>
              <a:rPr sz="2400" spc="-5" dirty="0"/>
              <a:t> </a:t>
            </a:r>
            <a:r>
              <a:rPr sz="2400" spc="-15" dirty="0"/>
              <a:t>are</a:t>
            </a:r>
            <a:r>
              <a:rPr sz="2400" spc="-5" dirty="0"/>
              <a:t> </a:t>
            </a:r>
            <a:r>
              <a:rPr sz="2400" spc="-15" dirty="0"/>
              <a:t>formed</a:t>
            </a:r>
            <a:r>
              <a:rPr sz="2400" spc="-5" dirty="0"/>
              <a:t> </a:t>
            </a:r>
            <a:r>
              <a:rPr sz="2400" dirty="0"/>
              <a:t>: </a:t>
            </a:r>
            <a:r>
              <a:rPr sz="2400" spc="-530" dirty="0"/>
              <a:t> </a:t>
            </a:r>
            <a:r>
              <a:rPr sz="2400" spc="-15" dirty="0"/>
              <a:t>Cluster</a:t>
            </a:r>
            <a:r>
              <a:rPr sz="2400" spc="-10" dirty="0"/>
              <a:t> </a:t>
            </a:r>
            <a:r>
              <a:rPr sz="2400" dirty="0"/>
              <a:t>1</a:t>
            </a:r>
            <a:r>
              <a:rPr sz="2400" spc="-5" dirty="0"/>
              <a:t> </a:t>
            </a:r>
            <a:r>
              <a:rPr sz="2400" dirty="0"/>
              <a:t>:</a:t>
            </a:r>
            <a:r>
              <a:rPr sz="2400" spc="-5" dirty="0"/>
              <a:t> (7,10)</a:t>
            </a:r>
            <a:endParaRPr sz="2400" dirty="0"/>
          </a:p>
          <a:p>
            <a:pPr marL="12700">
              <a:lnSpc>
                <a:spcPct val="100000"/>
              </a:lnSpc>
            </a:pPr>
            <a:r>
              <a:rPr sz="2400" spc="-15" dirty="0"/>
              <a:t>Cluster</a:t>
            </a:r>
            <a:r>
              <a:rPr sz="2400" spc="-25" dirty="0"/>
              <a:t> </a:t>
            </a:r>
            <a:r>
              <a:rPr sz="2400" dirty="0"/>
              <a:t>2</a:t>
            </a:r>
            <a:r>
              <a:rPr sz="2400" spc="-20" dirty="0"/>
              <a:t> </a:t>
            </a:r>
            <a:r>
              <a:rPr sz="2400" dirty="0"/>
              <a:t>:</a:t>
            </a:r>
            <a:r>
              <a:rPr sz="2400" spc="-25" dirty="0"/>
              <a:t> </a:t>
            </a:r>
            <a:r>
              <a:rPr sz="2400" spc="-5" dirty="0"/>
              <a:t>(20,28,35)</a:t>
            </a:r>
            <a:endParaRPr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29424" y="166824"/>
            <a:ext cx="11374120" cy="3713479"/>
          </a:xfrm>
          <a:prstGeom prst="rect">
            <a:avLst/>
          </a:prstGeom>
        </p:spPr>
        <p:txBody>
          <a:bodyPr vert="horz" wrap="square" lIns="0" tIns="58419" rIns="0" bIns="0" rtlCol="0">
            <a:spAutoFit/>
          </a:bodyPr>
          <a:lstStyle/>
          <a:p>
            <a:pPr marL="12700">
              <a:lnSpc>
                <a:spcPct val="100000"/>
              </a:lnSpc>
              <a:spcBef>
                <a:spcPts val="459"/>
              </a:spcBef>
            </a:pPr>
            <a:r>
              <a:rPr sz="3200" b="1" spc="-5" dirty="0">
                <a:solidFill>
                  <a:srgbClr val="FF3300"/>
                </a:solidFill>
                <a:latin typeface="Calibri"/>
                <a:cs typeface="Calibri"/>
              </a:rPr>
              <a:t>Single</a:t>
            </a:r>
            <a:r>
              <a:rPr sz="3200" b="1" spc="-30" dirty="0">
                <a:solidFill>
                  <a:srgbClr val="FF3300"/>
                </a:solidFill>
                <a:latin typeface="Calibri"/>
                <a:cs typeface="Calibri"/>
              </a:rPr>
              <a:t> </a:t>
            </a:r>
            <a:r>
              <a:rPr sz="3200" b="1" spc="-10" dirty="0">
                <a:solidFill>
                  <a:srgbClr val="FF3300"/>
                </a:solidFill>
                <a:latin typeface="Calibri"/>
                <a:cs typeface="Calibri"/>
              </a:rPr>
              <a:t>linkage</a:t>
            </a:r>
            <a:r>
              <a:rPr sz="3200" b="1" spc="-10" dirty="0">
                <a:solidFill>
                  <a:srgbClr val="FF3300"/>
                </a:solidFill>
                <a:latin typeface="Arial"/>
                <a:cs typeface="Arial"/>
              </a:rPr>
              <a:t>…</a:t>
            </a:r>
            <a:r>
              <a:rPr sz="3200" b="1" spc="-190" dirty="0">
                <a:solidFill>
                  <a:srgbClr val="FF3300"/>
                </a:solidFill>
                <a:latin typeface="Arial"/>
                <a:cs typeface="Arial"/>
              </a:rPr>
              <a:t> </a:t>
            </a:r>
            <a:r>
              <a:rPr sz="3200" b="1" spc="-10" dirty="0">
                <a:solidFill>
                  <a:srgbClr val="FF3300"/>
                </a:solidFill>
                <a:latin typeface="Calibri"/>
                <a:cs typeface="Calibri"/>
              </a:rPr>
              <a:t>Continued</a:t>
            </a:r>
            <a:endParaRPr sz="3200" dirty="0">
              <a:latin typeface="Calibri"/>
              <a:cs typeface="Calibri"/>
            </a:endParaRPr>
          </a:p>
          <a:p>
            <a:pPr marL="12700" marR="5080">
              <a:lnSpc>
                <a:spcPct val="100000"/>
              </a:lnSpc>
              <a:spcBef>
                <a:spcPts val="359"/>
              </a:spcBef>
              <a:buChar char="•"/>
              <a:tabLst>
                <a:tab pos="307340" algn="l"/>
              </a:tabLst>
            </a:pPr>
            <a:r>
              <a:rPr sz="3200" spc="-5" dirty="0">
                <a:latin typeface="Calibri"/>
                <a:cs typeface="Calibri"/>
              </a:rPr>
              <a:t>The single </a:t>
            </a:r>
            <a:r>
              <a:rPr sz="3200" spc="-15" dirty="0">
                <a:latin typeface="Calibri"/>
                <a:cs typeface="Calibri"/>
              </a:rPr>
              <a:t>linkage </a:t>
            </a:r>
            <a:r>
              <a:rPr sz="3200" spc="-5" dirty="0">
                <a:latin typeface="Calibri"/>
                <a:cs typeface="Calibri"/>
              </a:rPr>
              <a:t>algorithm is </a:t>
            </a:r>
            <a:r>
              <a:rPr sz="3200" dirty="0">
                <a:latin typeface="Calibri"/>
                <a:cs typeface="Calibri"/>
              </a:rPr>
              <a:t>also </a:t>
            </a:r>
            <a:r>
              <a:rPr sz="3200" spc="-10" dirty="0">
                <a:latin typeface="Calibri"/>
                <a:cs typeface="Calibri"/>
              </a:rPr>
              <a:t>known </a:t>
            </a:r>
            <a:r>
              <a:rPr sz="3200" dirty="0">
                <a:latin typeface="Calibri"/>
                <a:cs typeface="Calibri"/>
              </a:rPr>
              <a:t>as </a:t>
            </a:r>
            <a:r>
              <a:rPr sz="3200" spc="-10" dirty="0">
                <a:latin typeface="Calibri"/>
                <a:cs typeface="Calibri"/>
              </a:rPr>
              <a:t>the minimum </a:t>
            </a:r>
            <a:r>
              <a:rPr sz="3200" spc="-15" dirty="0">
                <a:latin typeface="Calibri"/>
                <a:cs typeface="Calibri"/>
              </a:rPr>
              <a:t>method </a:t>
            </a:r>
            <a:r>
              <a:rPr sz="3200" spc="-710" dirty="0">
                <a:latin typeface="Calibri"/>
                <a:cs typeface="Calibri"/>
              </a:rPr>
              <a:t> </a:t>
            </a:r>
            <a:r>
              <a:rPr sz="3200" dirty="0">
                <a:latin typeface="Calibri"/>
                <a:cs typeface="Calibri"/>
              </a:rPr>
              <a:t>and</a:t>
            </a:r>
            <a:r>
              <a:rPr sz="3200" spc="-10" dirty="0">
                <a:latin typeface="Calibri"/>
                <a:cs typeface="Calibri"/>
              </a:rPr>
              <a:t> the </a:t>
            </a:r>
            <a:r>
              <a:rPr sz="3200" spc="-15" dirty="0">
                <a:latin typeface="Calibri"/>
                <a:cs typeface="Calibri"/>
              </a:rPr>
              <a:t>nearest</a:t>
            </a:r>
            <a:r>
              <a:rPr sz="3200" spc="-10" dirty="0">
                <a:latin typeface="Calibri"/>
                <a:cs typeface="Calibri"/>
              </a:rPr>
              <a:t> </a:t>
            </a:r>
            <a:r>
              <a:rPr sz="3200" spc="-5" dirty="0">
                <a:latin typeface="Calibri"/>
                <a:cs typeface="Calibri"/>
              </a:rPr>
              <a:t>neighbor </a:t>
            </a:r>
            <a:r>
              <a:rPr sz="3200" spc="-15" dirty="0">
                <a:latin typeface="Calibri"/>
                <a:cs typeface="Calibri"/>
              </a:rPr>
              <a:t>method.</a:t>
            </a:r>
            <a:endParaRPr sz="3200" dirty="0">
              <a:latin typeface="Calibri"/>
              <a:cs typeface="Calibri"/>
            </a:endParaRPr>
          </a:p>
          <a:p>
            <a:pPr marL="306705" indent="-294640">
              <a:lnSpc>
                <a:spcPct val="100000"/>
              </a:lnSpc>
              <a:spcBef>
                <a:spcPts val="359"/>
              </a:spcBef>
              <a:buChar char="•"/>
              <a:tabLst>
                <a:tab pos="307340" algn="l"/>
              </a:tabLst>
            </a:pPr>
            <a:r>
              <a:rPr sz="3200" spc="-5" dirty="0">
                <a:latin typeface="Calibri"/>
                <a:cs typeface="Calibri"/>
              </a:rPr>
              <a:t>Consider</a:t>
            </a:r>
            <a:r>
              <a:rPr sz="3200" spc="-15" dirty="0">
                <a:latin typeface="Calibri"/>
                <a:cs typeface="Calibri"/>
              </a:rPr>
              <a:t> </a:t>
            </a:r>
            <a:r>
              <a:rPr sz="3200" spc="-5" dirty="0">
                <a:latin typeface="Calibri"/>
                <a:cs typeface="Calibri"/>
              </a:rPr>
              <a:t>Ci</a:t>
            </a:r>
            <a:r>
              <a:rPr sz="3200" spc="-15" dirty="0">
                <a:latin typeface="Calibri"/>
                <a:cs typeface="Calibri"/>
              </a:rPr>
              <a:t> </a:t>
            </a:r>
            <a:r>
              <a:rPr sz="3200" dirty="0">
                <a:latin typeface="Calibri"/>
                <a:cs typeface="Calibri"/>
              </a:rPr>
              <a:t>and</a:t>
            </a:r>
            <a:r>
              <a:rPr sz="3200" spc="-15" dirty="0">
                <a:latin typeface="Calibri"/>
                <a:cs typeface="Calibri"/>
              </a:rPr>
              <a:t> </a:t>
            </a:r>
            <a:r>
              <a:rPr sz="3200" spc="-5" dirty="0">
                <a:latin typeface="Calibri"/>
                <a:cs typeface="Calibri"/>
              </a:rPr>
              <a:t>Cj</a:t>
            </a:r>
            <a:r>
              <a:rPr sz="3200" spc="-15" dirty="0">
                <a:latin typeface="Calibri"/>
                <a:cs typeface="Calibri"/>
              </a:rPr>
              <a:t> </a:t>
            </a:r>
            <a:r>
              <a:rPr sz="3200" dirty="0">
                <a:latin typeface="Calibri"/>
                <a:cs typeface="Calibri"/>
              </a:rPr>
              <a:t>as</a:t>
            </a:r>
            <a:r>
              <a:rPr sz="3200" spc="-15" dirty="0">
                <a:latin typeface="Calibri"/>
                <a:cs typeface="Calibri"/>
              </a:rPr>
              <a:t> two </a:t>
            </a:r>
            <a:r>
              <a:rPr sz="3200" spc="-20" dirty="0">
                <a:latin typeface="Calibri"/>
                <a:cs typeface="Calibri"/>
              </a:rPr>
              <a:t>clusters.</a:t>
            </a:r>
            <a:endParaRPr sz="3200" dirty="0">
              <a:latin typeface="Calibri"/>
              <a:cs typeface="Calibri"/>
            </a:endParaRPr>
          </a:p>
          <a:p>
            <a:pPr marL="307340" marR="1641475" indent="-307340">
              <a:lnSpc>
                <a:spcPct val="109400"/>
              </a:lnSpc>
              <a:buChar char="•"/>
              <a:tabLst>
                <a:tab pos="307340" algn="l"/>
              </a:tabLst>
            </a:pPr>
            <a:r>
              <a:rPr sz="3200" spc="-30" dirty="0">
                <a:latin typeface="Calibri"/>
                <a:cs typeface="Calibri"/>
              </a:rPr>
              <a:t>‘a’</a:t>
            </a:r>
            <a:r>
              <a:rPr sz="3200" spc="-5" dirty="0">
                <a:latin typeface="Calibri"/>
                <a:cs typeface="Calibri"/>
              </a:rPr>
              <a:t> </a:t>
            </a:r>
            <a:r>
              <a:rPr sz="3200" dirty="0">
                <a:latin typeface="Calibri"/>
                <a:cs typeface="Calibri"/>
              </a:rPr>
              <a:t>and</a:t>
            </a:r>
            <a:r>
              <a:rPr sz="3200" spc="-5" dirty="0">
                <a:latin typeface="Calibri"/>
                <a:cs typeface="Calibri"/>
              </a:rPr>
              <a:t> ‘b’ </a:t>
            </a:r>
            <a:r>
              <a:rPr sz="3200" spc="-15" dirty="0">
                <a:latin typeface="Calibri"/>
                <a:cs typeface="Calibri"/>
              </a:rPr>
              <a:t>are</a:t>
            </a:r>
            <a:r>
              <a:rPr sz="3200" spc="-5" dirty="0">
                <a:latin typeface="Calibri"/>
                <a:cs typeface="Calibri"/>
              </a:rPr>
              <a:t> samples </a:t>
            </a:r>
            <a:r>
              <a:rPr sz="3200" spc="-20" dirty="0">
                <a:latin typeface="Calibri"/>
                <a:cs typeface="Calibri"/>
              </a:rPr>
              <a:t>from</a:t>
            </a:r>
            <a:r>
              <a:rPr sz="3200" spc="-5" dirty="0">
                <a:latin typeface="Calibri"/>
                <a:cs typeface="Calibri"/>
              </a:rPr>
              <a:t> </a:t>
            </a:r>
            <a:r>
              <a:rPr sz="3200" spc="-15" dirty="0">
                <a:latin typeface="Calibri"/>
                <a:cs typeface="Calibri"/>
              </a:rPr>
              <a:t>cluster</a:t>
            </a:r>
            <a:r>
              <a:rPr sz="3200" spc="-5" dirty="0">
                <a:latin typeface="Calibri"/>
                <a:cs typeface="Calibri"/>
              </a:rPr>
              <a:t> Ci </a:t>
            </a:r>
            <a:r>
              <a:rPr sz="3200" dirty="0">
                <a:latin typeface="Calibri"/>
                <a:cs typeface="Calibri"/>
              </a:rPr>
              <a:t>and</a:t>
            </a:r>
            <a:r>
              <a:rPr sz="3200" spc="-5" dirty="0">
                <a:latin typeface="Calibri"/>
                <a:cs typeface="Calibri"/>
              </a:rPr>
              <a:t> Cj </a:t>
            </a:r>
            <a:r>
              <a:rPr sz="3200" spc="-30" dirty="0">
                <a:latin typeface="Calibri"/>
                <a:cs typeface="Calibri"/>
              </a:rPr>
              <a:t>respectively. </a:t>
            </a:r>
            <a:r>
              <a:rPr sz="3200" spc="-705" dirty="0">
                <a:latin typeface="Calibri"/>
                <a:cs typeface="Calibri"/>
              </a:rPr>
              <a:t> </a:t>
            </a:r>
            <a:r>
              <a:rPr sz="3200" spc="-5" dirty="0">
                <a:latin typeface="Calibri"/>
                <a:cs typeface="Calibri"/>
              </a:rPr>
              <a:t>D(Ci,Cj</a:t>
            </a:r>
            <a:r>
              <a:rPr sz="3200" dirty="0">
                <a:latin typeface="Calibri"/>
                <a:cs typeface="Calibri"/>
              </a:rPr>
              <a:t>)</a:t>
            </a:r>
            <a:r>
              <a:rPr sz="3200" spc="-5" dirty="0">
                <a:latin typeface="Calibri"/>
                <a:cs typeface="Calibri"/>
              </a:rPr>
              <a:t> </a:t>
            </a:r>
            <a:r>
              <a:rPr sz="3200" dirty="0">
                <a:latin typeface="Calibri"/>
                <a:cs typeface="Calibri"/>
              </a:rPr>
              <a:t>=</a:t>
            </a:r>
            <a:r>
              <a:rPr sz="3200" spc="-5" dirty="0">
                <a:latin typeface="Calibri"/>
                <a:cs typeface="Calibri"/>
              </a:rPr>
              <a:t> </a:t>
            </a:r>
            <a:r>
              <a:rPr sz="3200" spc="-10" dirty="0">
                <a:latin typeface="Calibri"/>
                <a:cs typeface="Calibri"/>
              </a:rPr>
              <a:t>mi</a:t>
            </a:r>
            <a:r>
              <a:rPr sz="3200" dirty="0">
                <a:latin typeface="Calibri"/>
                <a:cs typeface="Calibri"/>
              </a:rPr>
              <a:t>n</a:t>
            </a:r>
            <a:r>
              <a:rPr sz="3200" spc="-10" dirty="0">
                <a:latin typeface="Calibri"/>
                <a:cs typeface="Calibri"/>
              </a:rPr>
              <a:t> </a:t>
            </a:r>
            <a:r>
              <a:rPr sz="3200" spc="-5" dirty="0">
                <a:latin typeface="Calibri"/>
                <a:cs typeface="Calibri"/>
              </a:rPr>
              <a:t>d(a,b</a:t>
            </a:r>
            <a:r>
              <a:rPr sz="3200" dirty="0">
                <a:latin typeface="Calibri"/>
                <a:cs typeface="Calibri"/>
              </a:rPr>
              <a:t>)</a:t>
            </a:r>
            <a:r>
              <a:rPr sz="3200" spc="-5" dirty="0">
                <a:latin typeface="Calibri"/>
                <a:cs typeface="Calibri"/>
              </a:rPr>
              <a:t> he</a:t>
            </a:r>
            <a:r>
              <a:rPr sz="3200" spc="-45" dirty="0">
                <a:latin typeface="Calibri"/>
                <a:cs typeface="Calibri"/>
              </a:rPr>
              <a:t>r</a:t>
            </a:r>
            <a:r>
              <a:rPr sz="3200" dirty="0">
                <a:latin typeface="Calibri"/>
                <a:cs typeface="Calibri"/>
              </a:rPr>
              <a:t>e</a:t>
            </a:r>
            <a:r>
              <a:rPr sz="3200" spc="-5" dirty="0">
                <a:latin typeface="Calibri"/>
                <a:cs typeface="Calibri"/>
              </a:rPr>
              <a:t> </a:t>
            </a:r>
            <a:r>
              <a:rPr sz="3200" spc="-80" dirty="0">
                <a:latin typeface="Calibri"/>
                <a:cs typeface="Calibri"/>
              </a:rPr>
              <a:t>‘</a:t>
            </a:r>
            <a:r>
              <a:rPr sz="3200" dirty="0">
                <a:latin typeface="Calibri"/>
                <a:cs typeface="Calibri"/>
              </a:rPr>
              <a:t>a’</a:t>
            </a:r>
            <a:r>
              <a:rPr sz="3200" spc="40" dirty="0">
                <a:latin typeface="Calibri"/>
                <a:cs typeface="Calibri"/>
              </a:rPr>
              <a:t> </a:t>
            </a:r>
            <a:r>
              <a:rPr sz="3200" spc="-1270" dirty="0">
                <a:latin typeface="Arial MT"/>
                <a:cs typeface="Arial MT"/>
              </a:rPr>
              <a:t>Ɛ</a:t>
            </a:r>
            <a:r>
              <a:rPr sz="3200" spc="-170" dirty="0">
                <a:latin typeface="Arial MT"/>
                <a:cs typeface="Arial MT"/>
              </a:rPr>
              <a:t> </a:t>
            </a:r>
            <a:r>
              <a:rPr lang="en-IN" sz="3200" spc="-170" dirty="0">
                <a:latin typeface="Arial MT"/>
                <a:cs typeface="Arial MT"/>
              </a:rPr>
              <a:t> </a:t>
            </a:r>
            <a:r>
              <a:rPr sz="3200" spc="-5" dirty="0">
                <a:latin typeface="Calibri"/>
                <a:cs typeface="Calibri"/>
              </a:rPr>
              <a:t>C</a:t>
            </a:r>
            <a:r>
              <a:rPr sz="3200" dirty="0">
                <a:latin typeface="Calibri"/>
                <a:cs typeface="Calibri"/>
              </a:rPr>
              <a:t>i</a:t>
            </a:r>
            <a:r>
              <a:rPr sz="3200" spc="-5" dirty="0">
                <a:latin typeface="Calibri"/>
                <a:cs typeface="Calibri"/>
              </a:rPr>
              <a:t> </a:t>
            </a:r>
            <a:r>
              <a:rPr sz="3200" dirty="0">
                <a:latin typeface="Calibri"/>
                <a:cs typeface="Calibri"/>
              </a:rPr>
              <a:t>and</a:t>
            </a:r>
            <a:r>
              <a:rPr sz="3200" spc="-5" dirty="0">
                <a:latin typeface="Calibri"/>
                <a:cs typeface="Calibri"/>
              </a:rPr>
              <a:t> ‘b</a:t>
            </a:r>
            <a:r>
              <a:rPr sz="3200" dirty="0">
                <a:latin typeface="Calibri"/>
                <a:cs typeface="Calibri"/>
              </a:rPr>
              <a:t>’</a:t>
            </a:r>
            <a:r>
              <a:rPr sz="3200" spc="5" dirty="0">
                <a:latin typeface="Calibri"/>
                <a:cs typeface="Calibri"/>
              </a:rPr>
              <a:t> </a:t>
            </a:r>
            <a:r>
              <a:rPr sz="3200" spc="-1270" dirty="0">
                <a:latin typeface="Arial MT"/>
                <a:cs typeface="Arial MT"/>
              </a:rPr>
              <a:t>Ɛ</a:t>
            </a:r>
            <a:r>
              <a:rPr sz="3200" spc="-170" dirty="0">
                <a:latin typeface="Arial MT"/>
                <a:cs typeface="Arial MT"/>
              </a:rPr>
              <a:t> </a:t>
            </a:r>
            <a:r>
              <a:rPr lang="en-IN" sz="3200" spc="-170" dirty="0">
                <a:latin typeface="Arial MT"/>
                <a:cs typeface="Arial MT"/>
              </a:rPr>
              <a:t> </a:t>
            </a:r>
            <a:r>
              <a:rPr sz="3200" spc="-5" dirty="0" err="1">
                <a:latin typeface="Calibri"/>
                <a:cs typeface="Calibri"/>
              </a:rPr>
              <a:t>Cj</a:t>
            </a:r>
            <a:endParaRPr sz="3200" dirty="0">
              <a:latin typeface="Calibri"/>
              <a:cs typeface="Calibri"/>
            </a:endParaRPr>
          </a:p>
          <a:p>
            <a:pPr marL="306705" indent="-294640">
              <a:lnSpc>
                <a:spcPct val="100000"/>
              </a:lnSpc>
              <a:spcBef>
                <a:spcPts val="359"/>
              </a:spcBef>
              <a:buChar char="•"/>
              <a:tabLst>
                <a:tab pos="307340" algn="l"/>
              </a:tabLst>
            </a:pPr>
            <a:r>
              <a:rPr sz="3200" spc="-15" dirty="0">
                <a:latin typeface="Calibri"/>
                <a:cs typeface="Calibri"/>
              </a:rPr>
              <a:t>Where</a:t>
            </a:r>
            <a:r>
              <a:rPr sz="3200" spc="-5" dirty="0">
                <a:latin typeface="Calibri"/>
                <a:cs typeface="Calibri"/>
              </a:rPr>
              <a:t> d(a,b) </a:t>
            </a:r>
            <a:r>
              <a:rPr sz="3200" spc="-20" dirty="0">
                <a:latin typeface="Calibri"/>
                <a:cs typeface="Calibri"/>
              </a:rPr>
              <a:t>represents</a:t>
            </a:r>
            <a:r>
              <a:rPr sz="3200" spc="-10" dirty="0">
                <a:latin typeface="Calibri"/>
                <a:cs typeface="Calibri"/>
              </a:rPr>
              <a:t> the </a:t>
            </a:r>
            <a:r>
              <a:rPr sz="3200" spc="-15" dirty="0">
                <a:latin typeface="Calibri"/>
                <a:cs typeface="Calibri"/>
              </a:rPr>
              <a:t>distance</a:t>
            </a:r>
            <a:r>
              <a:rPr sz="3200" spc="-5" dirty="0">
                <a:latin typeface="Calibri"/>
                <a:cs typeface="Calibri"/>
              </a:rPr>
              <a:t> </a:t>
            </a:r>
            <a:r>
              <a:rPr sz="3200" spc="-10" dirty="0">
                <a:latin typeface="Calibri"/>
                <a:cs typeface="Calibri"/>
              </a:rPr>
              <a:t>between</a:t>
            </a:r>
            <a:r>
              <a:rPr sz="3200" spc="-5" dirty="0">
                <a:latin typeface="Calibri"/>
                <a:cs typeface="Calibri"/>
              </a:rPr>
              <a:t> </a:t>
            </a:r>
            <a:r>
              <a:rPr sz="3200" spc="-30" dirty="0">
                <a:latin typeface="Calibri"/>
                <a:cs typeface="Calibri"/>
              </a:rPr>
              <a:t>‘a’</a:t>
            </a:r>
            <a:r>
              <a:rPr sz="3200" spc="-5" dirty="0">
                <a:latin typeface="Calibri"/>
                <a:cs typeface="Calibri"/>
              </a:rPr>
              <a:t> </a:t>
            </a:r>
            <a:r>
              <a:rPr sz="3200" dirty="0">
                <a:latin typeface="Calibri"/>
                <a:cs typeface="Calibri"/>
              </a:rPr>
              <a:t>and</a:t>
            </a:r>
            <a:r>
              <a:rPr sz="3200" spc="-5" dirty="0">
                <a:latin typeface="Calibri"/>
                <a:cs typeface="Calibri"/>
              </a:rPr>
              <a:t> ‘b’</a:t>
            </a:r>
            <a:endParaRPr sz="3200" dirty="0">
              <a:latin typeface="Calibri"/>
              <a:cs typeface="Calibri"/>
            </a:endParaRPr>
          </a:p>
        </p:txBody>
      </p:sp>
      <p:pic>
        <p:nvPicPr>
          <p:cNvPr id="3" name="object 3"/>
          <p:cNvPicPr/>
          <p:nvPr/>
        </p:nvPicPr>
        <p:blipFill>
          <a:blip r:embed="rId2" cstate="print"/>
          <a:stretch>
            <a:fillRect/>
          </a:stretch>
        </p:blipFill>
        <p:spPr>
          <a:xfrm>
            <a:off x="2483187" y="4308762"/>
            <a:ext cx="6257924" cy="229552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42298" y="209817"/>
            <a:ext cx="7708265" cy="1232535"/>
          </a:xfrm>
          <a:prstGeom prst="rect">
            <a:avLst/>
          </a:prstGeom>
        </p:spPr>
        <p:txBody>
          <a:bodyPr vert="horz" wrap="square" lIns="0" tIns="12065" rIns="0" bIns="0" rtlCol="0">
            <a:spAutoFit/>
          </a:bodyPr>
          <a:lstStyle/>
          <a:p>
            <a:pPr marL="1267460" marR="5080" indent="-1255395">
              <a:lnSpc>
                <a:spcPct val="100299"/>
              </a:lnSpc>
              <a:spcBef>
                <a:spcPts val="95"/>
              </a:spcBef>
            </a:pPr>
            <a:r>
              <a:rPr sz="3950" spc="-25" dirty="0"/>
              <a:t>First</a:t>
            </a:r>
            <a:r>
              <a:rPr sz="3950" spc="-10" dirty="0"/>
              <a:t> </a:t>
            </a:r>
            <a:r>
              <a:rPr sz="3950" spc="-15" dirty="0"/>
              <a:t>level</a:t>
            </a:r>
            <a:r>
              <a:rPr sz="3950" dirty="0"/>
              <a:t> of </a:t>
            </a:r>
            <a:r>
              <a:rPr sz="3950" spc="-15" dirty="0"/>
              <a:t>distance</a:t>
            </a:r>
            <a:r>
              <a:rPr sz="3950" spc="5" dirty="0"/>
              <a:t> </a:t>
            </a:r>
            <a:r>
              <a:rPr sz="3950" spc="-15" dirty="0"/>
              <a:t>computation</a:t>
            </a:r>
            <a:r>
              <a:rPr sz="3950" spc="-5" dirty="0"/>
              <a:t> </a:t>
            </a:r>
            <a:r>
              <a:rPr sz="3950" dirty="0"/>
              <a:t>D1 </a:t>
            </a:r>
            <a:r>
              <a:rPr sz="3950" spc="-880" dirty="0"/>
              <a:t> </a:t>
            </a:r>
            <a:r>
              <a:rPr sz="3950" spc="-5" dirty="0"/>
              <a:t>(Euclidean</a:t>
            </a:r>
            <a:r>
              <a:rPr sz="3950" dirty="0"/>
              <a:t> </a:t>
            </a:r>
            <a:r>
              <a:rPr sz="3950" spc="-15" dirty="0"/>
              <a:t>distance</a:t>
            </a:r>
            <a:r>
              <a:rPr sz="3950" dirty="0"/>
              <a:t> </a:t>
            </a:r>
            <a:r>
              <a:rPr sz="3950" spc="-5" dirty="0"/>
              <a:t>used)</a:t>
            </a:r>
            <a:endParaRPr sz="3950"/>
          </a:p>
        </p:txBody>
      </p:sp>
      <p:grpSp>
        <p:nvGrpSpPr>
          <p:cNvPr id="3" name="object 3"/>
          <p:cNvGrpSpPr/>
          <p:nvPr/>
        </p:nvGrpSpPr>
        <p:grpSpPr>
          <a:xfrm>
            <a:off x="36091" y="968342"/>
            <a:ext cx="12421870" cy="4891405"/>
            <a:chOff x="36091" y="968342"/>
            <a:chExt cx="12421870" cy="4891405"/>
          </a:xfrm>
        </p:grpSpPr>
        <p:pic>
          <p:nvPicPr>
            <p:cNvPr id="4" name="object 4"/>
            <p:cNvPicPr/>
            <p:nvPr/>
          </p:nvPicPr>
          <p:blipFill>
            <a:blip r:embed="rId2" cstate="print"/>
            <a:stretch>
              <a:fillRect/>
            </a:stretch>
          </p:blipFill>
          <p:spPr>
            <a:xfrm>
              <a:off x="2902528" y="2204864"/>
              <a:ext cx="9555351" cy="3654729"/>
            </a:xfrm>
            <a:prstGeom prst="rect">
              <a:avLst/>
            </a:prstGeom>
          </p:spPr>
        </p:pic>
        <p:pic>
          <p:nvPicPr>
            <p:cNvPr id="5" name="object 5"/>
            <p:cNvPicPr/>
            <p:nvPr/>
          </p:nvPicPr>
          <p:blipFill>
            <a:blip r:embed="rId3" cstate="print"/>
            <a:stretch>
              <a:fillRect/>
            </a:stretch>
          </p:blipFill>
          <p:spPr>
            <a:xfrm>
              <a:off x="36091" y="968342"/>
              <a:ext cx="2936704" cy="2005169"/>
            </a:xfrm>
            <a:prstGeom prst="rect">
              <a:avLst/>
            </a:prstGeom>
          </p:spPr>
        </p:pic>
        <p:sp>
          <p:nvSpPr>
            <p:cNvPr id="6" name="object 6"/>
            <p:cNvSpPr/>
            <p:nvPr/>
          </p:nvSpPr>
          <p:spPr>
            <a:xfrm>
              <a:off x="2574866" y="1877765"/>
              <a:ext cx="960755" cy="1012190"/>
            </a:xfrm>
            <a:custGeom>
              <a:avLst/>
              <a:gdLst/>
              <a:ahLst/>
              <a:cxnLst/>
              <a:rect l="l" t="t" r="r" b="b"/>
              <a:pathLst>
                <a:path w="960754" h="1012189">
                  <a:moveTo>
                    <a:pt x="916949" y="1011674"/>
                  </a:moveTo>
                  <a:lnTo>
                    <a:pt x="310542" y="968288"/>
                  </a:lnTo>
                  <a:lnTo>
                    <a:pt x="472992" y="827513"/>
                  </a:lnTo>
                  <a:lnTo>
                    <a:pt x="0" y="281549"/>
                  </a:lnTo>
                  <a:lnTo>
                    <a:pt x="324899" y="0"/>
                  </a:lnTo>
                  <a:lnTo>
                    <a:pt x="797892" y="545963"/>
                  </a:lnTo>
                  <a:lnTo>
                    <a:pt x="960342" y="405188"/>
                  </a:lnTo>
                  <a:lnTo>
                    <a:pt x="916949" y="1011674"/>
                  </a:lnTo>
                  <a:close/>
                </a:path>
              </a:pathLst>
            </a:custGeom>
            <a:solidFill>
              <a:srgbClr val="4F81BD"/>
            </a:solidFill>
          </p:spPr>
          <p:txBody>
            <a:bodyPr wrap="square" lIns="0" tIns="0" rIns="0" bIns="0" rtlCol="0"/>
            <a:lstStyle/>
            <a:p>
              <a:endParaRPr/>
            </a:p>
          </p:txBody>
        </p:sp>
        <p:sp>
          <p:nvSpPr>
            <p:cNvPr id="7" name="object 7"/>
            <p:cNvSpPr/>
            <p:nvPr/>
          </p:nvSpPr>
          <p:spPr>
            <a:xfrm>
              <a:off x="2574866" y="1877765"/>
              <a:ext cx="960755" cy="1012190"/>
            </a:xfrm>
            <a:custGeom>
              <a:avLst/>
              <a:gdLst/>
              <a:ahLst/>
              <a:cxnLst/>
              <a:rect l="l" t="t" r="r" b="b"/>
              <a:pathLst>
                <a:path w="960754" h="1012189">
                  <a:moveTo>
                    <a:pt x="324899" y="0"/>
                  </a:moveTo>
                  <a:lnTo>
                    <a:pt x="797892" y="545963"/>
                  </a:lnTo>
                  <a:lnTo>
                    <a:pt x="960342" y="405188"/>
                  </a:lnTo>
                  <a:lnTo>
                    <a:pt x="916949" y="1011674"/>
                  </a:lnTo>
                  <a:lnTo>
                    <a:pt x="310542" y="968288"/>
                  </a:lnTo>
                  <a:lnTo>
                    <a:pt x="472992" y="827513"/>
                  </a:lnTo>
                  <a:lnTo>
                    <a:pt x="0" y="281549"/>
                  </a:lnTo>
                  <a:lnTo>
                    <a:pt x="324899" y="0"/>
                  </a:lnTo>
                  <a:close/>
                </a:path>
              </a:pathLst>
            </a:custGeom>
            <a:ln w="25399">
              <a:solidFill>
                <a:srgbClr val="385E88"/>
              </a:solidFill>
            </a:ln>
          </p:spPr>
          <p:txBody>
            <a:bodyPr wrap="square" lIns="0" tIns="0" rIns="0" bIns="0" rtlCol="0"/>
            <a:lstStyle/>
            <a:p>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15790" y="461899"/>
            <a:ext cx="3773170" cy="696595"/>
          </a:xfrm>
          <a:prstGeom prst="rect">
            <a:avLst/>
          </a:prstGeom>
        </p:spPr>
        <p:txBody>
          <a:bodyPr vert="horz" wrap="square" lIns="0" tIns="13335" rIns="0" bIns="0" rtlCol="0">
            <a:spAutoFit/>
          </a:bodyPr>
          <a:lstStyle/>
          <a:p>
            <a:pPr marL="12700">
              <a:lnSpc>
                <a:spcPct val="100000"/>
              </a:lnSpc>
              <a:spcBef>
                <a:spcPts val="105"/>
              </a:spcBef>
            </a:pPr>
            <a:r>
              <a:rPr sz="4400" dirty="0"/>
              <a:t>Unit</a:t>
            </a:r>
            <a:r>
              <a:rPr sz="4400" spc="-35" dirty="0"/>
              <a:t> </a:t>
            </a:r>
            <a:r>
              <a:rPr sz="4400" dirty="0"/>
              <a:t>–</a:t>
            </a:r>
            <a:r>
              <a:rPr sz="4400" spc="-35" dirty="0"/>
              <a:t> </a:t>
            </a:r>
            <a:r>
              <a:rPr lang="en-IN" sz="4400" spc="-35" dirty="0"/>
              <a:t>4</a:t>
            </a:r>
            <a:r>
              <a:rPr sz="4400" spc="-25" dirty="0"/>
              <a:t> </a:t>
            </a:r>
            <a:r>
              <a:rPr sz="4400" spc="-5" dirty="0"/>
              <a:t>Syllabus</a:t>
            </a:r>
            <a:endParaRPr sz="4400" dirty="0"/>
          </a:p>
        </p:txBody>
      </p:sp>
      <p:sp>
        <p:nvSpPr>
          <p:cNvPr id="3" name="object 3"/>
          <p:cNvSpPr txBox="1"/>
          <p:nvPr/>
        </p:nvSpPr>
        <p:spPr>
          <a:xfrm>
            <a:off x="708761" y="1526489"/>
            <a:ext cx="5539105" cy="4235450"/>
          </a:xfrm>
          <a:prstGeom prst="rect">
            <a:avLst/>
          </a:prstGeom>
        </p:spPr>
        <p:txBody>
          <a:bodyPr vert="horz" wrap="square" lIns="0" tIns="12700" rIns="0" bIns="0" rtlCol="0">
            <a:spAutoFit/>
          </a:bodyPr>
          <a:lstStyle/>
          <a:p>
            <a:pPr marL="355600" indent="-343535">
              <a:lnSpc>
                <a:spcPct val="100000"/>
              </a:lnSpc>
              <a:spcBef>
                <a:spcPts val="100"/>
              </a:spcBef>
              <a:buFont typeface="Arial MT"/>
              <a:buChar char="•"/>
              <a:tabLst>
                <a:tab pos="355600" algn="l"/>
                <a:tab pos="356235" algn="l"/>
              </a:tabLst>
            </a:pPr>
            <a:r>
              <a:rPr sz="3000" b="1" spc="-10" dirty="0">
                <a:latin typeface="Calibri"/>
                <a:cs typeface="Calibri"/>
              </a:rPr>
              <a:t>Clustering:</a:t>
            </a:r>
            <a:r>
              <a:rPr sz="3000" b="1" spc="-30" dirty="0">
                <a:latin typeface="Calibri"/>
                <a:cs typeface="Calibri"/>
              </a:rPr>
              <a:t> </a:t>
            </a:r>
            <a:r>
              <a:rPr sz="3000" spc="-10" dirty="0">
                <a:latin typeface="Calibri"/>
                <a:cs typeface="Calibri"/>
              </a:rPr>
              <a:t>Introduction</a:t>
            </a:r>
            <a:endParaRPr sz="3000" dirty="0">
              <a:latin typeface="Calibri"/>
              <a:cs typeface="Calibri"/>
            </a:endParaRPr>
          </a:p>
          <a:p>
            <a:pPr marL="355600" indent="-343535">
              <a:lnSpc>
                <a:spcPct val="100000"/>
              </a:lnSpc>
              <a:spcBef>
                <a:spcPts val="5"/>
              </a:spcBef>
              <a:buFont typeface="Arial MT"/>
              <a:buChar char="•"/>
              <a:tabLst>
                <a:tab pos="355600" algn="l"/>
                <a:tab pos="356235" algn="l"/>
              </a:tabLst>
            </a:pPr>
            <a:r>
              <a:rPr sz="3000" spc="-15" dirty="0">
                <a:latin typeface="Calibri"/>
                <a:cs typeface="Calibri"/>
              </a:rPr>
              <a:t>Hierarchical</a:t>
            </a:r>
            <a:r>
              <a:rPr sz="3000" spc="-40" dirty="0">
                <a:latin typeface="Calibri"/>
                <a:cs typeface="Calibri"/>
              </a:rPr>
              <a:t> </a:t>
            </a:r>
            <a:r>
              <a:rPr sz="3000" spc="-10" dirty="0">
                <a:latin typeface="Calibri"/>
                <a:cs typeface="Calibri"/>
              </a:rPr>
              <a:t>Clustering:</a:t>
            </a:r>
            <a:endParaRPr sz="3000" dirty="0">
              <a:latin typeface="Calibri"/>
              <a:cs typeface="Calibri"/>
            </a:endParaRPr>
          </a:p>
          <a:p>
            <a:pPr marL="756285" lvl="1" indent="-287020">
              <a:lnSpc>
                <a:spcPct val="100000"/>
              </a:lnSpc>
              <a:spcBef>
                <a:spcPts val="15"/>
              </a:spcBef>
              <a:buFont typeface="Arial MT"/>
              <a:buChar char="–"/>
              <a:tabLst>
                <a:tab pos="756920" algn="l"/>
              </a:tabLst>
            </a:pPr>
            <a:r>
              <a:rPr sz="2600" spc="-10" dirty="0">
                <a:solidFill>
                  <a:srgbClr val="FF0000"/>
                </a:solidFill>
                <a:latin typeface="Calibri"/>
                <a:cs typeface="Calibri"/>
              </a:rPr>
              <a:t>Agglomerative</a:t>
            </a:r>
            <a:r>
              <a:rPr sz="2600" spc="-30" dirty="0">
                <a:solidFill>
                  <a:srgbClr val="FF0000"/>
                </a:solidFill>
                <a:latin typeface="Calibri"/>
                <a:cs typeface="Calibri"/>
              </a:rPr>
              <a:t> </a:t>
            </a:r>
            <a:r>
              <a:rPr sz="2600" spc="-5" dirty="0">
                <a:solidFill>
                  <a:srgbClr val="FF0000"/>
                </a:solidFill>
                <a:latin typeface="Calibri"/>
                <a:cs typeface="Calibri"/>
              </a:rPr>
              <a:t>Clustering</a:t>
            </a:r>
            <a:r>
              <a:rPr sz="2600" spc="-50" dirty="0">
                <a:solidFill>
                  <a:srgbClr val="FF0000"/>
                </a:solidFill>
                <a:latin typeface="Calibri"/>
                <a:cs typeface="Calibri"/>
              </a:rPr>
              <a:t> </a:t>
            </a:r>
            <a:r>
              <a:rPr sz="2600" spc="-5" dirty="0">
                <a:solidFill>
                  <a:srgbClr val="FF0000"/>
                </a:solidFill>
                <a:latin typeface="Calibri"/>
                <a:cs typeface="Calibri"/>
              </a:rPr>
              <a:t>Algorithm</a:t>
            </a:r>
            <a:endParaRPr sz="2600" dirty="0">
              <a:latin typeface="Calibri"/>
              <a:cs typeface="Calibri"/>
            </a:endParaRPr>
          </a:p>
          <a:p>
            <a:pPr marL="756285" lvl="1" indent="-287020">
              <a:lnSpc>
                <a:spcPct val="100000"/>
              </a:lnSpc>
              <a:buFont typeface="Arial MT"/>
              <a:buChar char="–"/>
              <a:tabLst>
                <a:tab pos="756920" algn="l"/>
              </a:tabLst>
            </a:pPr>
            <a:r>
              <a:rPr sz="2600" spc="-5" dirty="0">
                <a:solidFill>
                  <a:srgbClr val="FF0000"/>
                </a:solidFill>
                <a:latin typeface="Calibri"/>
                <a:cs typeface="Calibri"/>
              </a:rPr>
              <a:t>The</a:t>
            </a:r>
            <a:r>
              <a:rPr sz="2600" spc="-35" dirty="0">
                <a:solidFill>
                  <a:srgbClr val="FF0000"/>
                </a:solidFill>
                <a:latin typeface="Calibri"/>
                <a:cs typeface="Calibri"/>
              </a:rPr>
              <a:t> </a:t>
            </a:r>
            <a:r>
              <a:rPr sz="2600" spc="-5" dirty="0">
                <a:solidFill>
                  <a:srgbClr val="FF0000"/>
                </a:solidFill>
                <a:latin typeface="Calibri"/>
                <a:cs typeface="Calibri"/>
              </a:rPr>
              <a:t>single</a:t>
            </a:r>
            <a:r>
              <a:rPr sz="2600" spc="-30" dirty="0">
                <a:solidFill>
                  <a:srgbClr val="FF0000"/>
                </a:solidFill>
                <a:latin typeface="Calibri"/>
                <a:cs typeface="Calibri"/>
              </a:rPr>
              <a:t> </a:t>
            </a:r>
            <a:r>
              <a:rPr sz="2600" spc="-15" dirty="0">
                <a:solidFill>
                  <a:srgbClr val="FF0000"/>
                </a:solidFill>
                <a:latin typeface="Calibri"/>
                <a:cs typeface="Calibri"/>
              </a:rPr>
              <a:t>Linkage</a:t>
            </a:r>
            <a:r>
              <a:rPr sz="2600" spc="-20" dirty="0">
                <a:solidFill>
                  <a:srgbClr val="FF0000"/>
                </a:solidFill>
                <a:latin typeface="Calibri"/>
                <a:cs typeface="Calibri"/>
              </a:rPr>
              <a:t> </a:t>
            </a:r>
            <a:r>
              <a:rPr sz="2600" spc="-5" dirty="0">
                <a:solidFill>
                  <a:srgbClr val="FF0000"/>
                </a:solidFill>
                <a:latin typeface="Calibri"/>
                <a:cs typeface="Calibri"/>
              </a:rPr>
              <a:t>Algorithm</a:t>
            </a:r>
            <a:endParaRPr sz="2600" dirty="0">
              <a:latin typeface="Calibri"/>
              <a:cs typeface="Calibri"/>
            </a:endParaRPr>
          </a:p>
          <a:p>
            <a:pPr marL="831215" lvl="1" indent="-361950">
              <a:lnSpc>
                <a:spcPct val="100000"/>
              </a:lnSpc>
              <a:buFont typeface="Arial MT"/>
              <a:buChar char="–"/>
              <a:tabLst>
                <a:tab pos="831215" algn="l"/>
                <a:tab pos="831850" algn="l"/>
              </a:tabLst>
            </a:pPr>
            <a:r>
              <a:rPr sz="2600" spc="-5" dirty="0">
                <a:solidFill>
                  <a:srgbClr val="FF0000"/>
                </a:solidFill>
                <a:latin typeface="Calibri"/>
                <a:cs typeface="Calibri"/>
              </a:rPr>
              <a:t>The</a:t>
            </a:r>
            <a:r>
              <a:rPr sz="2600" spc="-30" dirty="0">
                <a:solidFill>
                  <a:srgbClr val="FF0000"/>
                </a:solidFill>
                <a:latin typeface="Calibri"/>
                <a:cs typeface="Calibri"/>
              </a:rPr>
              <a:t> </a:t>
            </a:r>
            <a:r>
              <a:rPr sz="2600" spc="-10" dirty="0">
                <a:solidFill>
                  <a:srgbClr val="FF0000"/>
                </a:solidFill>
                <a:latin typeface="Calibri"/>
                <a:cs typeface="Calibri"/>
              </a:rPr>
              <a:t>Complete</a:t>
            </a:r>
            <a:r>
              <a:rPr sz="2600" spc="-25" dirty="0">
                <a:solidFill>
                  <a:srgbClr val="FF0000"/>
                </a:solidFill>
                <a:latin typeface="Calibri"/>
                <a:cs typeface="Calibri"/>
              </a:rPr>
              <a:t> </a:t>
            </a:r>
            <a:r>
              <a:rPr sz="2600" spc="-15" dirty="0">
                <a:solidFill>
                  <a:srgbClr val="FF0000"/>
                </a:solidFill>
                <a:latin typeface="Calibri"/>
                <a:cs typeface="Calibri"/>
              </a:rPr>
              <a:t>Linkage </a:t>
            </a:r>
            <a:r>
              <a:rPr sz="2600" spc="-5" dirty="0">
                <a:solidFill>
                  <a:srgbClr val="FF0000"/>
                </a:solidFill>
                <a:latin typeface="Calibri"/>
                <a:cs typeface="Calibri"/>
              </a:rPr>
              <a:t>Algorithm</a:t>
            </a:r>
            <a:endParaRPr sz="2600" dirty="0">
              <a:latin typeface="Calibri"/>
              <a:cs typeface="Calibri"/>
            </a:endParaRPr>
          </a:p>
          <a:p>
            <a:pPr marL="756285" lvl="1" indent="-287020">
              <a:lnSpc>
                <a:spcPct val="100000"/>
              </a:lnSpc>
              <a:buFont typeface="Arial MT"/>
              <a:buChar char="–"/>
              <a:tabLst>
                <a:tab pos="756920" algn="l"/>
              </a:tabLst>
            </a:pPr>
            <a:r>
              <a:rPr sz="2600" spc="-5" dirty="0">
                <a:solidFill>
                  <a:srgbClr val="FF0000"/>
                </a:solidFill>
                <a:latin typeface="Calibri"/>
                <a:cs typeface="Calibri"/>
              </a:rPr>
              <a:t>The</a:t>
            </a:r>
            <a:r>
              <a:rPr sz="2600" spc="-30" dirty="0">
                <a:solidFill>
                  <a:srgbClr val="FF0000"/>
                </a:solidFill>
                <a:latin typeface="Calibri"/>
                <a:cs typeface="Calibri"/>
              </a:rPr>
              <a:t> </a:t>
            </a:r>
            <a:r>
              <a:rPr sz="2600" spc="-25" dirty="0">
                <a:solidFill>
                  <a:srgbClr val="FF0000"/>
                </a:solidFill>
                <a:latin typeface="Calibri"/>
                <a:cs typeface="Calibri"/>
              </a:rPr>
              <a:t>Average</a:t>
            </a:r>
            <a:r>
              <a:rPr sz="2600" spc="-35" dirty="0">
                <a:solidFill>
                  <a:srgbClr val="FF0000"/>
                </a:solidFill>
                <a:latin typeface="Calibri"/>
                <a:cs typeface="Calibri"/>
              </a:rPr>
              <a:t> </a:t>
            </a:r>
            <a:r>
              <a:rPr sz="2600" dirty="0">
                <a:solidFill>
                  <a:srgbClr val="FF0000"/>
                </a:solidFill>
                <a:latin typeface="Calibri"/>
                <a:cs typeface="Calibri"/>
              </a:rPr>
              <a:t>–</a:t>
            </a:r>
            <a:r>
              <a:rPr sz="2600" spc="5" dirty="0">
                <a:solidFill>
                  <a:srgbClr val="FF0000"/>
                </a:solidFill>
                <a:latin typeface="Calibri"/>
                <a:cs typeface="Calibri"/>
              </a:rPr>
              <a:t> </a:t>
            </a:r>
            <a:r>
              <a:rPr sz="2600" spc="-15" dirty="0">
                <a:solidFill>
                  <a:srgbClr val="FF0000"/>
                </a:solidFill>
                <a:latin typeface="Calibri"/>
                <a:cs typeface="Calibri"/>
              </a:rPr>
              <a:t>Linkage </a:t>
            </a:r>
            <a:r>
              <a:rPr sz="2600" dirty="0">
                <a:solidFill>
                  <a:srgbClr val="FF0000"/>
                </a:solidFill>
                <a:latin typeface="Calibri"/>
                <a:cs typeface="Calibri"/>
              </a:rPr>
              <a:t>Algorithm</a:t>
            </a:r>
            <a:endParaRPr sz="2600" dirty="0">
              <a:latin typeface="Calibri"/>
              <a:cs typeface="Calibri"/>
            </a:endParaRPr>
          </a:p>
          <a:p>
            <a:pPr lvl="1">
              <a:lnSpc>
                <a:spcPct val="100000"/>
              </a:lnSpc>
              <a:spcBef>
                <a:spcPts val="45"/>
              </a:spcBef>
              <a:buClr>
                <a:srgbClr val="FF0000"/>
              </a:buClr>
              <a:buFont typeface="Arial MT"/>
              <a:buChar char="–"/>
            </a:pPr>
            <a:endParaRPr sz="2900" dirty="0">
              <a:latin typeface="Calibri"/>
              <a:cs typeface="Calibri"/>
            </a:endParaRPr>
          </a:p>
          <a:p>
            <a:pPr marL="355600" indent="-343535">
              <a:lnSpc>
                <a:spcPct val="100000"/>
              </a:lnSpc>
              <a:buFont typeface="Arial MT"/>
              <a:buChar char="•"/>
              <a:tabLst>
                <a:tab pos="355600" algn="l"/>
                <a:tab pos="356235" algn="l"/>
              </a:tabLst>
            </a:pPr>
            <a:r>
              <a:rPr sz="3000" spc="-10" dirty="0">
                <a:latin typeface="Calibri"/>
                <a:cs typeface="Calibri"/>
              </a:rPr>
              <a:t>Partitional</a:t>
            </a:r>
            <a:r>
              <a:rPr sz="3000" spc="-35" dirty="0">
                <a:latin typeface="Calibri"/>
                <a:cs typeface="Calibri"/>
              </a:rPr>
              <a:t> </a:t>
            </a:r>
            <a:r>
              <a:rPr sz="3000" spc="-15" dirty="0">
                <a:latin typeface="Calibri"/>
                <a:cs typeface="Calibri"/>
              </a:rPr>
              <a:t>Clustering:</a:t>
            </a:r>
            <a:endParaRPr sz="3000" dirty="0">
              <a:latin typeface="Calibri"/>
              <a:cs typeface="Calibri"/>
            </a:endParaRPr>
          </a:p>
          <a:p>
            <a:pPr marL="756285" lvl="1" indent="-287020">
              <a:lnSpc>
                <a:spcPct val="100000"/>
              </a:lnSpc>
              <a:spcBef>
                <a:spcPts val="20"/>
              </a:spcBef>
              <a:buFont typeface="Arial MT"/>
              <a:buChar char="–"/>
              <a:tabLst>
                <a:tab pos="756920" algn="l"/>
              </a:tabLst>
            </a:pPr>
            <a:r>
              <a:rPr sz="2600" spc="-25" dirty="0">
                <a:solidFill>
                  <a:srgbClr val="FF0000"/>
                </a:solidFill>
                <a:latin typeface="Calibri"/>
                <a:cs typeface="Calibri"/>
              </a:rPr>
              <a:t>Forgy’s</a:t>
            </a:r>
            <a:r>
              <a:rPr sz="2600" spc="-20" dirty="0">
                <a:solidFill>
                  <a:srgbClr val="FF0000"/>
                </a:solidFill>
                <a:latin typeface="Calibri"/>
                <a:cs typeface="Calibri"/>
              </a:rPr>
              <a:t> </a:t>
            </a:r>
            <a:r>
              <a:rPr sz="2600" spc="-5" dirty="0">
                <a:solidFill>
                  <a:srgbClr val="FF0000"/>
                </a:solidFill>
                <a:latin typeface="Calibri"/>
                <a:cs typeface="Calibri"/>
              </a:rPr>
              <a:t>Algorithm</a:t>
            </a:r>
            <a:endParaRPr sz="2600" dirty="0">
              <a:latin typeface="Calibri"/>
              <a:cs typeface="Calibri"/>
            </a:endParaRPr>
          </a:p>
          <a:p>
            <a:pPr marL="756285" lvl="1" indent="-287020">
              <a:lnSpc>
                <a:spcPct val="100000"/>
              </a:lnSpc>
              <a:buFont typeface="Arial MT"/>
              <a:buChar char="–"/>
              <a:tabLst>
                <a:tab pos="756920" algn="l"/>
              </a:tabLst>
            </a:pPr>
            <a:r>
              <a:rPr sz="2600" spc="-5" dirty="0">
                <a:solidFill>
                  <a:srgbClr val="FF0000"/>
                </a:solidFill>
                <a:latin typeface="Calibri"/>
                <a:cs typeface="Calibri"/>
              </a:rPr>
              <a:t>The</a:t>
            </a:r>
            <a:r>
              <a:rPr sz="2600" spc="-40" dirty="0">
                <a:solidFill>
                  <a:srgbClr val="FF0000"/>
                </a:solidFill>
                <a:latin typeface="Calibri"/>
                <a:cs typeface="Calibri"/>
              </a:rPr>
              <a:t> </a:t>
            </a:r>
            <a:r>
              <a:rPr sz="2600" dirty="0">
                <a:solidFill>
                  <a:srgbClr val="FF0000"/>
                </a:solidFill>
                <a:latin typeface="Calibri"/>
                <a:cs typeface="Calibri"/>
              </a:rPr>
              <a:t>K-Means</a:t>
            </a:r>
            <a:r>
              <a:rPr sz="2600" spc="-40" dirty="0">
                <a:solidFill>
                  <a:srgbClr val="FF0000"/>
                </a:solidFill>
                <a:latin typeface="Calibri"/>
                <a:cs typeface="Calibri"/>
              </a:rPr>
              <a:t> </a:t>
            </a:r>
            <a:r>
              <a:rPr sz="2600" spc="-5" dirty="0">
                <a:solidFill>
                  <a:srgbClr val="FF0000"/>
                </a:solidFill>
                <a:latin typeface="Calibri"/>
                <a:cs typeface="Calibri"/>
              </a:rPr>
              <a:t>Algorithm</a:t>
            </a:r>
            <a:endParaRPr sz="2600" dirty="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64060" y="1528065"/>
            <a:ext cx="10773410" cy="4333240"/>
          </a:xfrm>
          <a:prstGeom prst="rect">
            <a:avLst/>
          </a:prstGeom>
        </p:spPr>
        <p:txBody>
          <a:bodyPr vert="horz" wrap="square" lIns="0" tIns="93980" rIns="0" bIns="0" rtlCol="0">
            <a:spAutoFit/>
          </a:bodyPr>
          <a:lstStyle/>
          <a:p>
            <a:pPr marL="294640" indent="-281940">
              <a:lnSpc>
                <a:spcPct val="100000"/>
              </a:lnSpc>
              <a:spcBef>
                <a:spcPts val="740"/>
              </a:spcBef>
              <a:buFont typeface="Arial MT"/>
              <a:buChar char="•"/>
              <a:tabLst>
                <a:tab pos="294640" algn="l"/>
              </a:tabLst>
            </a:pPr>
            <a:r>
              <a:rPr sz="3200" spc="-5" dirty="0">
                <a:latin typeface="Calibri"/>
                <a:cs typeface="Calibri"/>
              </a:rPr>
              <a:t>Use</a:t>
            </a:r>
            <a:r>
              <a:rPr sz="3200" spc="-10" dirty="0">
                <a:latin typeface="Calibri"/>
                <a:cs typeface="Calibri"/>
              </a:rPr>
              <a:t> </a:t>
            </a:r>
            <a:r>
              <a:rPr sz="3200" spc="-5" dirty="0">
                <a:latin typeface="Calibri"/>
                <a:cs typeface="Calibri"/>
              </a:rPr>
              <a:t>Euclidean</a:t>
            </a:r>
            <a:r>
              <a:rPr sz="3200" spc="-10" dirty="0">
                <a:latin typeface="Calibri"/>
                <a:cs typeface="Calibri"/>
              </a:rPr>
              <a:t> </a:t>
            </a:r>
            <a:r>
              <a:rPr sz="3200" spc="-15" dirty="0">
                <a:latin typeface="Calibri"/>
                <a:cs typeface="Calibri"/>
              </a:rPr>
              <a:t>distance</a:t>
            </a:r>
            <a:r>
              <a:rPr sz="3200" spc="-10" dirty="0">
                <a:latin typeface="Calibri"/>
                <a:cs typeface="Calibri"/>
              </a:rPr>
              <a:t> </a:t>
            </a:r>
            <a:r>
              <a:rPr sz="3200" spc="-25" dirty="0">
                <a:latin typeface="Calibri"/>
                <a:cs typeface="Calibri"/>
              </a:rPr>
              <a:t>for</a:t>
            </a:r>
            <a:r>
              <a:rPr sz="3200" spc="-10" dirty="0">
                <a:latin typeface="Calibri"/>
                <a:cs typeface="Calibri"/>
              </a:rPr>
              <a:t> </a:t>
            </a:r>
            <a:r>
              <a:rPr sz="3200" spc="-15" dirty="0">
                <a:latin typeface="Calibri"/>
                <a:cs typeface="Calibri"/>
              </a:rPr>
              <a:t>distance</a:t>
            </a:r>
            <a:r>
              <a:rPr sz="3200" spc="-10" dirty="0">
                <a:latin typeface="Calibri"/>
                <a:cs typeface="Calibri"/>
              </a:rPr>
              <a:t> between </a:t>
            </a:r>
            <a:r>
              <a:rPr sz="3200" spc="-5" dirty="0">
                <a:latin typeface="Calibri"/>
                <a:cs typeface="Calibri"/>
              </a:rPr>
              <a:t>samples.</a:t>
            </a:r>
            <a:endParaRPr sz="3200">
              <a:latin typeface="Calibri"/>
              <a:cs typeface="Calibri"/>
            </a:endParaRPr>
          </a:p>
          <a:p>
            <a:pPr marL="294640" marR="165735" indent="-281940">
              <a:lnSpc>
                <a:spcPct val="100000"/>
              </a:lnSpc>
              <a:spcBef>
                <a:spcPts val="640"/>
              </a:spcBef>
              <a:buFont typeface="Arial MT"/>
              <a:buChar char="•"/>
              <a:tabLst>
                <a:tab pos="294640" algn="l"/>
              </a:tabLst>
            </a:pPr>
            <a:r>
              <a:rPr sz="3200" spc="-5" dirty="0">
                <a:latin typeface="Calibri"/>
                <a:cs typeface="Calibri"/>
              </a:rPr>
              <a:t>The</a:t>
            </a:r>
            <a:r>
              <a:rPr sz="3200" spc="-10" dirty="0">
                <a:latin typeface="Calibri"/>
                <a:cs typeface="Calibri"/>
              </a:rPr>
              <a:t> table</a:t>
            </a:r>
            <a:r>
              <a:rPr sz="3200" spc="-5" dirty="0">
                <a:latin typeface="Calibri"/>
                <a:cs typeface="Calibri"/>
              </a:rPr>
              <a:t> </a:t>
            </a:r>
            <a:r>
              <a:rPr sz="3200" spc="-10" dirty="0">
                <a:latin typeface="Calibri"/>
                <a:cs typeface="Calibri"/>
              </a:rPr>
              <a:t>shown </a:t>
            </a:r>
            <a:r>
              <a:rPr sz="3200" spc="-5" dirty="0">
                <a:latin typeface="Calibri"/>
                <a:cs typeface="Calibri"/>
              </a:rPr>
              <a:t>in </a:t>
            </a:r>
            <a:r>
              <a:rPr sz="3200" spc="-10" dirty="0">
                <a:latin typeface="Calibri"/>
                <a:cs typeface="Calibri"/>
              </a:rPr>
              <a:t>the </a:t>
            </a:r>
            <a:r>
              <a:rPr sz="3200" spc="-15" dirty="0">
                <a:latin typeface="Calibri"/>
                <a:cs typeface="Calibri"/>
              </a:rPr>
              <a:t>previous</a:t>
            </a:r>
            <a:r>
              <a:rPr sz="3200" spc="-5" dirty="0">
                <a:latin typeface="Calibri"/>
                <a:cs typeface="Calibri"/>
              </a:rPr>
              <a:t> slide </a:t>
            </a:r>
            <a:r>
              <a:rPr sz="3200" spc="-10" dirty="0">
                <a:latin typeface="Calibri"/>
                <a:cs typeface="Calibri"/>
              </a:rPr>
              <a:t>gives</a:t>
            </a:r>
            <a:r>
              <a:rPr sz="3200" spc="-5" dirty="0">
                <a:latin typeface="Calibri"/>
                <a:cs typeface="Calibri"/>
              </a:rPr>
              <a:t> </a:t>
            </a:r>
            <a:r>
              <a:rPr sz="3200" spc="-25" dirty="0">
                <a:latin typeface="Calibri"/>
                <a:cs typeface="Calibri"/>
              </a:rPr>
              <a:t>feature</a:t>
            </a:r>
            <a:r>
              <a:rPr sz="3200" spc="-5" dirty="0">
                <a:latin typeface="Calibri"/>
                <a:cs typeface="Calibri"/>
              </a:rPr>
              <a:t> </a:t>
            </a:r>
            <a:r>
              <a:rPr sz="3200" spc="-10" dirty="0">
                <a:latin typeface="Calibri"/>
                <a:cs typeface="Calibri"/>
              </a:rPr>
              <a:t>values</a:t>
            </a:r>
            <a:r>
              <a:rPr sz="3200" spc="-5" dirty="0">
                <a:latin typeface="Calibri"/>
                <a:cs typeface="Calibri"/>
              </a:rPr>
              <a:t> </a:t>
            </a:r>
            <a:r>
              <a:rPr sz="3200" spc="-25" dirty="0">
                <a:latin typeface="Calibri"/>
                <a:cs typeface="Calibri"/>
              </a:rPr>
              <a:t>for </a:t>
            </a:r>
            <a:r>
              <a:rPr sz="3200" spc="-20" dirty="0">
                <a:latin typeface="Calibri"/>
                <a:cs typeface="Calibri"/>
              </a:rPr>
              <a:t> </a:t>
            </a:r>
            <a:r>
              <a:rPr sz="3200" spc="-5" dirty="0">
                <a:latin typeface="Calibri"/>
                <a:cs typeface="Calibri"/>
              </a:rPr>
              <a:t>each</a:t>
            </a:r>
            <a:r>
              <a:rPr sz="3200" spc="-10" dirty="0">
                <a:latin typeface="Calibri"/>
                <a:cs typeface="Calibri"/>
              </a:rPr>
              <a:t> </a:t>
            </a:r>
            <a:r>
              <a:rPr sz="3200" spc="-5" dirty="0">
                <a:latin typeface="Calibri"/>
                <a:cs typeface="Calibri"/>
              </a:rPr>
              <a:t>sample</a:t>
            </a:r>
            <a:r>
              <a:rPr sz="3200" spc="-10" dirty="0">
                <a:latin typeface="Calibri"/>
                <a:cs typeface="Calibri"/>
              </a:rPr>
              <a:t> </a:t>
            </a:r>
            <a:r>
              <a:rPr sz="3200" dirty="0">
                <a:latin typeface="Calibri"/>
                <a:cs typeface="Calibri"/>
              </a:rPr>
              <a:t>and</a:t>
            </a:r>
            <a:r>
              <a:rPr sz="3200" spc="-10" dirty="0">
                <a:latin typeface="Calibri"/>
                <a:cs typeface="Calibri"/>
              </a:rPr>
              <a:t> the</a:t>
            </a:r>
            <a:r>
              <a:rPr sz="3200" spc="-15" dirty="0">
                <a:latin typeface="Calibri"/>
                <a:cs typeface="Calibri"/>
              </a:rPr>
              <a:t> distance</a:t>
            </a:r>
            <a:r>
              <a:rPr sz="3200" spc="-5" dirty="0">
                <a:latin typeface="Calibri"/>
                <a:cs typeface="Calibri"/>
              </a:rPr>
              <a:t> </a:t>
            </a:r>
            <a:r>
              <a:rPr sz="3200" dirty="0">
                <a:latin typeface="Calibri"/>
                <a:cs typeface="Calibri"/>
              </a:rPr>
              <a:t>d</a:t>
            </a:r>
            <a:r>
              <a:rPr sz="3200" spc="-10" dirty="0">
                <a:latin typeface="Calibri"/>
                <a:cs typeface="Calibri"/>
              </a:rPr>
              <a:t> between </a:t>
            </a:r>
            <a:r>
              <a:rPr sz="3200" spc="-5" dirty="0">
                <a:latin typeface="Calibri"/>
                <a:cs typeface="Calibri"/>
              </a:rPr>
              <a:t>each</a:t>
            </a:r>
            <a:r>
              <a:rPr sz="3200" spc="-10" dirty="0">
                <a:latin typeface="Calibri"/>
                <a:cs typeface="Calibri"/>
              </a:rPr>
              <a:t> </a:t>
            </a:r>
            <a:r>
              <a:rPr sz="3200" spc="-5" dirty="0">
                <a:latin typeface="Calibri"/>
                <a:cs typeface="Calibri"/>
              </a:rPr>
              <a:t>pair</a:t>
            </a:r>
            <a:r>
              <a:rPr sz="3200" spc="-10" dirty="0">
                <a:latin typeface="Calibri"/>
                <a:cs typeface="Calibri"/>
              </a:rPr>
              <a:t> </a:t>
            </a:r>
            <a:r>
              <a:rPr sz="3200" spc="-5" dirty="0">
                <a:latin typeface="Calibri"/>
                <a:cs typeface="Calibri"/>
              </a:rPr>
              <a:t>of samples.</a:t>
            </a:r>
            <a:endParaRPr sz="3200">
              <a:latin typeface="Calibri"/>
              <a:cs typeface="Calibri"/>
            </a:endParaRPr>
          </a:p>
          <a:p>
            <a:pPr marL="294640" marR="291465" indent="-281940">
              <a:lnSpc>
                <a:spcPct val="100000"/>
              </a:lnSpc>
              <a:spcBef>
                <a:spcPts val="640"/>
              </a:spcBef>
              <a:buFont typeface="Arial MT"/>
              <a:buChar char="•"/>
              <a:tabLst>
                <a:tab pos="294640" algn="l"/>
              </a:tabLst>
            </a:pPr>
            <a:r>
              <a:rPr sz="3200" spc="-5" dirty="0">
                <a:latin typeface="Calibri"/>
                <a:cs typeface="Calibri"/>
              </a:rPr>
              <a:t>The</a:t>
            </a:r>
            <a:r>
              <a:rPr sz="3200" spc="-10" dirty="0">
                <a:latin typeface="Calibri"/>
                <a:cs typeface="Calibri"/>
              </a:rPr>
              <a:t> </a:t>
            </a:r>
            <a:r>
              <a:rPr sz="3200" spc="-5" dirty="0">
                <a:latin typeface="Calibri"/>
                <a:cs typeface="Calibri"/>
              </a:rPr>
              <a:t>algorithm</a:t>
            </a:r>
            <a:r>
              <a:rPr sz="3200" spc="-10" dirty="0">
                <a:latin typeface="Calibri"/>
                <a:cs typeface="Calibri"/>
              </a:rPr>
              <a:t> </a:t>
            </a:r>
            <a:r>
              <a:rPr sz="3200" spc="-5" dirty="0">
                <a:latin typeface="Calibri"/>
                <a:cs typeface="Calibri"/>
              </a:rPr>
              <a:t>begins </a:t>
            </a:r>
            <a:r>
              <a:rPr sz="3200" spc="-10" dirty="0">
                <a:latin typeface="Calibri"/>
                <a:cs typeface="Calibri"/>
              </a:rPr>
              <a:t>with</a:t>
            </a:r>
            <a:r>
              <a:rPr sz="3200" spc="-15" dirty="0">
                <a:latin typeface="Calibri"/>
                <a:cs typeface="Calibri"/>
              </a:rPr>
              <a:t> </a:t>
            </a:r>
            <a:r>
              <a:rPr sz="3200" spc="-10" dirty="0">
                <a:latin typeface="Calibri"/>
                <a:cs typeface="Calibri"/>
              </a:rPr>
              <a:t>five</a:t>
            </a:r>
            <a:r>
              <a:rPr sz="3200" spc="-5" dirty="0">
                <a:latin typeface="Calibri"/>
                <a:cs typeface="Calibri"/>
              </a:rPr>
              <a:t> </a:t>
            </a:r>
            <a:r>
              <a:rPr sz="3200" spc="-20" dirty="0">
                <a:latin typeface="Calibri"/>
                <a:cs typeface="Calibri"/>
              </a:rPr>
              <a:t>clusters,</a:t>
            </a:r>
            <a:r>
              <a:rPr sz="3200" spc="-10" dirty="0">
                <a:latin typeface="Calibri"/>
                <a:cs typeface="Calibri"/>
              </a:rPr>
              <a:t> </a:t>
            </a:r>
            <a:r>
              <a:rPr sz="3200" spc="-5" dirty="0">
                <a:latin typeface="Calibri"/>
                <a:cs typeface="Calibri"/>
              </a:rPr>
              <a:t>each </a:t>
            </a:r>
            <a:r>
              <a:rPr sz="3200" spc="-15" dirty="0">
                <a:latin typeface="Calibri"/>
                <a:cs typeface="Calibri"/>
              </a:rPr>
              <a:t>consisting </a:t>
            </a:r>
            <a:r>
              <a:rPr sz="3200" spc="-5" dirty="0">
                <a:latin typeface="Calibri"/>
                <a:cs typeface="Calibri"/>
              </a:rPr>
              <a:t>of one </a:t>
            </a:r>
            <a:r>
              <a:rPr sz="3200" spc="-710" dirty="0">
                <a:latin typeface="Calibri"/>
                <a:cs typeface="Calibri"/>
              </a:rPr>
              <a:t> </a:t>
            </a:r>
            <a:r>
              <a:rPr sz="3200" spc="-5" dirty="0">
                <a:latin typeface="Calibri"/>
                <a:cs typeface="Calibri"/>
              </a:rPr>
              <a:t>sample.</a:t>
            </a:r>
            <a:endParaRPr sz="3200">
              <a:latin typeface="Calibri"/>
              <a:cs typeface="Calibri"/>
            </a:endParaRPr>
          </a:p>
          <a:p>
            <a:pPr marL="294640" indent="-281940">
              <a:lnSpc>
                <a:spcPct val="100000"/>
              </a:lnSpc>
              <a:spcBef>
                <a:spcPts val="640"/>
              </a:spcBef>
              <a:buFont typeface="Arial MT"/>
              <a:buChar char="•"/>
              <a:tabLst>
                <a:tab pos="294640" algn="l"/>
              </a:tabLst>
            </a:pPr>
            <a:r>
              <a:rPr sz="3200" spc="-5" dirty="0">
                <a:latin typeface="Calibri"/>
                <a:cs typeface="Calibri"/>
              </a:rPr>
              <a:t>The</a:t>
            </a:r>
            <a:r>
              <a:rPr sz="3200" spc="-15" dirty="0">
                <a:latin typeface="Calibri"/>
                <a:cs typeface="Calibri"/>
              </a:rPr>
              <a:t> two</a:t>
            </a:r>
            <a:r>
              <a:rPr sz="3200" spc="-20" dirty="0">
                <a:latin typeface="Calibri"/>
                <a:cs typeface="Calibri"/>
              </a:rPr>
              <a:t> </a:t>
            </a:r>
            <a:r>
              <a:rPr sz="3200" spc="-15" dirty="0">
                <a:latin typeface="Calibri"/>
                <a:cs typeface="Calibri"/>
              </a:rPr>
              <a:t>nearest </a:t>
            </a:r>
            <a:r>
              <a:rPr sz="3200" spc="-20" dirty="0">
                <a:latin typeface="Calibri"/>
                <a:cs typeface="Calibri"/>
              </a:rPr>
              <a:t>clusters </a:t>
            </a:r>
            <a:r>
              <a:rPr sz="3200" spc="-15" dirty="0">
                <a:latin typeface="Calibri"/>
                <a:cs typeface="Calibri"/>
              </a:rPr>
              <a:t>are </a:t>
            </a:r>
            <a:r>
              <a:rPr sz="3200" spc="-10" dirty="0">
                <a:latin typeface="Calibri"/>
                <a:cs typeface="Calibri"/>
              </a:rPr>
              <a:t>then</a:t>
            </a:r>
            <a:r>
              <a:rPr sz="3200" spc="-20" dirty="0">
                <a:latin typeface="Calibri"/>
                <a:cs typeface="Calibri"/>
              </a:rPr>
              <a:t> </a:t>
            </a:r>
            <a:r>
              <a:rPr sz="3200" spc="-15" dirty="0">
                <a:latin typeface="Calibri"/>
                <a:cs typeface="Calibri"/>
              </a:rPr>
              <a:t>merged.</a:t>
            </a:r>
            <a:endParaRPr sz="3200">
              <a:latin typeface="Calibri"/>
              <a:cs typeface="Calibri"/>
            </a:endParaRPr>
          </a:p>
          <a:p>
            <a:pPr marL="294640" marR="5080" indent="-281940">
              <a:lnSpc>
                <a:spcPct val="100000"/>
              </a:lnSpc>
              <a:spcBef>
                <a:spcPts val="640"/>
              </a:spcBef>
              <a:buFont typeface="Arial MT"/>
              <a:buChar char="•"/>
              <a:tabLst>
                <a:tab pos="294640" algn="l"/>
              </a:tabLst>
            </a:pPr>
            <a:r>
              <a:rPr sz="3200" spc="-5" dirty="0">
                <a:latin typeface="Calibri"/>
                <a:cs typeface="Calibri"/>
              </a:rPr>
              <a:t>The </a:t>
            </a:r>
            <a:r>
              <a:rPr sz="3200" spc="-10" dirty="0">
                <a:latin typeface="Calibri"/>
                <a:cs typeface="Calibri"/>
              </a:rPr>
              <a:t>smallest </a:t>
            </a:r>
            <a:r>
              <a:rPr sz="3200" spc="-5" dirty="0">
                <a:latin typeface="Calibri"/>
                <a:cs typeface="Calibri"/>
              </a:rPr>
              <a:t>number is </a:t>
            </a:r>
            <a:r>
              <a:rPr sz="3200" dirty="0">
                <a:latin typeface="Calibri"/>
                <a:cs typeface="Calibri"/>
              </a:rPr>
              <a:t>4 </a:t>
            </a:r>
            <a:r>
              <a:rPr sz="3200" spc="-10" dirty="0">
                <a:latin typeface="Calibri"/>
                <a:cs typeface="Calibri"/>
              </a:rPr>
              <a:t>which </a:t>
            </a:r>
            <a:r>
              <a:rPr sz="3200" spc="-5" dirty="0">
                <a:latin typeface="Calibri"/>
                <a:cs typeface="Calibri"/>
              </a:rPr>
              <a:t>is </a:t>
            </a:r>
            <a:r>
              <a:rPr sz="3200" spc="-10" dirty="0">
                <a:latin typeface="Calibri"/>
                <a:cs typeface="Calibri"/>
              </a:rPr>
              <a:t>the </a:t>
            </a:r>
            <a:r>
              <a:rPr sz="3200" spc="-15" dirty="0">
                <a:latin typeface="Calibri"/>
                <a:cs typeface="Calibri"/>
              </a:rPr>
              <a:t>distance </a:t>
            </a:r>
            <a:r>
              <a:rPr sz="3200" spc="-10" dirty="0">
                <a:latin typeface="Calibri"/>
                <a:cs typeface="Calibri"/>
              </a:rPr>
              <a:t>between </a:t>
            </a:r>
            <a:r>
              <a:rPr sz="3200" spc="-5" dirty="0">
                <a:latin typeface="Calibri"/>
                <a:cs typeface="Calibri"/>
              </a:rPr>
              <a:t>(1 </a:t>
            </a:r>
            <a:r>
              <a:rPr sz="3200" dirty="0">
                <a:latin typeface="Calibri"/>
                <a:cs typeface="Calibri"/>
              </a:rPr>
              <a:t>and </a:t>
            </a:r>
            <a:r>
              <a:rPr sz="3200" spc="5" dirty="0">
                <a:latin typeface="Calibri"/>
                <a:cs typeface="Calibri"/>
              </a:rPr>
              <a:t> </a:t>
            </a:r>
            <a:r>
              <a:rPr sz="3200" spc="-10" dirty="0">
                <a:latin typeface="Calibri"/>
                <a:cs typeface="Calibri"/>
              </a:rPr>
              <a:t>2),</a:t>
            </a:r>
            <a:r>
              <a:rPr sz="3200" spc="-15" dirty="0">
                <a:latin typeface="Calibri"/>
                <a:cs typeface="Calibri"/>
              </a:rPr>
              <a:t> </a:t>
            </a:r>
            <a:r>
              <a:rPr sz="3200" spc="-5" dirty="0">
                <a:latin typeface="Calibri"/>
                <a:cs typeface="Calibri"/>
              </a:rPr>
              <a:t>so </a:t>
            </a:r>
            <a:r>
              <a:rPr sz="3200" spc="-10" dirty="0">
                <a:latin typeface="Calibri"/>
                <a:cs typeface="Calibri"/>
              </a:rPr>
              <a:t>they</a:t>
            </a:r>
            <a:r>
              <a:rPr sz="3200" spc="-5" dirty="0">
                <a:latin typeface="Calibri"/>
                <a:cs typeface="Calibri"/>
              </a:rPr>
              <a:t> </a:t>
            </a:r>
            <a:r>
              <a:rPr sz="3200" spc="-15" dirty="0">
                <a:latin typeface="Calibri"/>
                <a:cs typeface="Calibri"/>
              </a:rPr>
              <a:t>are</a:t>
            </a:r>
            <a:r>
              <a:rPr sz="3200" spc="-5" dirty="0">
                <a:latin typeface="Calibri"/>
                <a:cs typeface="Calibri"/>
              </a:rPr>
              <a:t> </a:t>
            </a:r>
            <a:r>
              <a:rPr sz="3200" spc="-15" dirty="0">
                <a:latin typeface="Calibri"/>
                <a:cs typeface="Calibri"/>
              </a:rPr>
              <a:t>merged.</a:t>
            </a:r>
            <a:r>
              <a:rPr sz="3200" spc="-5" dirty="0">
                <a:latin typeface="Calibri"/>
                <a:cs typeface="Calibri"/>
              </a:rPr>
              <a:t> </a:t>
            </a:r>
            <a:r>
              <a:rPr sz="3200" spc="-15" dirty="0">
                <a:latin typeface="Calibri"/>
                <a:cs typeface="Calibri"/>
              </a:rPr>
              <a:t>Merged</a:t>
            </a:r>
            <a:r>
              <a:rPr sz="3200" spc="-5" dirty="0">
                <a:latin typeface="Calibri"/>
                <a:cs typeface="Calibri"/>
              </a:rPr>
              <a:t> </a:t>
            </a:r>
            <a:r>
              <a:rPr sz="3200" spc="-15" dirty="0">
                <a:latin typeface="Calibri"/>
                <a:cs typeface="Calibri"/>
              </a:rPr>
              <a:t>matrix </a:t>
            </a:r>
            <a:r>
              <a:rPr sz="3200" spc="-5" dirty="0">
                <a:latin typeface="Calibri"/>
                <a:cs typeface="Calibri"/>
              </a:rPr>
              <a:t>is </a:t>
            </a:r>
            <a:r>
              <a:rPr sz="3200" dirty="0">
                <a:latin typeface="Calibri"/>
                <a:cs typeface="Calibri"/>
              </a:rPr>
              <a:t>as</a:t>
            </a:r>
            <a:r>
              <a:rPr sz="3200" spc="-5" dirty="0">
                <a:latin typeface="Calibri"/>
                <a:cs typeface="Calibri"/>
              </a:rPr>
              <a:t> </a:t>
            </a:r>
            <a:r>
              <a:rPr sz="3200" spc="-10" dirty="0">
                <a:latin typeface="Calibri"/>
                <a:cs typeface="Calibri"/>
              </a:rPr>
              <a:t>shown </a:t>
            </a:r>
            <a:r>
              <a:rPr sz="3200" spc="-5" dirty="0">
                <a:latin typeface="Calibri"/>
                <a:cs typeface="Calibri"/>
              </a:rPr>
              <a:t>in </a:t>
            </a:r>
            <a:r>
              <a:rPr sz="3200" spc="-15" dirty="0">
                <a:latin typeface="Calibri"/>
                <a:cs typeface="Calibri"/>
              </a:rPr>
              <a:t>next</a:t>
            </a:r>
            <a:r>
              <a:rPr sz="3200" spc="-10" dirty="0">
                <a:latin typeface="Calibri"/>
                <a:cs typeface="Calibri"/>
              </a:rPr>
              <a:t> </a:t>
            </a:r>
            <a:r>
              <a:rPr sz="3200" spc="-5" dirty="0">
                <a:latin typeface="Calibri"/>
                <a:cs typeface="Calibri"/>
              </a:rPr>
              <a:t>slide.</a:t>
            </a:r>
            <a:endParaRPr sz="320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81095" y="329405"/>
            <a:ext cx="2236470" cy="695960"/>
          </a:xfrm>
          <a:prstGeom prst="rect">
            <a:avLst/>
          </a:prstGeom>
        </p:spPr>
        <p:txBody>
          <a:bodyPr vert="horz" wrap="square" lIns="0" tIns="12700" rIns="0" bIns="0" rtlCol="0">
            <a:spAutoFit/>
          </a:bodyPr>
          <a:lstStyle/>
          <a:p>
            <a:pPr marL="12700">
              <a:lnSpc>
                <a:spcPct val="100000"/>
              </a:lnSpc>
              <a:spcBef>
                <a:spcPts val="100"/>
              </a:spcBef>
            </a:pPr>
            <a:r>
              <a:rPr sz="4400" spc="-5" dirty="0"/>
              <a:t>D2</a:t>
            </a:r>
            <a:r>
              <a:rPr sz="4400" spc="-75" dirty="0"/>
              <a:t> </a:t>
            </a:r>
            <a:r>
              <a:rPr sz="4400" spc="-15" dirty="0"/>
              <a:t>matrix</a:t>
            </a:r>
            <a:endParaRPr sz="4400"/>
          </a:p>
        </p:txBody>
      </p:sp>
      <p:grpSp>
        <p:nvGrpSpPr>
          <p:cNvPr id="3" name="object 3"/>
          <p:cNvGrpSpPr/>
          <p:nvPr/>
        </p:nvGrpSpPr>
        <p:grpSpPr>
          <a:xfrm>
            <a:off x="180107" y="935215"/>
            <a:ext cx="11611610" cy="5535295"/>
            <a:chOff x="180107" y="935215"/>
            <a:chExt cx="11611610" cy="5535295"/>
          </a:xfrm>
        </p:grpSpPr>
        <p:pic>
          <p:nvPicPr>
            <p:cNvPr id="4" name="object 4"/>
            <p:cNvPicPr/>
            <p:nvPr/>
          </p:nvPicPr>
          <p:blipFill>
            <a:blip r:embed="rId2" cstate="print"/>
            <a:stretch>
              <a:fillRect/>
            </a:stretch>
          </p:blipFill>
          <p:spPr>
            <a:xfrm>
              <a:off x="3132435" y="2924943"/>
              <a:ext cx="8658690" cy="3544937"/>
            </a:xfrm>
            <a:prstGeom prst="rect">
              <a:avLst/>
            </a:prstGeom>
          </p:spPr>
        </p:pic>
        <p:pic>
          <p:nvPicPr>
            <p:cNvPr id="5" name="object 5"/>
            <p:cNvPicPr/>
            <p:nvPr/>
          </p:nvPicPr>
          <p:blipFill>
            <a:blip r:embed="rId3" cstate="print"/>
            <a:stretch>
              <a:fillRect/>
            </a:stretch>
          </p:blipFill>
          <p:spPr>
            <a:xfrm>
              <a:off x="180107" y="935215"/>
              <a:ext cx="5711701" cy="2061736"/>
            </a:xfrm>
            <a:prstGeom prst="rect">
              <a:avLst/>
            </a:prstGeom>
          </p:spPr>
        </p:pic>
        <p:sp>
          <p:nvSpPr>
            <p:cNvPr id="6" name="object 6"/>
            <p:cNvSpPr/>
            <p:nvPr/>
          </p:nvSpPr>
          <p:spPr>
            <a:xfrm>
              <a:off x="5599202" y="2489655"/>
              <a:ext cx="960755" cy="1012190"/>
            </a:xfrm>
            <a:custGeom>
              <a:avLst/>
              <a:gdLst/>
              <a:ahLst/>
              <a:cxnLst/>
              <a:rect l="l" t="t" r="r" b="b"/>
              <a:pathLst>
                <a:path w="960754" h="1012189">
                  <a:moveTo>
                    <a:pt x="916949" y="1011674"/>
                  </a:moveTo>
                  <a:lnTo>
                    <a:pt x="310541" y="968287"/>
                  </a:lnTo>
                  <a:lnTo>
                    <a:pt x="472991" y="827512"/>
                  </a:lnTo>
                  <a:lnTo>
                    <a:pt x="0" y="281549"/>
                  </a:lnTo>
                  <a:lnTo>
                    <a:pt x="324899" y="0"/>
                  </a:lnTo>
                  <a:lnTo>
                    <a:pt x="797891" y="545963"/>
                  </a:lnTo>
                  <a:lnTo>
                    <a:pt x="960341" y="405188"/>
                  </a:lnTo>
                  <a:lnTo>
                    <a:pt x="916949" y="1011674"/>
                  </a:lnTo>
                  <a:close/>
                </a:path>
              </a:pathLst>
            </a:custGeom>
            <a:solidFill>
              <a:srgbClr val="4F81BD"/>
            </a:solidFill>
          </p:spPr>
          <p:txBody>
            <a:bodyPr wrap="square" lIns="0" tIns="0" rIns="0" bIns="0" rtlCol="0"/>
            <a:lstStyle/>
            <a:p>
              <a:endParaRPr/>
            </a:p>
          </p:txBody>
        </p:sp>
        <p:sp>
          <p:nvSpPr>
            <p:cNvPr id="7" name="object 7"/>
            <p:cNvSpPr/>
            <p:nvPr/>
          </p:nvSpPr>
          <p:spPr>
            <a:xfrm>
              <a:off x="5599202" y="2489655"/>
              <a:ext cx="960755" cy="1012190"/>
            </a:xfrm>
            <a:custGeom>
              <a:avLst/>
              <a:gdLst/>
              <a:ahLst/>
              <a:cxnLst/>
              <a:rect l="l" t="t" r="r" b="b"/>
              <a:pathLst>
                <a:path w="960754" h="1012189">
                  <a:moveTo>
                    <a:pt x="324899" y="0"/>
                  </a:moveTo>
                  <a:lnTo>
                    <a:pt x="797891" y="545963"/>
                  </a:lnTo>
                  <a:lnTo>
                    <a:pt x="960341" y="405188"/>
                  </a:lnTo>
                  <a:lnTo>
                    <a:pt x="916949" y="1011674"/>
                  </a:lnTo>
                  <a:lnTo>
                    <a:pt x="310541" y="968287"/>
                  </a:lnTo>
                  <a:lnTo>
                    <a:pt x="472991" y="827512"/>
                  </a:lnTo>
                  <a:lnTo>
                    <a:pt x="0" y="281549"/>
                  </a:lnTo>
                  <a:lnTo>
                    <a:pt x="324899" y="0"/>
                  </a:lnTo>
                  <a:close/>
                </a:path>
              </a:pathLst>
            </a:custGeom>
            <a:ln w="25399">
              <a:solidFill>
                <a:srgbClr val="385E88"/>
              </a:solidFill>
            </a:ln>
          </p:spPr>
          <p:txBody>
            <a:bodyPr wrap="square" lIns="0" tIns="0" rIns="0" bIns="0" rtlCol="0"/>
            <a:lstStyle/>
            <a:p>
              <a:endParaRPr/>
            </a:p>
          </p:txBody>
        </p:sp>
        <p:pic>
          <p:nvPicPr>
            <p:cNvPr id="8" name="object 8"/>
            <p:cNvPicPr/>
            <p:nvPr/>
          </p:nvPicPr>
          <p:blipFill>
            <a:blip r:embed="rId4" cstate="print"/>
            <a:stretch>
              <a:fillRect/>
            </a:stretch>
          </p:blipFill>
          <p:spPr>
            <a:xfrm>
              <a:off x="1044203" y="4509120"/>
              <a:ext cx="3229425" cy="1648054"/>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64060" y="1528065"/>
            <a:ext cx="9356725" cy="2870200"/>
          </a:xfrm>
          <a:prstGeom prst="rect">
            <a:avLst/>
          </a:prstGeom>
        </p:spPr>
        <p:txBody>
          <a:bodyPr vert="horz" wrap="square" lIns="0" tIns="93980" rIns="0" bIns="0" rtlCol="0">
            <a:spAutoFit/>
          </a:bodyPr>
          <a:lstStyle/>
          <a:p>
            <a:pPr marL="294640" indent="-281940">
              <a:lnSpc>
                <a:spcPct val="100000"/>
              </a:lnSpc>
              <a:spcBef>
                <a:spcPts val="740"/>
              </a:spcBef>
              <a:buFont typeface="Arial MT"/>
              <a:buChar char="•"/>
              <a:tabLst>
                <a:tab pos="294640" algn="l"/>
              </a:tabLst>
            </a:pPr>
            <a:r>
              <a:rPr sz="3200" spc="-5" dirty="0">
                <a:latin typeface="Calibri"/>
                <a:cs typeface="Calibri"/>
              </a:rPr>
              <a:t>In</a:t>
            </a:r>
            <a:r>
              <a:rPr sz="3200" spc="-10" dirty="0">
                <a:latin typeface="Calibri"/>
                <a:cs typeface="Calibri"/>
              </a:rPr>
              <a:t> the </a:t>
            </a:r>
            <a:r>
              <a:rPr sz="3200" spc="-15" dirty="0">
                <a:latin typeface="Calibri"/>
                <a:cs typeface="Calibri"/>
              </a:rPr>
              <a:t>next</a:t>
            </a:r>
            <a:r>
              <a:rPr sz="3200" spc="-10" dirty="0">
                <a:latin typeface="Calibri"/>
                <a:cs typeface="Calibri"/>
              </a:rPr>
              <a:t> </a:t>
            </a:r>
            <a:r>
              <a:rPr sz="3200" spc="-15" dirty="0">
                <a:latin typeface="Calibri"/>
                <a:cs typeface="Calibri"/>
              </a:rPr>
              <a:t>level,</a:t>
            </a:r>
            <a:r>
              <a:rPr sz="3200" spc="-5" dirty="0">
                <a:latin typeface="Calibri"/>
                <a:cs typeface="Calibri"/>
              </a:rPr>
              <a:t> </a:t>
            </a:r>
            <a:r>
              <a:rPr sz="3200" spc="-10" dirty="0">
                <a:latin typeface="Calibri"/>
                <a:cs typeface="Calibri"/>
              </a:rPr>
              <a:t>the smallest</a:t>
            </a:r>
            <a:r>
              <a:rPr sz="3200" spc="-5" dirty="0">
                <a:latin typeface="Calibri"/>
                <a:cs typeface="Calibri"/>
              </a:rPr>
              <a:t> number in </a:t>
            </a:r>
            <a:r>
              <a:rPr sz="3200" spc="-10" dirty="0">
                <a:latin typeface="Calibri"/>
                <a:cs typeface="Calibri"/>
              </a:rPr>
              <a:t>the </a:t>
            </a:r>
            <a:r>
              <a:rPr sz="3200" spc="-15" dirty="0">
                <a:latin typeface="Calibri"/>
                <a:cs typeface="Calibri"/>
              </a:rPr>
              <a:t>matrix</a:t>
            </a:r>
            <a:r>
              <a:rPr sz="3200" spc="-10" dirty="0">
                <a:latin typeface="Calibri"/>
                <a:cs typeface="Calibri"/>
              </a:rPr>
              <a:t> </a:t>
            </a:r>
            <a:r>
              <a:rPr sz="3200" spc="-5" dirty="0">
                <a:latin typeface="Calibri"/>
                <a:cs typeface="Calibri"/>
              </a:rPr>
              <a:t>is </a:t>
            </a:r>
            <a:r>
              <a:rPr sz="3200" dirty="0">
                <a:latin typeface="Calibri"/>
                <a:cs typeface="Calibri"/>
              </a:rPr>
              <a:t>8</a:t>
            </a:r>
            <a:endParaRPr sz="3200">
              <a:latin typeface="Calibri"/>
              <a:cs typeface="Calibri"/>
            </a:endParaRPr>
          </a:p>
          <a:p>
            <a:pPr marL="294640" indent="-281940">
              <a:lnSpc>
                <a:spcPct val="100000"/>
              </a:lnSpc>
              <a:spcBef>
                <a:spcPts val="640"/>
              </a:spcBef>
              <a:buFont typeface="Arial MT"/>
              <a:buChar char="•"/>
              <a:tabLst>
                <a:tab pos="294640" algn="l"/>
              </a:tabLst>
            </a:pPr>
            <a:r>
              <a:rPr sz="3200" spc="-5" dirty="0">
                <a:latin typeface="Calibri"/>
                <a:cs typeface="Calibri"/>
              </a:rPr>
              <a:t>It</a:t>
            </a:r>
            <a:r>
              <a:rPr sz="3200" spc="-25" dirty="0">
                <a:latin typeface="Calibri"/>
                <a:cs typeface="Calibri"/>
              </a:rPr>
              <a:t> </a:t>
            </a:r>
            <a:r>
              <a:rPr sz="3200" spc="-5" dirty="0">
                <a:latin typeface="Calibri"/>
                <a:cs typeface="Calibri"/>
              </a:rPr>
              <a:t>is</a:t>
            </a:r>
            <a:r>
              <a:rPr sz="3200" spc="-20" dirty="0">
                <a:latin typeface="Calibri"/>
                <a:cs typeface="Calibri"/>
              </a:rPr>
              <a:t> </a:t>
            </a:r>
            <a:r>
              <a:rPr sz="3200" spc="-10" dirty="0">
                <a:latin typeface="Calibri"/>
                <a:cs typeface="Calibri"/>
              </a:rPr>
              <a:t>between</a:t>
            </a:r>
            <a:r>
              <a:rPr sz="3200" spc="-20" dirty="0">
                <a:latin typeface="Calibri"/>
                <a:cs typeface="Calibri"/>
              </a:rPr>
              <a:t> </a:t>
            </a:r>
            <a:r>
              <a:rPr sz="3200" dirty="0">
                <a:latin typeface="Calibri"/>
                <a:cs typeface="Calibri"/>
              </a:rPr>
              <a:t>4</a:t>
            </a:r>
            <a:r>
              <a:rPr sz="3200" spc="-25" dirty="0">
                <a:latin typeface="Calibri"/>
                <a:cs typeface="Calibri"/>
              </a:rPr>
              <a:t> </a:t>
            </a:r>
            <a:r>
              <a:rPr sz="3200" dirty="0">
                <a:latin typeface="Calibri"/>
                <a:cs typeface="Calibri"/>
              </a:rPr>
              <a:t>and</a:t>
            </a:r>
            <a:r>
              <a:rPr sz="3200" spc="-20" dirty="0">
                <a:latin typeface="Calibri"/>
                <a:cs typeface="Calibri"/>
              </a:rPr>
              <a:t> </a:t>
            </a:r>
            <a:r>
              <a:rPr sz="3200" spc="-5" dirty="0">
                <a:latin typeface="Calibri"/>
                <a:cs typeface="Calibri"/>
              </a:rPr>
              <a:t>5.</a:t>
            </a:r>
            <a:endParaRPr sz="3200">
              <a:latin typeface="Calibri"/>
              <a:cs typeface="Calibri"/>
            </a:endParaRPr>
          </a:p>
          <a:p>
            <a:pPr marL="294640" indent="-281940">
              <a:lnSpc>
                <a:spcPct val="100000"/>
              </a:lnSpc>
              <a:spcBef>
                <a:spcPts val="640"/>
              </a:spcBef>
              <a:buFont typeface="Arial MT"/>
              <a:buChar char="•"/>
              <a:tabLst>
                <a:tab pos="294640" algn="l"/>
              </a:tabLst>
            </a:pPr>
            <a:r>
              <a:rPr sz="3200" spc="-10" dirty="0">
                <a:latin typeface="Calibri"/>
                <a:cs typeface="Calibri"/>
              </a:rPr>
              <a:t>Now</a:t>
            </a:r>
            <a:r>
              <a:rPr sz="3200" spc="-20" dirty="0">
                <a:latin typeface="Calibri"/>
                <a:cs typeface="Calibri"/>
              </a:rPr>
              <a:t> </a:t>
            </a:r>
            <a:r>
              <a:rPr sz="3200" spc="-10" dirty="0">
                <a:latin typeface="Calibri"/>
                <a:cs typeface="Calibri"/>
              </a:rPr>
              <a:t>the</a:t>
            </a:r>
            <a:r>
              <a:rPr sz="3200" spc="-20" dirty="0">
                <a:latin typeface="Calibri"/>
                <a:cs typeface="Calibri"/>
              </a:rPr>
              <a:t> </a:t>
            </a:r>
            <a:r>
              <a:rPr sz="3200" spc="-15" dirty="0">
                <a:latin typeface="Calibri"/>
                <a:cs typeface="Calibri"/>
              </a:rPr>
              <a:t>cluster</a:t>
            </a:r>
            <a:r>
              <a:rPr sz="3200" spc="-10" dirty="0">
                <a:latin typeface="Calibri"/>
                <a:cs typeface="Calibri"/>
              </a:rPr>
              <a:t> </a:t>
            </a:r>
            <a:r>
              <a:rPr sz="3200" dirty="0">
                <a:latin typeface="Calibri"/>
                <a:cs typeface="Calibri"/>
              </a:rPr>
              <a:t>4</a:t>
            </a:r>
            <a:r>
              <a:rPr sz="3200" spc="-20" dirty="0">
                <a:latin typeface="Calibri"/>
                <a:cs typeface="Calibri"/>
              </a:rPr>
              <a:t> </a:t>
            </a:r>
            <a:r>
              <a:rPr sz="3200" dirty="0">
                <a:latin typeface="Calibri"/>
                <a:cs typeface="Calibri"/>
              </a:rPr>
              <a:t>and</a:t>
            </a:r>
            <a:r>
              <a:rPr sz="3200" spc="-15" dirty="0">
                <a:latin typeface="Calibri"/>
                <a:cs typeface="Calibri"/>
              </a:rPr>
              <a:t> </a:t>
            </a:r>
            <a:r>
              <a:rPr sz="3200" dirty="0">
                <a:latin typeface="Calibri"/>
                <a:cs typeface="Calibri"/>
              </a:rPr>
              <a:t>5</a:t>
            </a:r>
            <a:r>
              <a:rPr sz="3200" spc="-15" dirty="0">
                <a:latin typeface="Calibri"/>
                <a:cs typeface="Calibri"/>
              </a:rPr>
              <a:t> are merged.</a:t>
            </a:r>
            <a:endParaRPr sz="3200">
              <a:latin typeface="Calibri"/>
              <a:cs typeface="Calibri"/>
            </a:endParaRPr>
          </a:p>
          <a:p>
            <a:pPr marL="294640" indent="-281940">
              <a:lnSpc>
                <a:spcPct val="100000"/>
              </a:lnSpc>
              <a:spcBef>
                <a:spcPts val="640"/>
              </a:spcBef>
              <a:buFont typeface="Arial MT"/>
              <a:buChar char="•"/>
              <a:tabLst>
                <a:tab pos="294640" algn="l"/>
              </a:tabLst>
            </a:pPr>
            <a:r>
              <a:rPr sz="3200" spc="-5" dirty="0">
                <a:latin typeface="Calibri"/>
                <a:cs typeface="Calibri"/>
              </a:rPr>
              <a:t>With</a:t>
            </a:r>
            <a:r>
              <a:rPr sz="3200" spc="-15" dirty="0">
                <a:latin typeface="Calibri"/>
                <a:cs typeface="Calibri"/>
              </a:rPr>
              <a:t> </a:t>
            </a:r>
            <a:r>
              <a:rPr sz="3200" spc="-10" dirty="0">
                <a:latin typeface="Calibri"/>
                <a:cs typeface="Calibri"/>
              </a:rPr>
              <a:t>this</a:t>
            </a:r>
            <a:r>
              <a:rPr sz="3200" spc="-15" dirty="0">
                <a:latin typeface="Calibri"/>
                <a:cs typeface="Calibri"/>
              </a:rPr>
              <a:t> we</a:t>
            </a:r>
            <a:r>
              <a:rPr sz="3200" spc="-10" dirty="0">
                <a:latin typeface="Calibri"/>
                <a:cs typeface="Calibri"/>
              </a:rPr>
              <a:t> will</a:t>
            </a:r>
            <a:r>
              <a:rPr sz="3200" spc="-15" dirty="0">
                <a:latin typeface="Calibri"/>
                <a:cs typeface="Calibri"/>
              </a:rPr>
              <a:t> </a:t>
            </a:r>
            <a:r>
              <a:rPr sz="3200" spc="-25" dirty="0">
                <a:latin typeface="Calibri"/>
                <a:cs typeface="Calibri"/>
              </a:rPr>
              <a:t>have</a:t>
            </a:r>
            <a:r>
              <a:rPr sz="3200" spc="-10" dirty="0">
                <a:latin typeface="Calibri"/>
                <a:cs typeface="Calibri"/>
              </a:rPr>
              <a:t> </a:t>
            </a:r>
            <a:r>
              <a:rPr sz="3200" dirty="0">
                <a:latin typeface="Calibri"/>
                <a:cs typeface="Calibri"/>
              </a:rPr>
              <a:t>3</a:t>
            </a:r>
            <a:r>
              <a:rPr sz="3200" spc="-15" dirty="0">
                <a:latin typeface="Calibri"/>
                <a:cs typeface="Calibri"/>
              </a:rPr>
              <a:t> </a:t>
            </a:r>
            <a:r>
              <a:rPr sz="3200" spc="-20" dirty="0">
                <a:latin typeface="Calibri"/>
                <a:cs typeface="Calibri"/>
              </a:rPr>
              <a:t>clusters:</a:t>
            </a:r>
            <a:r>
              <a:rPr sz="3200" spc="-10" dirty="0">
                <a:latin typeface="Calibri"/>
                <a:cs typeface="Calibri"/>
              </a:rPr>
              <a:t> </a:t>
            </a:r>
            <a:r>
              <a:rPr sz="3200" spc="-5" dirty="0">
                <a:latin typeface="Calibri"/>
                <a:cs typeface="Calibri"/>
              </a:rPr>
              <a:t>{1,2},</a:t>
            </a:r>
            <a:r>
              <a:rPr sz="3200" spc="-10" dirty="0">
                <a:latin typeface="Calibri"/>
                <a:cs typeface="Calibri"/>
              </a:rPr>
              <a:t> </a:t>
            </a:r>
            <a:r>
              <a:rPr sz="3200" spc="-5" dirty="0">
                <a:latin typeface="Calibri"/>
                <a:cs typeface="Calibri"/>
              </a:rPr>
              <a:t>{3},{4,5}</a:t>
            </a:r>
            <a:endParaRPr sz="3200">
              <a:latin typeface="Calibri"/>
              <a:cs typeface="Calibri"/>
            </a:endParaRPr>
          </a:p>
          <a:p>
            <a:pPr marL="294640" indent="-281940">
              <a:lnSpc>
                <a:spcPct val="100000"/>
              </a:lnSpc>
              <a:spcBef>
                <a:spcPts val="640"/>
              </a:spcBef>
              <a:buFont typeface="Arial MT"/>
              <a:buChar char="•"/>
              <a:tabLst>
                <a:tab pos="294640" algn="l"/>
              </a:tabLst>
            </a:pPr>
            <a:r>
              <a:rPr sz="3200" spc="-5" dirty="0">
                <a:latin typeface="Calibri"/>
                <a:cs typeface="Calibri"/>
              </a:rPr>
              <a:t>The</a:t>
            </a:r>
            <a:r>
              <a:rPr sz="3200" spc="-10" dirty="0">
                <a:latin typeface="Calibri"/>
                <a:cs typeface="Calibri"/>
              </a:rPr>
              <a:t> </a:t>
            </a:r>
            <a:r>
              <a:rPr sz="3200" spc="-15" dirty="0">
                <a:latin typeface="Calibri"/>
                <a:cs typeface="Calibri"/>
              </a:rPr>
              <a:t>matrix </a:t>
            </a:r>
            <a:r>
              <a:rPr sz="3200" spc="-5" dirty="0">
                <a:latin typeface="Calibri"/>
                <a:cs typeface="Calibri"/>
              </a:rPr>
              <a:t>is </a:t>
            </a:r>
            <a:r>
              <a:rPr sz="3200" dirty="0">
                <a:latin typeface="Calibri"/>
                <a:cs typeface="Calibri"/>
              </a:rPr>
              <a:t>as</a:t>
            </a:r>
            <a:r>
              <a:rPr sz="3200" spc="-10" dirty="0">
                <a:latin typeface="Calibri"/>
                <a:cs typeface="Calibri"/>
              </a:rPr>
              <a:t> shown </a:t>
            </a:r>
            <a:r>
              <a:rPr sz="3200" spc="-5" dirty="0">
                <a:latin typeface="Calibri"/>
                <a:cs typeface="Calibri"/>
              </a:rPr>
              <a:t>in</a:t>
            </a:r>
            <a:r>
              <a:rPr sz="3200" spc="-10" dirty="0">
                <a:latin typeface="Calibri"/>
                <a:cs typeface="Calibri"/>
              </a:rPr>
              <a:t> the </a:t>
            </a:r>
            <a:r>
              <a:rPr sz="3200" spc="-15" dirty="0">
                <a:latin typeface="Calibri"/>
                <a:cs typeface="Calibri"/>
              </a:rPr>
              <a:t>next </a:t>
            </a:r>
            <a:r>
              <a:rPr sz="3200" spc="-5" dirty="0">
                <a:latin typeface="Calibri"/>
                <a:cs typeface="Calibri"/>
              </a:rPr>
              <a:t>slide.</a:t>
            </a:r>
            <a:endParaRPr sz="3200">
              <a:latin typeface="Calibri"/>
              <a:cs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66672" y="475805"/>
            <a:ext cx="2667635" cy="695960"/>
          </a:xfrm>
          <a:prstGeom prst="rect">
            <a:avLst/>
          </a:prstGeom>
        </p:spPr>
        <p:txBody>
          <a:bodyPr vert="horz" wrap="square" lIns="0" tIns="12700" rIns="0" bIns="0" rtlCol="0">
            <a:spAutoFit/>
          </a:bodyPr>
          <a:lstStyle/>
          <a:p>
            <a:pPr marL="12700">
              <a:lnSpc>
                <a:spcPct val="100000"/>
              </a:lnSpc>
              <a:spcBef>
                <a:spcPts val="100"/>
              </a:spcBef>
            </a:pPr>
            <a:r>
              <a:rPr sz="4400" spc="-5" dirty="0"/>
              <a:t>D3</a:t>
            </a:r>
            <a:r>
              <a:rPr sz="4400" spc="-60" dirty="0"/>
              <a:t> </a:t>
            </a:r>
            <a:r>
              <a:rPr sz="4400" spc="-20" dirty="0"/>
              <a:t>distance</a:t>
            </a:r>
            <a:endParaRPr sz="4400"/>
          </a:p>
        </p:txBody>
      </p:sp>
      <p:grpSp>
        <p:nvGrpSpPr>
          <p:cNvPr id="3" name="object 3"/>
          <p:cNvGrpSpPr/>
          <p:nvPr/>
        </p:nvGrpSpPr>
        <p:grpSpPr>
          <a:xfrm>
            <a:off x="141591" y="1127738"/>
            <a:ext cx="11271885" cy="5541645"/>
            <a:chOff x="141591" y="1127738"/>
            <a:chExt cx="11271885" cy="5541645"/>
          </a:xfrm>
        </p:grpSpPr>
        <p:pic>
          <p:nvPicPr>
            <p:cNvPr id="4" name="object 4"/>
            <p:cNvPicPr/>
            <p:nvPr/>
          </p:nvPicPr>
          <p:blipFill>
            <a:blip r:embed="rId2" cstate="print"/>
            <a:stretch>
              <a:fillRect/>
            </a:stretch>
          </p:blipFill>
          <p:spPr>
            <a:xfrm>
              <a:off x="141591" y="1127738"/>
              <a:ext cx="5277586" cy="2591161"/>
            </a:xfrm>
            <a:prstGeom prst="rect">
              <a:avLst/>
            </a:prstGeom>
          </p:spPr>
        </p:pic>
        <p:pic>
          <p:nvPicPr>
            <p:cNvPr id="5" name="object 5"/>
            <p:cNvPicPr/>
            <p:nvPr/>
          </p:nvPicPr>
          <p:blipFill>
            <a:blip r:embed="rId3" cstate="print"/>
            <a:stretch>
              <a:fillRect/>
            </a:stretch>
          </p:blipFill>
          <p:spPr>
            <a:xfrm>
              <a:off x="4337117" y="3716474"/>
              <a:ext cx="7076100" cy="2952899"/>
            </a:xfrm>
            <a:prstGeom prst="rect">
              <a:avLst/>
            </a:prstGeom>
          </p:spPr>
        </p:pic>
        <p:sp>
          <p:nvSpPr>
            <p:cNvPr id="6" name="object 6"/>
            <p:cNvSpPr/>
            <p:nvPr/>
          </p:nvSpPr>
          <p:spPr>
            <a:xfrm>
              <a:off x="4663097" y="2564094"/>
              <a:ext cx="960755" cy="1012190"/>
            </a:xfrm>
            <a:custGeom>
              <a:avLst/>
              <a:gdLst/>
              <a:ahLst/>
              <a:cxnLst/>
              <a:rect l="l" t="t" r="r" b="b"/>
              <a:pathLst>
                <a:path w="960754" h="1012189">
                  <a:moveTo>
                    <a:pt x="916949" y="1011675"/>
                  </a:moveTo>
                  <a:lnTo>
                    <a:pt x="310542" y="968287"/>
                  </a:lnTo>
                  <a:lnTo>
                    <a:pt x="472992" y="827512"/>
                  </a:lnTo>
                  <a:lnTo>
                    <a:pt x="0" y="281549"/>
                  </a:lnTo>
                  <a:lnTo>
                    <a:pt x="324899" y="0"/>
                  </a:lnTo>
                  <a:lnTo>
                    <a:pt x="797892" y="545963"/>
                  </a:lnTo>
                  <a:lnTo>
                    <a:pt x="960342" y="405188"/>
                  </a:lnTo>
                  <a:lnTo>
                    <a:pt x="916949" y="1011675"/>
                  </a:lnTo>
                  <a:close/>
                </a:path>
              </a:pathLst>
            </a:custGeom>
            <a:solidFill>
              <a:srgbClr val="4F81BD"/>
            </a:solidFill>
          </p:spPr>
          <p:txBody>
            <a:bodyPr wrap="square" lIns="0" tIns="0" rIns="0" bIns="0" rtlCol="0"/>
            <a:lstStyle/>
            <a:p>
              <a:endParaRPr/>
            </a:p>
          </p:txBody>
        </p:sp>
        <p:sp>
          <p:nvSpPr>
            <p:cNvPr id="7" name="object 7"/>
            <p:cNvSpPr/>
            <p:nvPr/>
          </p:nvSpPr>
          <p:spPr>
            <a:xfrm>
              <a:off x="4663097" y="2564094"/>
              <a:ext cx="960755" cy="1012190"/>
            </a:xfrm>
            <a:custGeom>
              <a:avLst/>
              <a:gdLst/>
              <a:ahLst/>
              <a:cxnLst/>
              <a:rect l="l" t="t" r="r" b="b"/>
              <a:pathLst>
                <a:path w="960754" h="1012189">
                  <a:moveTo>
                    <a:pt x="324899" y="0"/>
                  </a:moveTo>
                  <a:lnTo>
                    <a:pt x="797892" y="545963"/>
                  </a:lnTo>
                  <a:lnTo>
                    <a:pt x="960342" y="405188"/>
                  </a:lnTo>
                  <a:lnTo>
                    <a:pt x="916949" y="1011675"/>
                  </a:lnTo>
                  <a:lnTo>
                    <a:pt x="310542" y="968287"/>
                  </a:lnTo>
                  <a:lnTo>
                    <a:pt x="472992" y="827512"/>
                  </a:lnTo>
                  <a:lnTo>
                    <a:pt x="0" y="281549"/>
                  </a:lnTo>
                  <a:lnTo>
                    <a:pt x="324899" y="0"/>
                  </a:lnTo>
                  <a:close/>
                </a:path>
              </a:pathLst>
            </a:custGeom>
            <a:ln w="25399">
              <a:solidFill>
                <a:srgbClr val="385E88"/>
              </a:solidFill>
            </a:ln>
          </p:spPr>
          <p:txBody>
            <a:bodyPr wrap="square" lIns="0" tIns="0" rIns="0" bIns="0" rtlCol="0"/>
            <a:lstStyle/>
            <a:p>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4127" y="260520"/>
            <a:ext cx="10401300" cy="5715000"/>
          </a:xfrm>
          <a:prstGeom prst="rect">
            <a:avLst/>
          </a:prstGeom>
        </p:spPr>
        <p:txBody>
          <a:bodyPr vert="horz" wrap="square" lIns="0" tIns="93980" rIns="0" bIns="0" rtlCol="0">
            <a:spAutoFit/>
          </a:bodyPr>
          <a:lstStyle/>
          <a:p>
            <a:pPr marL="294640" indent="-281940">
              <a:lnSpc>
                <a:spcPct val="100000"/>
              </a:lnSpc>
              <a:spcBef>
                <a:spcPts val="740"/>
              </a:spcBef>
              <a:buFont typeface="Arial MT"/>
              <a:buChar char="•"/>
              <a:tabLst>
                <a:tab pos="294640" algn="l"/>
              </a:tabLst>
            </a:pPr>
            <a:r>
              <a:rPr sz="3200" spc="-5" dirty="0">
                <a:latin typeface="Calibri"/>
                <a:cs typeface="Calibri"/>
              </a:rPr>
              <a:t>In</a:t>
            </a:r>
            <a:r>
              <a:rPr sz="3200" spc="-15" dirty="0">
                <a:latin typeface="Calibri"/>
                <a:cs typeface="Calibri"/>
              </a:rPr>
              <a:t> </a:t>
            </a:r>
            <a:r>
              <a:rPr sz="3200" spc="-10" dirty="0">
                <a:latin typeface="Calibri"/>
                <a:cs typeface="Calibri"/>
              </a:rPr>
              <a:t>the</a:t>
            </a:r>
            <a:r>
              <a:rPr sz="3200" spc="-15" dirty="0">
                <a:latin typeface="Calibri"/>
                <a:cs typeface="Calibri"/>
              </a:rPr>
              <a:t> next</a:t>
            </a:r>
            <a:r>
              <a:rPr sz="3200" spc="-10" dirty="0">
                <a:latin typeface="Calibri"/>
                <a:cs typeface="Calibri"/>
              </a:rPr>
              <a:t> </a:t>
            </a:r>
            <a:r>
              <a:rPr sz="3200" spc="-25" dirty="0">
                <a:latin typeface="Calibri"/>
                <a:cs typeface="Calibri"/>
              </a:rPr>
              <a:t>step</a:t>
            </a:r>
            <a:r>
              <a:rPr sz="3200" spc="-10" dirty="0">
                <a:latin typeface="Calibri"/>
                <a:cs typeface="Calibri"/>
              </a:rPr>
              <a:t> </a:t>
            </a:r>
            <a:r>
              <a:rPr sz="3200" spc="-5" dirty="0">
                <a:latin typeface="Calibri"/>
                <a:cs typeface="Calibri"/>
              </a:rPr>
              <a:t>{1,2}</a:t>
            </a:r>
            <a:r>
              <a:rPr sz="3200" spc="-10" dirty="0">
                <a:latin typeface="Calibri"/>
                <a:cs typeface="Calibri"/>
              </a:rPr>
              <a:t> will </a:t>
            </a:r>
            <a:r>
              <a:rPr sz="3200" spc="-5" dirty="0">
                <a:latin typeface="Calibri"/>
                <a:cs typeface="Calibri"/>
              </a:rPr>
              <a:t>be</a:t>
            </a:r>
            <a:r>
              <a:rPr sz="3200" spc="-10" dirty="0">
                <a:latin typeface="Calibri"/>
                <a:cs typeface="Calibri"/>
              </a:rPr>
              <a:t> </a:t>
            </a:r>
            <a:r>
              <a:rPr sz="3200" spc="-15" dirty="0">
                <a:latin typeface="Calibri"/>
                <a:cs typeface="Calibri"/>
              </a:rPr>
              <a:t>merged</a:t>
            </a:r>
            <a:r>
              <a:rPr sz="3200" spc="-10" dirty="0">
                <a:latin typeface="Calibri"/>
                <a:cs typeface="Calibri"/>
              </a:rPr>
              <a:t> with </a:t>
            </a:r>
            <a:r>
              <a:rPr sz="3200" spc="-5" dirty="0">
                <a:latin typeface="Calibri"/>
                <a:cs typeface="Calibri"/>
              </a:rPr>
              <a:t>{3}.</a:t>
            </a:r>
            <a:endParaRPr sz="3200">
              <a:latin typeface="Calibri"/>
              <a:cs typeface="Calibri"/>
            </a:endParaRPr>
          </a:p>
          <a:p>
            <a:pPr marL="294640" indent="-281940">
              <a:lnSpc>
                <a:spcPct val="100000"/>
              </a:lnSpc>
              <a:spcBef>
                <a:spcPts val="640"/>
              </a:spcBef>
              <a:buFont typeface="Arial MT"/>
              <a:buChar char="•"/>
              <a:tabLst>
                <a:tab pos="294640" algn="l"/>
              </a:tabLst>
            </a:pPr>
            <a:r>
              <a:rPr sz="3200" spc="-10" dirty="0">
                <a:latin typeface="Calibri"/>
                <a:cs typeface="Calibri"/>
              </a:rPr>
              <a:t>Now</a:t>
            </a:r>
            <a:r>
              <a:rPr sz="3200" spc="-20" dirty="0">
                <a:latin typeface="Calibri"/>
                <a:cs typeface="Calibri"/>
              </a:rPr>
              <a:t> </a:t>
            </a:r>
            <a:r>
              <a:rPr sz="3200" spc="-15" dirty="0">
                <a:latin typeface="Calibri"/>
                <a:cs typeface="Calibri"/>
              </a:rPr>
              <a:t>we</a:t>
            </a:r>
            <a:r>
              <a:rPr sz="3200" spc="-10" dirty="0">
                <a:latin typeface="Calibri"/>
                <a:cs typeface="Calibri"/>
              </a:rPr>
              <a:t> will</a:t>
            </a:r>
            <a:r>
              <a:rPr sz="3200" spc="-15" dirty="0">
                <a:latin typeface="Calibri"/>
                <a:cs typeface="Calibri"/>
              </a:rPr>
              <a:t> </a:t>
            </a:r>
            <a:r>
              <a:rPr sz="3200" spc="-25" dirty="0">
                <a:latin typeface="Calibri"/>
                <a:cs typeface="Calibri"/>
              </a:rPr>
              <a:t>have</a:t>
            </a:r>
            <a:r>
              <a:rPr sz="3200" spc="-15" dirty="0">
                <a:latin typeface="Calibri"/>
                <a:cs typeface="Calibri"/>
              </a:rPr>
              <a:t> two</a:t>
            </a:r>
            <a:r>
              <a:rPr sz="3200" spc="-10" dirty="0">
                <a:latin typeface="Calibri"/>
                <a:cs typeface="Calibri"/>
              </a:rPr>
              <a:t> </a:t>
            </a:r>
            <a:r>
              <a:rPr sz="3200" spc="-15" dirty="0">
                <a:latin typeface="Calibri"/>
                <a:cs typeface="Calibri"/>
              </a:rPr>
              <a:t>cluster</a:t>
            </a:r>
            <a:r>
              <a:rPr sz="3200" spc="-10" dirty="0">
                <a:latin typeface="Calibri"/>
                <a:cs typeface="Calibri"/>
              </a:rPr>
              <a:t> </a:t>
            </a:r>
            <a:r>
              <a:rPr sz="3200" spc="-5" dirty="0">
                <a:latin typeface="Calibri"/>
                <a:cs typeface="Calibri"/>
              </a:rPr>
              <a:t>{1,2,3}</a:t>
            </a:r>
            <a:r>
              <a:rPr sz="3200" spc="-10" dirty="0">
                <a:latin typeface="Calibri"/>
                <a:cs typeface="Calibri"/>
              </a:rPr>
              <a:t> </a:t>
            </a:r>
            <a:r>
              <a:rPr sz="3200" dirty="0">
                <a:latin typeface="Calibri"/>
                <a:cs typeface="Calibri"/>
              </a:rPr>
              <a:t>and</a:t>
            </a:r>
            <a:r>
              <a:rPr sz="3200" spc="-15" dirty="0">
                <a:latin typeface="Calibri"/>
                <a:cs typeface="Calibri"/>
              </a:rPr>
              <a:t> </a:t>
            </a:r>
            <a:r>
              <a:rPr sz="3200" spc="-5" dirty="0">
                <a:latin typeface="Calibri"/>
                <a:cs typeface="Calibri"/>
              </a:rPr>
              <a:t>{4,5}</a:t>
            </a:r>
            <a:endParaRPr sz="3200">
              <a:latin typeface="Calibri"/>
              <a:cs typeface="Calibri"/>
            </a:endParaRPr>
          </a:p>
          <a:p>
            <a:pPr>
              <a:lnSpc>
                <a:spcPct val="100000"/>
              </a:lnSpc>
              <a:spcBef>
                <a:spcPts val="50"/>
              </a:spcBef>
              <a:buFont typeface="Arial MT"/>
              <a:buChar char="•"/>
            </a:pPr>
            <a:endParaRPr sz="4150">
              <a:latin typeface="Calibri"/>
              <a:cs typeface="Calibri"/>
            </a:endParaRPr>
          </a:p>
          <a:p>
            <a:pPr marL="294640" indent="-281940">
              <a:lnSpc>
                <a:spcPct val="100000"/>
              </a:lnSpc>
              <a:spcBef>
                <a:spcPts val="5"/>
              </a:spcBef>
              <a:buFont typeface="Arial MT"/>
              <a:buChar char="•"/>
              <a:tabLst>
                <a:tab pos="294640" algn="l"/>
              </a:tabLst>
            </a:pPr>
            <a:r>
              <a:rPr sz="3200" spc="-5" dirty="0">
                <a:latin typeface="Calibri"/>
                <a:cs typeface="Calibri"/>
              </a:rPr>
              <a:t>In</a:t>
            </a:r>
            <a:r>
              <a:rPr sz="3200" spc="-15" dirty="0">
                <a:latin typeface="Calibri"/>
                <a:cs typeface="Calibri"/>
              </a:rPr>
              <a:t> </a:t>
            </a:r>
            <a:r>
              <a:rPr sz="3200" spc="-10" dirty="0">
                <a:latin typeface="Calibri"/>
                <a:cs typeface="Calibri"/>
              </a:rPr>
              <a:t>the </a:t>
            </a:r>
            <a:r>
              <a:rPr sz="3200" spc="-15" dirty="0">
                <a:latin typeface="Calibri"/>
                <a:cs typeface="Calibri"/>
              </a:rPr>
              <a:t>next</a:t>
            </a:r>
            <a:r>
              <a:rPr sz="3200" spc="-10" dirty="0">
                <a:latin typeface="Calibri"/>
                <a:cs typeface="Calibri"/>
              </a:rPr>
              <a:t> </a:t>
            </a:r>
            <a:r>
              <a:rPr sz="3200" spc="-20" dirty="0">
                <a:latin typeface="Calibri"/>
                <a:cs typeface="Calibri"/>
              </a:rPr>
              <a:t>step..</a:t>
            </a:r>
            <a:r>
              <a:rPr sz="3200" spc="-5" dirty="0">
                <a:latin typeface="Calibri"/>
                <a:cs typeface="Calibri"/>
              </a:rPr>
              <a:t> </a:t>
            </a:r>
            <a:r>
              <a:rPr sz="3200" spc="-10" dirty="0">
                <a:latin typeface="Calibri"/>
                <a:cs typeface="Calibri"/>
              </a:rPr>
              <a:t>these </a:t>
            </a:r>
            <a:r>
              <a:rPr sz="3200" spc="-15" dirty="0">
                <a:latin typeface="Calibri"/>
                <a:cs typeface="Calibri"/>
              </a:rPr>
              <a:t>two</a:t>
            </a:r>
            <a:r>
              <a:rPr sz="3200" spc="-10" dirty="0">
                <a:latin typeface="Calibri"/>
                <a:cs typeface="Calibri"/>
              </a:rPr>
              <a:t> </a:t>
            </a:r>
            <a:r>
              <a:rPr sz="3200" spc="-15" dirty="0">
                <a:latin typeface="Calibri"/>
                <a:cs typeface="Calibri"/>
              </a:rPr>
              <a:t>are</a:t>
            </a:r>
            <a:r>
              <a:rPr sz="3200" spc="-5" dirty="0">
                <a:latin typeface="Calibri"/>
                <a:cs typeface="Calibri"/>
              </a:rPr>
              <a:t> </a:t>
            </a:r>
            <a:r>
              <a:rPr sz="3200" spc="-15" dirty="0">
                <a:latin typeface="Calibri"/>
                <a:cs typeface="Calibri"/>
              </a:rPr>
              <a:t>merged</a:t>
            </a:r>
            <a:r>
              <a:rPr sz="3200" spc="-5" dirty="0">
                <a:latin typeface="Calibri"/>
                <a:cs typeface="Calibri"/>
              </a:rPr>
              <a:t> </a:t>
            </a:r>
            <a:r>
              <a:rPr sz="3200" spc="-20" dirty="0">
                <a:latin typeface="Calibri"/>
                <a:cs typeface="Calibri"/>
              </a:rPr>
              <a:t>to</a:t>
            </a:r>
            <a:r>
              <a:rPr sz="3200" spc="-5" dirty="0">
                <a:latin typeface="Calibri"/>
                <a:cs typeface="Calibri"/>
              </a:rPr>
              <a:t> </a:t>
            </a:r>
            <a:r>
              <a:rPr sz="3200" spc="-25" dirty="0">
                <a:latin typeface="Calibri"/>
                <a:cs typeface="Calibri"/>
              </a:rPr>
              <a:t>have</a:t>
            </a:r>
            <a:r>
              <a:rPr sz="3200" spc="-5" dirty="0">
                <a:latin typeface="Calibri"/>
                <a:cs typeface="Calibri"/>
              </a:rPr>
              <a:t> single </a:t>
            </a:r>
            <a:r>
              <a:rPr sz="3200" spc="-55" dirty="0">
                <a:latin typeface="Calibri"/>
                <a:cs typeface="Calibri"/>
              </a:rPr>
              <a:t>cluster.</a:t>
            </a:r>
            <a:endParaRPr sz="3200">
              <a:latin typeface="Calibri"/>
              <a:cs typeface="Calibri"/>
            </a:endParaRPr>
          </a:p>
          <a:p>
            <a:pPr marL="294640" indent="-281940">
              <a:lnSpc>
                <a:spcPct val="100000"/>
              </a:lnSpc>
              <a:spcBef>
                <a:spcPts val="640"/>
              </a:spcBef>
              <a:buFont typeface="Arial MT"/>
              <a:buChar char="•"/>
              <a:tabLst>
                <a:tab pos="294640" algn="l"/>
              </a:tabLst>
            </a:pPr>
            <a:r>
              <a:rPr sz="3200" spc="-20" dirty="0">
                <a:latin typeface="Calibri"/>
                <a:cs typeface="Calibri"/>
              </a:rPr>
              <a:t>Dendrogram</a:t>
            </a:r>
            <a:r>
              <a:rPr sz="3200" spc="-10" dirty="0">
                <a:latin typeface="Calibri"/>
                <a:cs typeface="Calibri"/>
              </a:rPr>
              <a:t> </a:t>
            </a:r>
            <a:r>
              <a:rPr sz="3200" spc="-5" dirty="0">
                <a:latin typeface="Calibri"/>
                <a:cs typeface="Calibri"/>
              </a:rPr>
              <a:t>is</a:t>
            </a:r>
            <a:r>
              <a:rPr sz="3200" spc="-10" dirty="0">
                <a:latin typeface="Calibri"/>
                <a:cs typeface="Calibri"/>
              </a:rPr>
              <a:t> </a:t>
            </a:r>
            <a:r>
              <a:rPr sz="3200" dirty="0">
                <a:latin typeface="Calibri"/>
                <a:cs typeface="Calibri"/>
              </a:rPr>
              <a:t>as</a:t>
            </a:r>
            <a:r>
              <a:rPr sz="3200" spc="-10" dirty="0">
                <a:latin typeface="Calibri"/>
                <a:cs typeface="Calibri"/>
              </a:rPr>
              <a:t> shown </a:t>
            </a:r>
            <a:r>
              <a:rPr sz="3200" spc="-15" dirty="0">
                <a:latin typeface="Calibri"/>
                <a:cs typeface="Calibri"/>
              </a:rPr>
              <a:t>here.</a:t>
            </a:r>
            <a:endParaRPr sz="3200">
              <a:latin typeface="Calibri"/>
              <a:cs typeface="Calibri"/>
            </a:endParaRPr>
          </a:p>
          <a:p>
            <a:pPr marL="294640" marR="4070985" indent="-294640">
              <a:lnSpc>
                <a:spcPts val="4480"/>
              </a:lnSpc>
              <a:spcBef>
                <a:spcPts val="254"/>
              </a:spcBef>
              <a:buFont typeface="Arial MT"/>
              <a:buChar char="•"/>
              <a:tabLst>
                <a:tab pos="294640" algn="l"/>
              </a:tabLst>
            </a:pPr>
            <a:r>
              <a:rPr sz="3200" spc="-10" dirty="0">
                <a:latin typeface="Calibri"/>
                <a:cs typeface="Calibri"/>
              </a:rPr>
              <a:t>Height </a:t>
            </a:r>
            <a:r>
              <a:rPr sz="3200" spc="-5" dirty="0">
                <a:latin typeface="Calibri"/>
                <a:cs typeface="Calibri"/>
              </a:rPr>
              <a:t>of </a:t>
            </a:r>
            <a:r>
              <a:rPr sz="3200" spc="-10" dirty="0">
                <a:latin typeface="Calibri"/>
                <a:cs typeface="Calibri"/>
              </a:rPr>
              <a:t>the </a:t>
            </a:r>
            <a:r>
              <a:rPr sz="3200" spc="-20" dirty="0">
                <a:latin typeface="Calibri"/>
                <a:cs typeface="Calibri"/>
              </a:rPr>
              <a:t>dendrogram </a:t>
            </a:r>
            <a:r>
              <a:rPr sz="3200" spc="-5" dirty="0">
                <a:latin typeface="Calibri"/>
                <a:cs typeface="Calibri"/>
              </a:rPr>
              <a:t>is decided </a:t>
            </a:r>
            <a:r>
              <a:rPr sz="3200" spc="-710" dirty="0">
                <a:latin typeface="Calibri"/>
                <a:cs typeface="Calibri"/>
              </a:rPr>
              <a:t> </a:t>
            </a:r>
            <a:r>
              <a:rPr sz="3200" spc="-5" dirty="0">
                <a:latin typeface="Calibri"/>
                <a:cs typeface="Calibri"/>
              </a:rPr>
              <a:t>based</a:t>
            </a:r>
            <a:r>
              <a:rPr sz="3200" spc="-10" dirty="0">
                <a:latin typeface="Calibri"/>
                <a:cs typeface="Calibri"/>
              </a:rPr>
              <a:t> </a:t>
            </a:r>
            <a:r>
              <a:rPr sz="3200" spc="-5" dirty="0">
                <a:latin typeface="Calibri"/>
                <a:cs typeface="Calibri"/>
              </a:rPr>
              <a:t>on</a:t>
            </a:r>
            <a:r>
              <a:rPr sz="3200" spc="-10" dirty="0">
                <a:latin typeface="Calibri"/>
                <a:cs typeface="Calibri"/>
              </a:rPr>
              <a:t> the </a:t>
            </a:r>
            <a:r>
              <a:rPr sz="3200" spc="-15" dirty="0">
                <a:latin typeface="Calibri"/>
                <a:cs typeface="Calibri"/>
              </a:rPr>
              <a:t>merger</a:t>
            </a:r>
            <a:r>
              <a:rPr sz="3200" spc="-10" dirty="0">
                <a:latin typeface="Calibri"/>
                <a:cs typeface="Calibri"/>
              </a:rPr>
              <a:t> </a:t>
            </a:r>
            <a:r>
              <a:rPr sz="3200" spc="-15" dirty="0">
                <a:latin typeface="Calibri"/>
                <a:cs typeface="Calibri"/>
              </a:rPr>
              <a:t>distance.</a:t>
            </a:r>
            <a:endParaRPr sz="3200">
              <a:latin typeface="Calibri"/>
              <a:cs typeface="Calibri"/>
            </a:endParaRPr>
          </a:p>
          <a:p>
            <a:pPr marL="318770" marR="3916045">
              <a:lnSpc>
                <a:spcPts val="4480"/>
              </a:lnSpc>
            </a:pPr>
            <a:r>
              <a:rPr sz="3200" spc="-20" dirty="0">
                <a:solidFill>
                  <a:srgbClr val="FF0000"/>
                </a:solidFill>
                <a:latin typeface="Calibri"/>
                <a:cs typeface="Calibri"/>
              </a:rPr>
              <a:t>For </a:t>
            </a:r>
            <a:r>
              <a:rPr sz="3200" spc="-15" dirty="0">
                <a:solidFill>
                  <a:srgbClr val="FF0000"/>
                </a:solidFill>
                <a:latin typeface="Calibri"/>
                <a:cs typeface="Calibri"/>
              </a:rPr>
              <a:t>example: </a:t>
            </a:r>
            <a:r>
              <a:rPr sz="3200" dirty="0">
                <a:solidFill>
                  <a:srgbClr val="FF0000"/>
                </a:solidFill>
                <a:latin typeface="Calibri"/>
                <a:cs typeface="Calibri"/>
              </a:rPr>
              <a:t>1 and 2 </a:t>
            </a:r>
            <a:r>
              <a:rPr sz="3200" spc="-15" dirty="0">
                <a:solidFill>
                  <a:srgbClr val="FF0000"/>
                </a:solidFill>
                <a:latin typeface="Calibri"/>
                <a:cs typeface="Calibri"/>
              </a:rPr>
              <a:t>are merged at </a:t>
            </a:r>
            <a:r>
              <a:rPr sz="3200" spc="-10" dirty="0">
                <a:solidFill>
                  <a:srgbClr val="FF0000"/>
                </a:solidFill>
                <a:latin typeface="Calibri"/>
                <a:cs typeface="Calibri"/>
              </a:rPr>
              <a:t> the </a:t>
            </a:r>
            <a:r>
              <a:rPr sz="3200" spc="-15" dirty="0">
                <a:solidFill>
                  <a:srgbClr val="FF0000"/>
                </a:solidFill>
                <a:latin typeface="Calibri"/>
                <a:cs typeface="Calibri"/>
              </a:rPr>
              <a:t>least distance </a:t>
            </a:r>
            <a:r>
              <a:rPr sz="3200" spc="-5" dirty="0">
                <a:solidFill>
                  <a:srgbClr val="FF0000"/>
                </a:solidFill>
                <a:latin typeface="Calibri"/>
                <a:cs typeface="Calibri"/>
              </a:rPr>
              <a:t>4. hence </a:t>
            </a:r>
            <a:r>
              <a:rPr sz="3200" spc="-10" dirty="0">
                <a:solidFill>
                  <a:srgbClr val="FF0000"/>
                </a:solidFill>
                <a:latin typeface="Calibri"/>
                <a:cs typeface="Calibri"/>
              </a:rPr>
              <a:t>the height </a:t>
            </a:r>
            <a:r>
              <a:rPr sz="3200" spc="-710" dirty="0">
                <a:solidFill>
                  <a:srgbClr val="FF0000"/>
                </a:solidFill>
                <a:latin typeface="Calibri"/>
                <a:cs typeface="Calibri"/>
              </a:rPr>
              <a:t> </a:t>
            </a:r>
            <a:r>
              <a:rPr sz="3200" spc="-5" dirty="0">
                <a:solidFill>
                  <a:srgbClr val="FF0000"/>
                </a:solidFill>
                <a:latin typeface="Calibri"/>
                <a:cs typeface="Calibri"/>
              </a:rPr>
              <a:t>is</a:t>
            </a:r>
            <a:r>
              <a:rPr sz="3200" spc="-10" dirty="0">
                <a:solidFill>
                  <a:srgbClr val="FF0000"/>
                </a:solidFill>
                <a:latin typeface="Calibri"/>
                <a:cs typeface="Calibri"/>
              </a:rPr>
              <a:t> </a:t>
            </a:r>
            <a:r>
              <a:rPr sz="3200" spc="-5" dirty="0">
                <a:solidFill>
                  <a:srgbClr val="FF0000"/>
                </a:solidFill>
                <a:latin typeface="Calibri"/>
                <a:cs typeface="Calibri"/>
              </a:rPr>
              <a:t>4.</a:t>
            </a:r>
            <a:endParaRPr sz="3200">
              <a:latin typeface="Calibri"/>
              <a:cs typeface="Calibri"/>
            </a:endParaRPr>
          </a:p>
        </p:txBody>
      </p:sp>
      <p:pic>
        <p:nvPicPr>
          <p:cNvPr id="3" name="object 3"/>
          <p:cNvPicPr/>
          <p:nvPr/>
        </p:nvPicPr>
        <p:blipFill>
          <a:blip r:embed="rId2" cstate="print"/>
          <a:stretch>
            <a:fillRect/>
          </a:stretch>
        </p:blipFill>
        <p:spPr>
          <a:xfrm>
            <a:off x="7308899" y="2636911"/>
            <a:ext cx="5287579" cy="422108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a:extLst>
              <a:ext uri="{FF2B5EF4-FFF2-40B4-BE49-F238E27FC236}">
                <a16:creationId xmlns:a16="http://schemas.microsoft.com/office/drawing/2014/main" id="{57A81A08-0F1F-5A15-6908-87C21B8F6AB8}"/>
              </a:ext>
            </a:extLst>
          </p:cNvPr>
          <p:cNvPicPr/>
          <p:nvPr/>
        </p:nvPicPr>
        <p:blipFill>
          <a:blip r:embed="rId2" cstate="print"/>
          <a:stretch>
            <a:fillRect/>
          </a:stretch>
        </p:blipFill>
        <p:spPr>
          <a:xfrm>
            <a:off x="612155" y="692696"/>
            <a:ext cx="5687045" cy="2812504"/>
          </a:xfrm>
          <a:prstGeom prst="rect">
            <a:avLst/>
          </a:prstGeom>
        </p:spPr>
      </p:pic>
    </p:spTree>
    <p:extLst>
      <p:ext uri="{BB962C8B-B14F-4D97-AF65-F5344CB8AC3E}">
        <p14:creationId xmlns:p14="http://schemas.microsoft.com/office/powerpoint/2010/main" val="3848984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605813" y="760119"/>
            <a:ext cx="3010541" cy="2622084"/>
          </a:xfrm>
          <a:prstGeom prst="rect">
            <a:avLst/>
          </a:prstGeom>
        </p:spPr>
      </p:pic>
      <p:pic>
        <p:nvPicPr>
          <p:cNvPr id="3" name="object 3"/>
          <p:cNvPicPr/>
          <p:nvPr/>
        </p:nvPicPr>
        <p:blipFill>
          <a:blip r:embed="rId3" cstate="print"/>
          <a:stretch>
            <a:fillRect/>
          </a:stretch>
        </p:blipFill>
        <p:spPr>
          <a:xfrm>
            <a:off x="612155" y="692696"/>
            <a:ext cx="2886439" cy="2164828"/>
          </a:xfrm>
          <a:prstGeom prst="rect">
            <a:avLst/>
          </a:prstGeom>
        </p:spPr>
      </p:pic>
      <p:pic>
        <p:nvPicPr>
          <p:cNvPr id="4" name="object 4"/>
          <p:cNvPicPr/>
          <p:nvPr/>
        </p:nvPicPr>
        <p:blipFill>
          <a:blip r:embed="rId4" cstate="print"/>
          <a:stretch>
            <a:fillRect/>
          </a:stretch>
        </p:blipFill>
        <p:spPr>
          <a:xfrm>
            <a:off x="748131" y="4074021"/>
            <a:ext cx="4472535" cy="2096083"/>
          </a:xfrm>
          <a:prstGeom prst="rect">
            <a:avLst/>
          </a:prstGeom>
        </p:spPr>
      </p:pic>
      <p:pic>
        <p:nvPicPr>
          <p:cNvPr id="5" name="object 5"/>
          <p:cNvPicPr/>
          <p:nvPr/>
        </p:nvPicPr>
        <p:blipFill>
          <a:blip r:embed="rId5" cstate="print"/>
          <a:stretch>
            <a:fillRect/>
          </a:stretch>
        </p:blipFill>
        <p:spPr>
          <a:xfrm>
            <a:off x="6516811" y="4199478"/>
            <a:ext cx="4126413" cy="197062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74454" y="241313"/>
            <a:ext cx="11926570" cy="4144010"/>
          </a:xfrm>
          <a:prstGeom prst="rect">
            <a:avLst/>
          </a:prstGeom>
        </p:spPr>
        <p:txBody>
          <a:bodyPr vert="horz" wrap="square" lIns="0" tIns="57150" rIns="0" bIns="0" rtlCol="0">
            <a:spAutoFit/>
          </a:bodyPr>
          <a:lstStyle/>
          <a:p>
            <a:pPr marL="306070" marR="5080" indent="-294005">
              <a:lnSpc>
                <a:spcPts val="2800"/>
              </a:lnSpc>
              <a:spcBef>
                <a:spcPts val="450"/>
              </a:spcBef>
              <a:buChar char="•"/>
              <a:tabLst>
                <a:tab pos="306070" algn="l"/>
                <a:tab pos="306705" algn="l"/>
              </a:tabLst>
            </a:pPr>
            <a:r>
              <a:rPr sz="2600" spc="-10" dirty="0">
                <a:solidFill>
                  <a:srgbClr val="303030"/>
                </a:solidFill>
                <a:latin typeface="Arial MT"/>
                <a:cs typeface="Arial MT"/>
              </a:rPr>
              <a:t>Using</a:t>
            </a:r>
            <a:r>
              <a:rPr sz="2600" spc="35" dirty="0">
                <a:solidFill>
                  <a:srgbClr val="303030"/>
                </a:solidFill>
                <a:latin typeface="Arial MT"/>
                <a:cs typeface="Arial MT"/>
              </a:rPr>
              <a:t> </a:t>
            </a:r>
            <a:r>
              <a:rPr sz="2600" spc="-10" dirty="0">
                <a:solidFill>
                  <a:srgbClr val="303030"/>
                </a:solidFill>
                <a:latin typeface="Arial MT"/>
                <a:cs typeface="Arial MT"/>
              </a:rPr>
              <a:t>the</a:t>
            </a:r>
            <a:r>
              <a:rPr sz="2600" spc="40" dirty="0">
                <a:solidFill>
                  <a:srgbClr val="303030"/>
                </a:solidFill>
                <a:latin typeface="Arial MT"/>
                <a:cs typeface="Arial MT"/>
              </a:rPr>
              <a:t> </a:t>
            </a:r>
            <a:r>
              <a:rPr sz="2600" spc="-10" dirty="0">
                <a:solidFill>
                  <a:srgbClr val="303030"/>
                </a:solidFill>
                <a:latin typeface="Arial MT"/>
                <a:cs typeface="Arial MT"/>
              </a:rPr>
              <a:t>input</a:t>
            </a:r>
            <a:r>
              <a:rPr sz="2600" spc="35" dirty="0">
                <a:solidFill>
                  <a:srgbClr val="303030"/>
                </a:solidFill>
                <a:latin typeface="Arial MT"/>
                <a:cs typeface="Arial MT"/>
              </a:rPr>
              <a:t> </a:t>
            </a:r>
            <a:r>
              <a:rPr sz="2600" spc="-10" dirty="0">
                <a:solidFill>
                  <a:srgbClr val="303030"/>
                </a:solidFill>
                <a:latin typeface="Arial MT"/>
                <a:cs typeface="Arial MT"/>
              </a:rPr>
              <a:t>distance</a:t>
            </a:r>
            <a:r>
              <a:rPr sz="2600" spc="40" dirty="0">
                <a:solidFill>
                  <a:srgbClr val="303030"/>
                </a:solidFill>
                <a:latin typeface="Arial MT"/>
                <a:cs typeface="Arial MT"/>
              </a:rPr>
              <a:t> </a:t>
            </a:r>
            <a:r>
              <a:rPr sz="2600" spc="-5" dirty="0">
                <a:solidFill>
                  <a:srgbClr val="303030"/>
                </a:solidFill>
                <a:latin typeface="Arial MT"/>
                <a:cs typeface="Arial MT"/>
              </a:rPr>
              <a:t>matrix,</a:t>
            </a:r>
            <a:r>
              <a:rPr sz="2600" spc="35" dirty="0">
                <a:solidFill>
                  <a:srgbClr val="303030"/>
                </a:solidFill>
                <a:latin typeface="Arial MT"/>
                <a:cs typeface="Arial MT"/>
              </a:rPr>
              <a:t> </a:t>
            </a:r>
            <a:r>
              <a:rPr sz="2600" spc="-10" dirty="0">
                <a:solidFill>
                  <a:srgbClr val="303030"/>
                </a:solidFill>
                <a:latin typeface="Arial MT"/>
                <a:cs typeface="Arial MT"/>
              </a:rPr>
              <a:t>distance</a:t>
            </a:r>
            <a:r>
              <a:rPr sz="2600" spc="40" dirty="0">
                <a:solidFill>
                  <a:srgbClr val="303030"/>
                </a:solidFill>
                <a:latin typeface="Arial MT"/>
                <a:cs typeface="Arial MT"/>
              </a:rPr>
              <a:t> </a:t>
            </a:r>
            <a:r>
              <a:rPr sz="2600" spc="-10" dirty="0">
                <a:solidFill>
                  <a:srgbClr val="303030"/>
                </a:solidFill>
                <a:latin typeface="Arial MT"/>
                <a:cs typeface="Arial MT"/>
              </a:rPr>
              <a:t>between</a:t>
            </a:r>
            <a:r>
              <a:rPr sz="2600" spc="35" dirty="0">
                <a:solidFill>
                  <a:srgbClr val="303030"/>
                </a:solidFill>
                <a:latin typeface="Arial MT"/>
                <a:cs typeface="Arial MT"/>
              </a:rPr>
              <a:t> </a:t>
            </a:r>
            <a:r>
              <a:rPr sz="2600" spc="-5" dirty="0">
                <a:solidFill>
                  <a:srgbClr val="303030"/>
                </a:solidFill>
                <a:latin typeface="Arial MT"/>
                <a:cs typeface="Arial MT"/>
              </a:rPr>
              <a:t>cluster</a:t>
            </a:r>
            <a:r>
              <a:rPr sz="2600" spc="40" dirty="0">
                <a:solidFill>
                  <a:srgbClr val="303030"/>
                </a:solidFill>
                <a:latin typeface="Arial MT"/>
                <a:cs typeface="Arial MT"/>
              </a:rPr>
              <a:t> </a:t>
            </a:r>
            <a:r>
              <a:rPr sz="2600" spc="-5" dirty="0">
                <a:solidFill>
                  <a:srgbClr val="303030"/>
                </a:solidFill>
                <a:latin typeface="Arial MT"/>
                <a:cs typeface="Arial MT"/>
              </a:rPr>
              <a:t>(D,</a:t>
            </a:r>
            <a:r>
              <a:rPr sz="2600" spc="35" dirty="0">
                <a:solidFill>
                  <a:srgbClr val="303030"/>
                </a:solidFill>
                <a:latin typeface="Arial MT"/>
                <a:cs typeface="Arial MT"/>
              </a:rPr>
              <a:t> </a:t>
            </a:r>
            <a:r>
              <a:rPr sz="2600" spc="-10" dirty="0">
                <a:solidFill>
                  <a:srgbClr val="303030"/>
                </a:solidFill>
                <a:latin typeface="Arial MT"/>
                <a:cs typeface="Arial MT"/>
              </a:rPr>
              <a:t>F)</a:t>
            </a:r>
            <a:r>
              <a:rPr sz="2600" spc="35" dirty="0">
                <a:solidFill>
                  <a:srgbClr val="303030"/>
                </a:solidFill>
                <a:latin typeface="Arial MT"/>
                <a:cs typeface="Arial MT"/>
              </a:rPr>
              <a:t> </a:t>
            </a:r>
            <a:r>
              <a:rPr sz="2600" spc="-10" dirty="0">
                <a:solidFill>
                  <a:srgbClr val="303030"/>
                </a:solidFill>
                <a:latin typeface="Arial MT"/>
                <a:cs typeface="Arial MT"/>
              </a:rPr>
              <a:t>and</a:t>
            </a:r>
            <a:r>
              <a:rPr sz="2600" spc="35" dirty="0">
                <a:solidFill>
                  <a:srgbClr val="303030"/>
                </a:solidFill>
                <a:latin typeface="Arial MT"/>
                <a:cs typeface="Arial MT"/>
              </a:rPr>
              <a:t> </a:t>
            </a:r>
            <a:r>
              <a:rPr sz="2600" spc="-5" dirty="0">
                <a:solidFill>
                  <a:srgbClr val="303030"/>
                </a:solidFill>
                <a:latin typeface="Arial MT"/>
                <a:cs typeface="Arial MT"/>
              </a:rPr>
              <a:t>cluster</a:t>
            </a:r>
            <a:r>
              <a:rPr sz="2600" spc="-100" dirty="0">
                <a:solidFill>
                  <a:srgbClr val="303030"/>
                </a:solidFill>
                <a:latin typeface="Arial MT"/>
                <a:cs typeface="Arial MT"/>
              </a:rPr>
              <a:t> </a:t>
            </a:r>
            <a:r>
              <a:rPr sz="2600" spc="-10" dirty="0">
                <a:solidFill>
                  <a:srgbClr val="303030"/>
                </a:solidFill>
                <a:latin typeface="Arial MT"/>
                <a:cs typeface="Arial MT"/>
              </a:rPr>
              <a:t>A</a:t>
            </a:r>
            <a:r>
              <a:rPr sz="2600" spc="-110" dirty="0">
                <a:solidFill>
                  <a:srgbClr val="303030"/>
                </a:solidFill>
                <a:latin typeface="Arial MT"/>
                <a:cs typeface="Arial MT"/>
              </a:rPr>
              <a:t> </a:t>
            </a:r>
            <a:r>
              <a:rPr sz="2600" spc="-10" dirty="0">
                <a:solidFill>
                  <a:srgbClr val="303030"/>
                </a:solidFill>
                <a:latin typeface="Arial MT"/>
                <a:cs typeface="Arial MT"/>
              </a:rPr>
              <a:t>is </a:t>
            </a:r>
            <a:r>
              <a:rPr sz="2600" spc="-705" dirty="0">
                <a:solidFill>
                  <a:srgbClr val="303030"/>
                </a:solidFill>
                <a:latin typeface="Arial MT"/>
                <a:cs typeface="Arial MT"/>
              </a:rPr>
              <a:t> </a:t>
            </a:r>
            <a:r>
              <a:rPr sz="2600" spc="-10" dirty="0">
                <a:solidFill>
                  <a:srgbClr val="303030"/>
                </a:solidFill>
                <a:latin typeface="Arial MT"/>
                <a:cs typeface="Arial MT"/>
              </a:rPr>
              <a:t>computed </a:t>
            </a:r>
            <a:r>
              <a:rPr sz="2600" spc="-15" dirty="0">
                <a:solidFill>
                  <a:srgbClr val="303030"/>
                </a:solidFill>
                <a:latin typeface="Arial MT"/>
                <a:cs typeface="Arial MT"/>
              </a:rPr>
              <a:t>as</a:t>
            </a:r>
            <a:endParaRPr sz="2600">
              <a:latin typeface="Arial MT"/>
              <a:cs typeface="Arial MT"/>
            </a:endParaRPr>
          </a:p>
          <a:p>
            <a:pPr>
              <a:lnSpc>
                <a:spcPct val="100000"/>
              </a:lnSpc>
              <a:spcBef>
                <a:spcPts val="15"/>
              </a:spcBef>
              <a:buClr>
                <a:srgbClr val="303030"/>
              </a:buClr>
              <a:buFont typeface="Arial MT"/>
              <a:buChar char="•"/>
            </a:pPr>
            <a:endParaRPr sz="3000">
              <a:latin typeface="Arial MT"/>
              <a:cs typeface="Arial MT"/>
            </a:endParaRPr>
          </a:p>
          <a:p>
            <a:pPr marL="306070" indent="-294005">
              <a:lnSpc>
                <a:spcPct val="100000"/>
              </a:lnSpc>
              <a:buChar char="•"/>
              <a:tabLst>
                <a:tab pos="306070" algn="l"/>
                <a:tab pos="306705" algn="l"/>
              </a:tabLst>
            </a:pPr>
            <a:r>
              <a:rPr sz="2600" spc="-10" dirty="0">
                <a:solidFill>
                  <a:srgbClr val="303030"/>
                </a:solidFill>
                <a:latin typeface="Arial MT"/>
                <a:cs typeface="Arial MT"/>
              </a:rPr>
              <a:t>Distance</a:t>
            </a:r>
            <a:r>
              <a:rPr sz="2600" spc="-20" dirty="0">
                <a:solidFill>
                  <a:srgbClr val="303030"/>
                </a:solidFill>
                <a:latin typeface="Arial MT"/>
                <a:cs typeface="Arial MT"/>
              </a:rPr>
              <a:t> </a:t>
            </a:r>
            <a:r>
              <a:rPr sz="2600" spc="-10" dirty="0">
                <a:solidFill>
                  <a:srgbClr val="303030"/>
                </a:solidFill>
                <a:latin typeface="Arial MT"/>
                <a:cs typeface="Arial MT"/>
              </a:rPr>
              <a:t>between</a:t>
            </a:r>
            <a:r>
              <a:rPr sz="2600" spc="-15" dirty="0">
                <a:solidFill>
                  <a:srgbClr val="303030"/>
                </a:solidFill>
                <a:latin typeface="Arial MT"/>
                <a:cs typeface="Arial MT"/>
              </a:rPr>
              <a:t> </a:t>
            </a:r>
            <a:r>
              <a:rPr sz="2600" spc="-5" dirty="0">
                <a:solidFill>
                  <a:srgbClr val="303030"/>
                </a:solidFill>
                <a:latin typeface="Arial MT"/>
                <a:cs typeface="Arial MT"/>
              </a:rPr>
              <a:t>cluster</a:t>
            </a:r>
            <a:r>
              <a:rPr sz="2600" spc="-15" dirty="0">
                <a:solidFill>
                  <a:srgbClr val="303030"/>
                </a:solidFill>
                <a:latin typeface="Arial MT"/>
                <a:cs typeface="Arial MT"/>
              </a:rPr>
              <a:t> </a:t>
            </a:r>
            <a:r>
              <a:rPr sz="2600" spc="-5" dirty="0">
                <a:solidFill>
                  <a:srgbClr val="303030"/>
                </a:solidFill>
                <a:latin typeface="Arial MT"/>
                <a:cs typeface="Arial MT"/>
              </a:rPr>
              <a:t>(D,</a:t>
            </a:r>
            <a:r>
              <a:rPr sz="2600" spc="-10" dirty="0">
                <a:solidFill>
                  <a:srgbClr val="303030"/>
                </a:solidFill>
                <a:latin typeface="Arial MT"/>
                <a:cs typeface="Arial MT"/>
              </a:rPr>
              <a:t> F)</a:t>
            </a:r>
            <a:r>
              <a:rPr sz="2600" spc="-15" dirty="0">
                <a:solidFill>
                  <a:srgbClr val="303030"/>
                </a:solidFill>
                <a:latin typeface="Arial MT"/>
                <a:cs typeface="Arial MT"/>
              </a:rPr>
              <a:t> </a:t>
            </a:r>
            <a:r>
              <a:rPr sz="2600" spc="-10" dirty="0">
                <a:solidFill>
                  <a:srgbClr val="303030"/>
                </a:solidFill>
                <a:latin typeface="Arial MT"/>
                <a:cs typeface="Arial MT"/>
              </a:rPr>
              <a:t>and</a:t>
            </a:r>
            <a:r>
              <a:rPr sz="2600" spc="-20" dirty="0">
                <a:solidFill>
                  <a:srgbClr val="303030"/>
                </a:solidFill>
                <a:latin typeface="Arial MT"/>
                <a:cs typeface="Arial MT"/>
              </a:rPr>
              <a:t> </a:t>
            </a:r>
            <a:r>
              <a:rPr sz="2600" spc="-5" dirty="0">
                <a:solidFill>
                  <a:srgbClr val="303030"/>
                </a:solidFill>
                <a:latin typeface="Arial MT"/>
                <a:cs typeface="Arial MT"/>
              </a:rPr>
              <a:t>cluster</a:t>
            </a:r>
            <a:r>
              <a:rPr sz="2600" spc="-10" dirty="0">
                <a:solidFill>
                  <a:srgbClr val="303030"/>
                </a:solidFill>
                <a:latin typeface="Arial MT"/>
                <a:cs typeface="Arial MT"/>
              </a:rPr>
              <a:t> B</a:t>
            </a:r>
            <a:r>
              <a:rPr sz="2600" spc="-25" dirty="0">
                <a:solidFill>
                  <a:srgbClr val="303030"/>
                </a:solidFill>
                <a:latin typeface="Arial MT"/>
                <a:cs typeface="Arial MT"/>
              </a:rPr>
              <a:t> </a:t>
            </a:r>
            <a:r>
              <a:rPr sz="2600" spc="-10" dirty="0">
                <a:solidFill>
                  <a:srgbClr val="303030"/>
                </a:solidFill>
                <a:latin typeface="Arial MT"/>
                <a:cs typeface="Arial MT"/>
              </a:rPr>
              <a:t>is</a:t>
            </a:r>
            <a:endParaRPr sz="2600">
              <a:latin typeface="Arial MT"/>
              <a:cs typeface="Arial MT"/>
            </a:endParaRPr>
          </a:p>
          <a:p>
            <a:pPr>
              <a:lnSpc>
                <a:spcPct val="100000"/>
              </a:lnSpc>
              <a:buClr>
                <a:srgbClr val="303030"/>
              </a:buClr>
              <a:buFont typeface="Arial MT"/>
              <a:buChar char="•"/>
            </a:pPr>
            <a:endParaRPr sz="2900">
              <a:latin typeface="Arial MT"/>
              <a:cs typeface="Arial MT"/>
            </a:endParaRPr>
          </a:p>
          <a:p>
            <a:pPr>
              <a:lnSpc>
                <a:spcPct val="100000"/>
              </a:lnSpc>
              <a:spcBef>
                <a:spcPts val="40"/>
              </a:spcBef>
              <a:buClr>
                <a:srgbClr val="303030"/>
              </a:buClr>
              <a:buFont typeface="Arial MT"/>
              <a:buChar char="•"/>
            </a:pPr>
            <a:endParaRPr sz="3000">
              <a:latin typeface="Arial MT"/>
              <a:cs typeface="Arial MT"/>
            </a:endParaRPr>
          </a:p>
          <a:p>
            <a:pPr marL="306070" indent="-294005">
              <a:lnSpc>
                <a:spcPct val="100000"/>
              </a:lnSpc>
              <a:spcBef>
                <a:spcPts val="5"/>
              </a:spcBef>
              <a:buChar char="•"/>
              <a:tabLst>
                <a:tab pos="306070" algn="l"/>
                <a:tab pos="306705" algn="l"/>
              </a:tabLst>
            </a:pPr>
            <a:r>
              <a:rPr sz="2600" spc="-30" dirty="0">
                <a:solidFill>
                  <a:srgbClr val="303030"/>
                </a:solidFill>
                <a:latin typeface="Arial MT"/>
                <a:cs typeface="Arial MT"/>
              </a:rPr>
              <a:t>Similarly,</a:t>
            </a:r>
            <a:r>
              <a:rPr sz="2600" spc="-15" dirty="0">
                <a:solidFill>
                  <a:srgbClr val="303030"/>
                </a:solidFill>
                <a:latin typeface="Arial MT"/>
                <a:cs typeface="Arial MT"/>
              </a:rPr>
              <a:t> </a:t>
            </a:r>
            <a:r>
              <a:rPr sz="2600" spc="-10" dirty="0">
                <a:solidFill>
                  <a:srgbClr val="303030"/>
                </a:solidFill>
                <a:latin typeface="Arial MT"/>
                <a:cs typeface="Arial MT"/>
              </a:rPr>
              <a:t>distance</a:t>
            </a:r>
            <a:r>
              <a:rPr sz="2600" spc="-15" dirty="0">
                <a:solidFill>
                  <a:srgbClr val="303030"/>
                </a:solidFill>
                <a:latin typeface="Arial MT"/>
                <a:cs typeface="Arial MT"/>
              </a:rPr>
              <a:t> </a:t>
            </a:r>
            <a:r>
              <a:rPr sz="2600" spc="-10" dirty="0">
                <a:solidFill>
                  <a:srgbClr val="303030"/>
                </a:solidFill>
                <a:latin typeface="Arial MT"/>
                <a:cs typeface="Arial MT"/>
              </a:rPr>
              <a:t>between</a:t>
            </a:r>
            <a:r>
              <a:rPr sz="2600" spc="-15" dirty="0">
                <a:solidFill>
                  <a:srgbClr val="303030"/>
                </a:solidFill>
                <a:latin typeface="Arial MT"/>
                <a:cs typeface="Arial MT"/>
              </a:rPr>
              <a:t> </a:t>
            </a:r>
            <a:r>
              <a:rPr sz="2600" spc="-5" dirty="0">
                <a:solidFill>
                  <a:srgbClr val="303030"/>
                </a:solidFill>
                <a:latin typeface="Arial MT"/>
                <a:cs typeface="Arial MT"/>
              </a:rPr>
              <a:t>cluster</a:t>
            </a:r>
            <a:r>
              <a:rPr sz="2600" spc="-10" dirty="0">
                <a:solidFill>
                  <a:srgbClr val="303030"/>
                </a:solidFill>
                <a:latin typeface="Arial MT"/>
                <a:cs typeface="Arial MT"/>
              </a:rPr>
              <a:t> </a:t>
            </a:r>
            <a:r>
              <a:rPr sz="2600" spc="-5" dirty="0">
                <a:solidFill>
                  <a:srgbClr val="303030"/>
                </a:solidFill>
                <a:latin typeface="Arial MT"/>
                <a:cs typeface="Arial MT"/>
              </a:rPr>
              <a:t>(D, </a:t>
            </a:r>
            <a:r>
              <a:rPr sz="2600" spc="-10" dirty="0">
                <a:solidFill>
                  <a:srgbClr val="303030"/>
                </a:solidFill>
                <a:latin typeface="Arial MT"/>
                <a:cs typeface="Arial MT"/>
              </a:rPr>
              <a:t>F)</a:t>
            </a:r>
            <a:r>
              <a:rPr sz="2600" spc="-15" dirty="0">
                <a:solidFill>
                  <a:srgbClr val="303030"/>
                </a:solidFill>
                <a:latin typeface="Arial MT"/>
                <a:cs typeface="Arial MT"/>
              </a:rPr>
              <a:t> </a:t>
            </a:r>
            <a:r>
              <a:rPr sz="2600" spc="-10" dirty="0">
                <a:solidFill>
                  <a:srgbClr val="303030"/>
                </a:solidFill>
                <a:latin typeface="Arial MT"/>
                <a:cs typeface="Arial MT"/>
              </a:rPr>
              <a:t>and</a:t>
            </a:r>
            <a:r>
              <a:rPr sz="2600" spc="-15" dirty="0">
                <a:solidFill>
                  <a:srgbClr val="303030"/>
                </a:solidFill>
                <a:latin typeface="Arial MT"/>
                <a:cs typeface="Arial MT"/>
              </a:rPr>
              <a:t> </a:t>
            </a:r>
            <a:r>
              <a:rPr sz="2600" spc="-5" dirty="0">
                <a:solidFill>
                  <a:srgbClr val="303030"/>
                </a:solidFill>
                <a:latin typeface="Arial MT"/>
                <a:cs typeface="Arial MT"/>
              </a:rPr>
              <a:t>cluster</a:t>
            </a:r>
            <a:r>
              <a:rPr sz="2600" spc="-10" dirty="0">
                <a:solidFill>
                  <a:srgbClr val="303030"/>
                </a:solidFill>
                <a:latin typeface="Arial MT"/>
                <a:cs typeface="Arial MT"/>
              </a:rPr>
              <a:t> C is</a:t>
            </a:r>
            <a:endParaRPr sz="2600">
              <a:latin typeface="Arial MT"/>
              <a:cs typeface="Arial MT"/>
            </a:endParaRPr>
          </a:p>
          <a:p>
            <a:pPr>
              <a:lnSpc>
                <a:spcPct val="100000"/>
              </a:lnSpc>
              <a:buClr>
                <a:srgbClr val="303030"/>
              </a:buClr>
              <a:buFont typeface="Arial MT"/>
              <a:buChar char="•"/>
            </a:pPr>
            <a:endParaRPr sz="2900">
              <a:latin typeface="Arial MT"/>
              <a:cs typeface="Arial MT"/>
            </a:endParaRPr>
          </a:p>
          <a:p>
            <a:pPr>
              <a:lnSpc>
                <a:spcPct val="100000"/>
              </a:lnSpc>
              <a:spcBef>
                <a:spcPts val="40"/>
              </a:spcBef>
              <a:buClr>
                <a:srgbClr val="303030"/>
              </a:buClr>
              <a:buFont typeface="Arial MT"/>
              <a:buChar char="•"/>
            </a:pPr>
            <a:endParaRPr sz="3000">
              <a:latin typeface="Arial MT"/>
              <a:cs typeface="Arial MT"/>
            </a:endParaRPr>
          </a:p>
          <a:p>
            <a:pPr marL="306070" indent="-294005">
              <a:lnSpc>
                <a:spcPct val="100000"/>
              </a:lnSpc>
              <a:buChar char="•"/>
              <a:tabLst>
                <a:tab pos="306070" algn="l"/>
                <a:tab pos="306705" algn="l"/>
              </a:tabLst>
            </a:pPr>
            <a:r>
              <a:rPr sz="2600" spc="-35" dirty="0">
                <a:solidFill>
                  <a:srgbClr val="303030"/>
                </a:solidFill>
                <a:latin typeface="Arial MT"/>
                <a:cs typeface="Arial MT"/>
              </a:rPr>
              <a:t>Finally,</a:t>
            </a:r>
            <a:r>
              <a:rPr sz="2600" spc="-15" dirty="0">
                <a:solidFill>
                  <a:srgbClr val="303030"/>
                </a:solidFill>
                <a:latin typeface="Arial MT"/>
                <a:cs typeface="Arial MT"/>
              </a:rPr>
              <a:t> </a:t>
            </a:r>
            <a:r>
              <a:rPr sz="2600" spc="-10" dirty="0">
                <a:solidFill>
                  <a:srgbClr val="303030"/>
                </a:solidFill>
                <a:latin typeface="Arial MT"/>
                <a:cs typeface="Arial MT"/>
              </a:rPr>
              <a:t>distance between </a:t>
            </a:r>
            <a:r>
              <a:rPr sz="2600" spc="-5" dirty="0">
                <a:solidFill>
                  <a:srgbClr val="303030"/>
                </a:solidFill>
                <a:latin typeface="Arial MT"/>
                <a:cs typeface="Arial MT"/>
              </a:rPr>
              <a:t>cluster</a:t>
            </a:r>
            <a:r>
              <a:rPr sz="2600" spc="-10" dirty="0">
                <a:solidFill>
                  <a:srgbClr val="303030"/>
                </a:solidFill>
                <a:latin typeface="Arial MT"/>
                <a:cs typeface="Arial MT"/>
              </a:rPr>
              <a:t> E</a:t>
            </a:r>
            <a:r>
              <a:rPr sz="2600" spc="-15" dirty="0">
                <a:solidFill>
                  <a:srgbClr val="303030"/>
                </a:solidFill>
                <a:latin typeface="Arial MT"/>
                <a:cs typeface="Arial MT"/>
              </a:rPr>
              <a:t> </a:t>
            </a:r>
            <a:r>
              <a:rPr sz="2600" spc="-10" dirty="0">
                <a:solidFill>
                  <a:srgbClr val="303030"/>
                </a:solidFill>
                <a:latin typeface="Arial MT"/>
                <a:cs typeface="Arial MT"/>
              </a:rPr>
              <a:t>and </a:t>
            </a:r>
            <a:r>
              <a:rPr sz="2600" spc="-5" dirty="0">
                <a:solidFill>
                  <a:srgbClr val="303030"/>
                </a:solidFill>
                <a:latin typeface="Arial MT"/>
                <a:cs typeface="Arial MT"/>
              </a:rPr>
              <a:t>cluster</a:t>
            </a:r>
            <a:r>
              <a:rPr sz="2600" spc="-10" dirty="0">
                <a:solidFill>
                  <a:srgbClr val="303030"/>
                </a:solidFill>
                <a:latin typeface="Arial MT"/>
                <a:cs typeface="Arial MT"/>
              </a:rPr>
              <a:t> </a:t>
            </a:r>
            <a:r>
              <a:rPr sz="2600" spc="-5" dirty="0">
                <a:solidFill>
                  <a:srgbClr val="303030"/>
                </a:solidFill>
                <a:latin typeface="Arial MT"/>
                <a:cs typeface="Arial MT"/>
              </a:rPr>
              <a:t>(D, </a:t>
            </a:r>
            <a:r>
              <a:rPr sz="2600" spc="-10" dirty="0">
                <a:solidFill>
                  <a:srgbClr val="303030"/>
                </a:solidFill>
                <a:latin typeface="Arial MT"/>
                <a:cs typeface="Arial MT"/>
              </a:rPr>
              <a:t>F) is</a:t>
            </a:r>
            <a:r>
              <a:rPr sz="2600" spc="-15" dirty="0">
                <a:solidFill>
                  <a:srgbClr val="303030"/>
                </a:solidFill>
                <a:latin typeface="Arial MT"/>
                <a:cs typeface="Arial MT"/>
              </a:rPr>
              <a:t> </a:t>
            </a:r>
            <a:r>
              <a:rPr sz="2600" spc="-5" dirty="0">
                <a:solidFill>
                  <a:srgbClr val="303030"/>
                </a:solidFill>
                <a:latin typeface="Arial MT"/>
                <a:cs typeface="Arial MT"/>
              </a:rPr>
              <a:t>calculated </a:t>
            </a:r>
            <a:r>
              <a:rPr sz="2600" spc="-15" dirty="0">
                <a:solidFill>
                  <a:srgbClr val="303030"/>
                </a:solidFill>
                <a:latin typeface="Arial MT"/>
                <a:cs typeface="Arial MT"/>
              </a:rPr>
              <a:t>as</a:t>
            </a:r>
            <a:endParaRPr sz="2600">
              <a:latin typeface="Arial MT"/>
              <a:cs typeface="Arial MT"/>
            </a:endParaRPr>
          </a:p>
        </p:txBody>
      </p:sp>
      <p:pic>
        <p:nvPicPr>
          <p:cNvPr id="3" name="object 3"/>
          <p:cNvPicPr/>
          <p:nvPr/>
        </p:nvPicPr>
        <p:blipFill>
          <a:blip r:embed="rId2" cstate="print"/>
          <a:stretch>
            <a:fillRect/>
          </a:stretch>
        </p:blipFill>
        <p:spPr>
          <a:xfrm>
            <a:off x="3132435" y="827807"/>
            <a:ext cx="6048671" cy="504055"/>
          </a:xfrm>
          <a:prstGeom prst="rect">
            <a:avLst/>
          </a:prstGeom>
        </p:spPr>
      </p:pic>
      <p:pic>
        <p:nvPicPr>
          <p:cNvPr id="4" name="object 4"/>
          <p:cNvPicPr/>
          <p:nvPr/>
        </p:nvPicPr>
        <p:blipFill>
          <a:blip r:embed="rId3" cstate="print"/>
          <a:stretch>
            <a:fillRect/>
          </a:stretch>
        </p:blipFill>
        <p:spPr>
          <a:xfrm>
            <a:off x="3254523" y="2086844"/>
            <a:ext cx="5804495" cy="477808"/>
          </a:xfrm>
          <a:prstGeom prst="rect">
            <a:avLst/>
          </a:prstGeom>
        </p:spPr>
      </p:pic>
      <p:pic>
        <p:nvPicPr>
          <p:cNvPr id="5" name="object 5"/>
          <p:cNvPicPr/>
          <p:nvPr/>
        </p:nvPicPr>
        <p:blipFill>
          <a:blip r:embed="rId4" cstate="print"/>
          <a:stretch>
            <a:fillRect/>
          </a:stretch>
        </p:blipFill>
        <p:spPr>
          <a:xfrm>
            <a:off x="3254523" y="3343173"/>
            <a:ext cx="6055022" cy="493913"/>
          </a:xfrm>
          <a:prstGeom prst="rect">
            <a:avLst/>
          </a:prstGeom>
        </p:spPr>
      </p:pic>
      <p:pic>
        <p:nvPicPr>
          <p:cNvPr id="6" name="object 6"/>
          <p:cNvPicPr/>
          <p:nvPr/>
        </p:nvPicPr>
        <p:blipFill>
          <a:blip r:embed="rId5" cstate="print"/>
          <a:stretch>
            <a:fillRect/>
          </a:stretch>
        </p:blipFill>
        <p:spPr>
          <a:xfrm>
            <a:off x="3261612" y="4725144"/>
            <a:ext cx="6335862" cy="52798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762871" y="710646"/>
            <a:ext cx="3732786" cy="1744292"/>
          </a:xfrm>
          <a:prstGeom prst="rect">
            <a:avLst/>
          </a:prstGeom>
        </p:spPr>
      </p:pic>
      <p:sp>
        <p:nvSpPr>
          <p:cNvPr id="3" name="object 3"/>
          <p:cNvSpPr txBox="1">
            <a:spLocks noGrp="1"/>
          </p:cNvSpPr>
          <p:nvPr>
            <p:ph type="title"/>
          </p:nvPr>
        </p:nvSpPr>
        <p:spPr>
          <a:xfrm>
            <a:off x="757188" y="954685"/>
            <a:ext cx="594868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303030"/>
                </a:solidFill>
                <a:latin typeface="Arial MT"/>
                <a:cs typeface="Arial MT"/>
              </a:rPr>
              <a:t>Then,</a:t>
            </a:r>
            <a:r>
              <a:rPr sz="2400" spc="-25" dirty="0">
                <a:solidFill>
                  <a:srgbClr val="303030"/>
                </a:solidFill>
                <a:latin typeface="Arial MT"/>
                <a:cs typeface="Arial MT"/>
              </a:rPr>
              <a:t> </a:t>
            </a:r>
            <a:r>
              <a:rPr sz="2400" spc="-5" dirty="0">
                <a:solidFill>
                  <a:srgbClr val="303030"/>
                </a:solidFill>
                <a:latin typeface="Arial MT"/>
                <a:cs typeface="Arial MT"/>
              </a:rPr>
              <a:t>the</a:t>
            </a:r>
            <a:r>
              <a:rPr sz="2400" spc="-25" dirty="0">
                <a:solidFill>
                  <a:srgbClr val="303030"/>
                </a:solidFill>
                <a:latin typeface="Arial MT"/>
                <a:cs typeface="Arial MT"/>
              </a:rPr>
              <a:t> </a:t>
            </a:r>
            <a:r>
              <a:rPr sz="2400" spc="-5" dirty="0">
                <a:solidFill>
                  <a:srgbClr val="303030"/>
                </a:solidFill>
                <a:latin typeface="Arial MT"/>
                <a:cs typeface="Arial MT"/>
              </a:rPr>
              <a:t>updated</a:t>
            </a:r>
            <a:r>
              <a:rPr sz="2400" spc="-20" dirty="0">
                <a:solidFill>
                  <a:srgbClr val="303030"/>
                </a:solidFill>
                <a:latin typeface="Arial MT"/>
                <a:cs typeface="Arial MT"/>
              </a:rPr>
              <a:t> </a:t>
            </a:r>
            <a:r>
              <a:rPr sz="2400" spc="-5" dirty="0">
                <a:solidFill>
                  <a:srgbClr val="303030"/>
                </a:solidFill>
                <a:latin typeface="Arial MT"/>
                <a:cs typeface="Arial MT"/>
              </a:rPr>
              <a:t>distance</a:t>
            </a:r>
            <a:r>
              <a:rPr sz="2400" spc="-25" dirty="0">
                <a:solidFill>
                  <a:srgbClr val="303030"/>
                </a:solidFill>
                <a:latin typeface="Arial MT"/>
                <a:cs typeface="Arial MT"/>
              </a:rPr>
              <a:t> </a:t>
            </a:r>
            <a:r>
              <a:rPr sz="2400" dirty="0">
                <a:solidFill>
                  <a:srgbClr val="303030"/>
                </a:solidFill>
                <a:latin typeface="Arial MT"/>
                <a:cs typeface="Arial MT"/>
              </a:rPr>
              <a:t>matrix</a:t>
            </a:r>
            <a:r>
              <a:rPr sz="2400" spc="-20" dirty="0">
                <a:solidFill>
                  <a:srgbClr val="303030"/>
                </a:solidFill>
                <a:latin typeface="Arial MT"/>
                <a:cs typeface="Arial MT"/>
              </a:rPr>
              <a:t> </a:t>
            </a:r>
            <a:r>
              <a:rPr sz="2400" spc="-5" dirty="0">
                <a:solidFill>
                  <a:srgbClr val="303030"/>
                </a:solidFill>
                <a:latin typeface="Arial MT"/>
                <a:cs typeface="Arial MT"/>
              </a:rPr>
              <a:t>becomes</a:t>
            </a:r>
            <a:endParaRPr sz="2400">
              <a:latin typeface="Arial MT"/>
              <a:cs typeface="Arial MT"/>
            </a:endParaRPr>
          </a:p>
        </p:txBody>
      </p:sp>
      <p:pic>
        <p:nvPicPr>
          <p:cNvPr id="4" name="object 4"/>
          <p:cNvPicPr/>
          <p:nvPr/>
        </p:nvPicPr>
        <p:blipFill>
          <a:blip r:embed="rId3" cstate="print"/>
          <a:stretch>
            <a:fillRect/>
          </a:stretch>
        </p:blipFill>
        <p:spPr>
          <a:xfrm>
            <a:off x="7956970" y="2985152"/>
            <a:ext cx="4126379" cy="1694482"/>
          </a:xfrm>
          <a:prstGeom prst="rect">
            <a:avLst/>
          </a:prstGeom>
        </p:spPr>
      </p:pic>
      <p:sp>
        <p:nvSpPr>
          <p:cNvPr id="5" name="object 5"/>
          <p:cNvSpPr txBox="1"/>
          <p:nvPr/>
        </p:nvSpPr>
        <p:spPr>
          <a:xfrm>
            <a:off x="510976" y="2445747"/>
            <a:ext cx="5753100" cy="112268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Calibri"/>
                <a:cs typeface="Calibri"/>
              </a:rPr>
              <a:t>Using the input </a:t>
            </a:r>
            <a:r>
              <a:rPr sz="2400" spc="-10" dirty="0">
                <a:latin typeface="Calibri"/>
                <a:cs typeface="Calibri"/>
              </a:rPr>
              <a:t>distance matrix </a:t>
            </a:r>
            <a:r>
              <a:rPr sz="2400" spc="-15" dirty="0">
                <a:latin typeface="Calibri"/>
                <a:cs typeface="Calibri"/>
              </a:rPr>
              <a:t>(size </a:t>
            </a:r>
            <a:r>
              <a:rPr sz="2400" dirty="0">
                <a:latin typeface="Calibri"/>
                <a:cs typeface="Calibri"/>
              </a:rPr>
              <a:t>6 </a:t>
            </a:r>
            <a:r>
              <a:rPr sz="2400" spc="-10" dirty="0">
                <a:latin typeface="Calibri"/>
                <a:cs typeface="Calibri"/>
              </a:rPr>
              <a:t>by </a:t>
            </a:r>
            <a:r>
              <a:rPr sz="2400" spc="-5" dirty="0">
                <a:latin typeface="Calibri"/>
                <a:cs typeface="Calibri"/>
              </a:rPr>
              <a:t>6), </a:t>
            </a:r>
            <a:r>
              <a:rPr sz="2400" dirty="0">
                <a:latin typeface="Calibri"/>
                <a:cs typeface="Calibri"/>
              </a:rPr>
              <a:t> </a:t>
            </a:r>
            <a:r>
              <a:rPr sz="2400" spc="-10" dirty="0">
                <a:latin typeface="Calibri"/>
                <a:cs typeface="Calibri"/>
              </a:rPr>
              <a:t>distance between </a:t>
            </a:r>
            <a:r>
              <a:rPr sz="2400" spc="-15" dirty="0">
                <a:latin typeface="Calibri"/>
                <a:cs typeface="Calibri"/>
              </a:rPr>
              <a:t>cluster</a:t>
            </a:r>
            <a:r>
              <a:rPr sz="2400" spc="-5" dirty="0">
                <a:latin typeface="Calibri"/>
                <a:cs typeface="Calibri"/>
              </a:rPr>
              <a:t> </a:t>
            </a:r>
            <a:r>
              <a:rPr sz="2400" dirty="0">
                <a:latin typeface="Calibri"/>
                <a:cs typeface="Calibri"/>
              </a:rPr>
              <a:t>C</a:t>
            </a:r>
            <a:r>
              <a:rPr sz="2400" spc="-10" dirty="0">
                <a:latin typeface="Calibri"/>
                <a:cs typeface="Calibri"/>
              </a:rPr>
              <a:t> </a:t>
            </a:r>
            <a:r>
              <a:rPr sz="2400" dirty="0">
                <a:latin typeface="Calibri"/>
                <a:cs typeface="Calibri"/>
              </a:rPr>
              <a:t>and</a:t>
            </a:r>
            <a:r>
              <a:rPr sz="2400" spc="-10" dirty="0">
                <a:latin typeface="Calibri"/>
                <a:cs typeface="Calibri"/>
              </a:rPr>
              <a:t> </a:t>
            </a:r>
            <a:r>
              <a:rPr sz="2400" spc="-15" dirty="0">
                <a:latin typeface="Calibri"/>
                <a:cs typeface="Calibri"/>
              </a:rPr>
              <a:t>cluster</a:t>
            </a:r>
            <a:r>
              <a:rPr sz="2400" spc="-5" dirty="0">
                <a:latin typeface="Calibri"/>
                <a:cs typeface="Calibri"/>
              </a:rPr>
              <a:t> </a:t>
            </a:r>
            <a:r>
              <a:rPr sz="2400" spc="-25" dirty="0">
                <a:latin typeface="Calibri"/>
                <a:cs typeface="Calibri"/>
              </a:rPr>
              <a:t>(D,</a:t>
            </a:r>
            <a:r>
              <a:rPr sz="2400" spc="-10" dirty="0">
                <a:latin typeface="Calibri"/>
                <a:cs typeface="Calibri"/>
              </a:rPr>
              <a:t> </a:t>
            </a:r>
            <a:r>
              <a:rPr sz="2400" spc="-5" dirty="0">
                <a:latin typeface="Calibri"/>
                <a:cs typeface="Calibri"/>
              </a:rPr>
              <a:t>F) is </a:t>
            </a:r>
            <a:r>
              <a:rPr sz="2400" spc="-530" dirty="0">
                <a:latin typeface="Calibri"/>
                <a:cs typeface="Calibri"/>
              </a:rPr>
              <a:t> </a:t>
            </a:r>
            <a:r>
              <a:rPr sz="2400" spc="-10" dirty="0">
                <a:latin typeface="Calibri"/>
                <a:cs typeface="Calibri"/>
              </a:rPr>
              <a:t>computed </a:t>
            </a:r>
            <a:r>
              <a:rPr sz="2400" dirty="0">
                <a:latin typeface="Calibri"/>
                <a:cs typeface="Calibri"/>
              </a:rPr>
              <a:t>as</a:t>
            </a:r>
            <a:endParaRPr sz="2400">
              <a:latin typeface="Calibri"/>
              <a:cs typeface="Calibri"/>
            </a:endParaRPr>
          </a:p>
        </p:txBody>
      </p:sp>
      <p:pic>
        <p:nvPicPr>
          <p:cNvPr id="6" name="object 6"/>
          <p:cNvPicPr/>
          <p:nvPr/>
        </p:nvPicPr>
        <p:blipFill>
          <a:blip r:embed="rId4" cstate="print"/>
          <a:stretch>
            <a:fillRect/>
          </a:stretch>
        </p:blipFill>
        <p:spPr>
          <a:xfrm>
            <a:off x="437951" y="3832394"/>
            <a:ext cx="7018036" cy="584836"/>
          </a:xfrm>
          <a:prstGeom prst="rect">
            <a:avLst/>
          </a:prstGeom>
        </p:spPr>
      </p:pic>
      <p:sp>
        <p:nvSpPr>
          <p:cNvPr id="7" name="object 7"/>
          <p:cNvSpPr txBox="1"/>
          <p:nvPr/>
        </p:nvSpPr>
        <p:spPr>
          <a:xfrm>
            <a:off x="510976" y="4738352"/>
            <a:ext cx="6033135" cy="1122680"/>
          </a:xfrm>
          <a:prstGeom prst="rect">
            <a:avLst/>
          </a:prstGeom>
        </p:spPr>
        <p:txBody>
          <a:bodyPr vert="horz" wrap="square" lIns="0" tIns="12700" rIns="0" bIns="0" rtlCol="0">
            <a:spAutoFit/>
          </a:bodyPr>
          <a:lstStyle/>
          <a:p>
            <a:pPr marL="12700" marR="5080">
              <a:lnSpc>
                <a:spcPct val="100000"/>
              </a:lnSpc>
              <a:spcBef>
                <a:spcPts val="100"/>
              </a:spcBef>
            </a:pPr>
            <a:r>
              <a:rPr sz="2400" spc="-10" dirty="0">
                <a:latin typeface="Calibri"/>
                <a:cs typeface="Calibri"/>
              </a:rPr>
              <a:t>Distance between</a:t>
            </a:r>
            <a:r>
              <a:rPr sz="2400" spc="-5" dirty="0">
                <a:latin typeface="Calibri"/>
                <a:cs typeface="Calibri"/>
              </a:rPr>
              <a:t> </a:t>
            </a:r>
            <a:r>
              <a:rPr sz="2400" spc="-15" dirty="0">
                <a:latin typeface="Calibri"/>
                <a:cs typeface="Calibri"/>
              </a:rPr>
              <a:t>cluster</a:t>
            </a:r>
            <a:r>
              <a:rPr sz="2400" spc="-10" dirty="0">
                <a:latin typeface="Calibri"/>
                <a:cs typeface="Calibri"/>
              </a:rPr>
              <a:t> </a:t>
            </a:r>
            <a:r>
              <a:rPr sz="2400" spc="-25" dirty="0">
                <a:latin typeface="Calibri"/>
                <a:cs typeface="Calibri"/>
              </a:rPr>
              <a:t>(D,</a:t>
            </a:r>
            <a:r>
              <a:rPr sz="2400" spc="-5" dirty="0">
                <a:latin typeface="Calibri"/>
                <a:cs typeface="Calibri"/>
              </a:rPr>
              <a:t> F) </a:t>
            </a:r>
            <a:r>
              <a:rPr sz="2400" dirty="0">
                <a:latin typeface="Calibri"/>
                <a:cs typeface="Calibri"/>
              </a:rPr>
              <a:t>and</a:t>
            </a:r>
            <a:r>
              <a:rPr sz="2400" spc="-10" dirty="0">
                <a:latin typeface="Calibri"/>
                <a:cs typeface="Calibri"/>
              </a:rPr>
              <a:t> </a:t>
            </a:r>
            <a:r>
              <a:rPr sz="2400" spc="-15" dirty="0">
                <a:latin typeface="Calibri"/>
                <a:cs typeface="Calibri"/>
              </a:rPr>
              <a:t>cluster</a:t>
            </a:r>
            <a:r>
              <a:rPr sz="2400" spc="-5" dirty="0">
                <a:latin typeface="Calibri"/>
                <a:cs typeface="Calibri"/>
              </a:rPr>
              <a:t> </a:t>
            </a:r>
            <a:r>
              <a:rPr sz="2400" dirty="0">
                <a:latin typeface="Calibri"/>
                <a:cs typeface="Calibri"/>
              </a:rPr>
              <a:t>(A,</a:t>
            </a:r>
            <a:r>
              <a:rPr sz="2400" spc="-5" dirty="0">
                <a:latin typeface="Calibri"/>
                <a:cs typeface="Calibri"/>
              </a:rPr>
              <a:t> B) </a:t>
            </a:r>
            <a:r>
              <a:rPr sz="2400" spc="-530" dirty="0">
                <a:latin typeface="Calibri"/>
                <a:cs typeface="Calibri"/>
              </a:rPr>
              <a:t> </a:t>
            </a:r>
            <a:r>
              <a:rPr sz="2400" spc="-5" dirty="0">
                <a:latin typeface="Calibri"/>
                <a:cs typeface="Calibri"/>
              </a:rPr>
              <a:t>is the minimum </a:t>
            </a:r>
            <a:r>
              <a:rPr sz="2400" spc="-10" dirty="0">
                <a:latin typeface="Calibri"/>
                <a:cs typeface="Calibri"/>
              </a:rPr>
              <a:t>distance between </a:t>
            </a:r>
            <a:r>
              <a:rPr sz="2400" dirty="0">
                <a:latin typeface="Calibri"/>
                <a:cs typeface="Calibri"/>
              </a:rPr>
              <a:t>all </a:t>
            </a:r>
            <a:r>
              <a:rPr sz="2400" spc="-5" dirty="0">
                <a:latin typeface="Calibri"/>
                <a:cs typeface="Calibri"/>
              </a:rPr>
              <a:t>objects </a:t>
            </a:r>
            <a:r>
              <a:rPr sz="2400" dirty="0">
                <a:latin typeface="Calibri"/>
                <a:cs typeface="Calibri"/>
              </a:rPr>
              <a:t> </a:t>
            </a:r>
            <a:r>
              <a:rPr sz="2400" spc="-15" dirty="0">
                <a:latin typeface="Calibri"/>
                <a:cs typeface="Calibri"/>
              </a:rPr>
              <a:t>involves</a:t>
            </a:r>
            <a:r>
              <a:rPr sz="2400" spc="-10" dirty="0">
                <a:latin typeface="Calibri"/>
                <a:cs typeface="Calibri"/>
              </a:rPr>
              <a:t> </a:t>
            </a:r>
            <a:r>
              <a:rPr sz="2400" spc="-5" dirty="0">
                <a:latin typeface="Calibri"/>
                <a:cs typeface="Calibri"/>
              </a:rPr>
              <a:t>in the </a:t>
            </a:r>
            <a:r>
              <a:rPr sz="2400" spc="-10" dirty="0">
                <a:latin typeface="Calibri"/>
                <a:cs typeface="Calibri"/>
              </a:rPr>
              <a:t>two</a:t>
            </a:r>
            <a:r>
              <a:rPr sz="2400" spc="-5" dirty="0">
                <a:latin typeface="Calibri"/>
                <a:cs typeface="Calibri"/>
              </a:rPr>
              <a:t> </a:t>
            </a:r>
            <a:r>
              <a:rPr sz="2400" spc="-20" dirty="0">
                <a:latin typeface="Calibri"/>
                <a:cs typeface="Calibri"/>
              </a:rPr>
              <a:t>clusters</a:t>
            </a:r>
            <a:endParaRPr sz="2400">
              <a:latin typeface="Calibri"/>
              <a:cs typeface="Calibri"/>
            </a:endParaRPr>
          </a:p>
        </p:txBody>
      </p:sp>
      <p:pic>
        <p:nvPicPr>
          <p:cNvPr id="8" name="object 8"/>
          <p:cNvPicPr/>
          <p:nvPr/>
        </p:nvPicPr>
        <p:blipFill>
          <a:blip r:embed="rId5" cstate="print"/>
          <a:stretch>
            <a:fillRect/>
          </a:stretch>
        </p:blipFill>
        <p:spPr>
          <a:xfrm>
            <a:off x="693836" y="5925473"/>
            <a:ext cx="9149624" cy="52786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180" y="417872"/>
            <a:ext cx="6040120" cy="391160"/>
          </a:xfrm>
          <a:prstGeom prst="rect">
            <a:avLst/>
          </a:prstGeom>
        </p:spPr>
        <p:txBody>
          <a:bodyPr vert="horz" wrap="square" lIns="0" tIns="12700" rIns="0" bIns="0" rtlCol="0">
            <a:spAutoFit/>
          </a:bodyPr>
          <a:lstStyle/>
          <a:p>
            <a:pPr marL="12700">
              <a:lnSpc>
                <a:spcPct val="100000"/>
              </a:lnSpc>
              <a:spcBef>
                <a:spcPts val="100"/>
              </a:spcBef>
            </a:pPr>
            <a:r>
              <a:rPr sz="2400" spc="-25" dirty="0"/>
              <a:t>Similarly,</a:t>
            </a:r>
            <a:r>
              <a:rPr sz="2400" spc="-10" dirty="0"/>
              <a:t> distance</a:t>
            </a:r>
            <a:r>
              <a:rPr sz="2400" spc="-5" dirty="0"/>
              <a:t> </a:t>
            </a:r>
            <a:r>
              <a:rPr sz="2400" spc="-10" dirty="0"/>
              <a:t>between</a:t>
            </a:r>
            <a:r>
              <a:rPr sz="2400" spc="-5" dirty="0"/>
              <a:t> </a:t>
            </a:r>
            <a:r>
              <a:rPr sz="2400" spc="-15" dirty="0"/>
              <a:t>cluster</a:t>
            </a:r>
            <a:r>
              <a:rPr sz="2400" spc="-5" dirty="0"/>
              <a:t> </a:t>
            </a:r>
            <a:r>
              <a:rPr sz="2400" dirty="0"/>
              <a:t>E</a:t>
            </a:r>
            <a:r>
              <a:rPr sz="2400" spc="-10" dirty="0"/>
              <a:t> </a:t>
            </a:r>
            <a:r>
              <a:rPr sz="2400" dirty="0"/>
              <a:t>and</a:t>
            </a:r>
            <a:r>
              <a:rPr sz="2400" spc="-5" dirty="0"/>
              <a:t> </a:t>
            </a:r>
            <a:r>
              <a:rPr sz="2400" dirty="0"/>
              <a:t>(A,</a:t>
            </a:r>
            <a:r>
              <a:rPr sz="2400" spc="-5" dirty="0"/>
              <a:t> B) is</a:t>
            </a:r>
            <a:endParaRPr sz="2400"/>
          </a:p>
        </p:txBody>
      </p:sp>
      <p:pic>
        <p:nvPicPr>
          <p:cNvPr id="3" name="object 3"/>
          <p:cNvPicPr/>
          <p:nvPr/>
        </p:nvPicPr>
        <p:blipFill>
          <a:blip r:embed="rId2" cstate="print"/>
          <a:stretch>
            <a:fillRect/>
          </a:stretch>
        </p:blipFill>
        <p:spPr>
          <a:xfrm>
            <a:off x="1260227" y="1052736"/>
            <a:ext cx="8640959" cy="720079"/>
          </a:xfrm>
          <a:prstGeom prst="rect">
            <a:avLst/>
          </a:prstGeom>
        </p:spPr>
      </p:pic>
      <p:pic>
        <p:nvPicPr>
          <p:cNvPr id="4" name="object 4"/>
          <p:cNvPicPr/>
          <p:nvPr/>
        </p:nvPicPr>
        <p:blipFill>
          <a:blip r:embed="rId3" cstate="print"/>
          <a:stretch>
            <a:fillRect/>
          </a:stretch>
        </p:blipFill>
        <p:spPr>
          <a:xfrm>
            <a:off x="1227889" y="3422674"/>
            <a:ext cx="5321258" cy="2418753"/>
          </a:xfrm>
          <a:prstGeom prst="rect">
            <a:avLst/>
          </a:prstGeom>
        </p:spPr>
      </p:pic>
      <p:sp>
        <p:nvSpPr>
          <p:cNvPr id="5" name="object 5"/>
          <p:cNvSpPr txBox="1"/>
          <p:nvPr/>
        </p:nvSpPr>
        <p:spPr>
          <a:xfrm>
            <a:off x="829195" y="2362087"/>
            <a:ext cx="444881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Then</a:t>
            </a:r>
            <a:r>
              <a:rPr sz="2400" spc="-15" dirty="0">
                <a:latin typeface="Calibri"/>
                <a:cs typeface="Calibri"/>
              </a:rPr>
              <a:t> </a:t>
            </a:r>
            <a:r>
              <a:rPr sz="2400" spc="-5" dirty="0">
                <a:latin typeface="Calibri"/>
                <a:cs typeface="Calibri"/>
              </a:rPr>
              <a:t>the</a:t>
            </a:r>
            <a:r>
              <a:rPr sz="2400" spc="-10" dirty="0">
                <a:latin typeface="Calibri"/>
                <a:cs typeface="Calibri"/>
              </a:rPr>
              <a:t> </a:t>
            </a:r>
            <a:r>
              <a:rPr sz="2400" spc="-15" dirty="0">
                <a:latin typeface="Calibri"/>
                <a:cs typeface="Calibri"/>
              </a:rPr>
              <a:t>updated </a:t>
            </a:r>
            <a:r>
              <a:rPr sz="2400" spc="-10" dirty="0">
                <a:latin typeface="Calibri"/>
                <a:cs typeface="Calibri"/>
              </a:rPr>
              <a:t>distance matrix</a:t>
            </a:r>
            <a:r>
              <a:rPr sz="2400" spc="-15" dirty="0">
                <a:latin typeface="Calibri"/>
                <a:cs typeface="Calibri"/>
              </a:rPr>
              <a:t> </a:t>
            </a:r>
            <a:r>
              <a:rPr sz="2400" spc="-5" dirty="0">
                <a:latin typeface="Calibri"/>
                <a:cs typeface="Calibri"/>
              </a:rPr>
              <a:t>is</a:t>
            </a:r>
            <a:endParaRPr sz="240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5500" y="196199"/>
            <a:ext cx="11884660" cy="6060440"/>
          </a:xfrm>
          <a:prstGeom prst="rect">
            <a:avLst/>
          </a:prstGeom>
        </p:spPr>
        <p:txBody>
          <a:bodyPr vert="horz" wrap="square" lIns="0" tIns="73660" rIns="0" bIns="0" rtlCol="0">
            <a:spAutoFit/>
          </a:bodyPr>
          <a:lstStyle/>
          <a:p>
            <a:pPr marL="12700">
              <a:lnSpc>
                <a:spcPct val="100000"/>
              </a:lnSpc>
              <a:spcBef>
                <a:spcPts val="580"/>
              </a:spcBef>
            </a:pPr>
            <a:r>
              <a:rPr sz="3000" b="1" spc="-5" dirty="0">
                <a:solidFill>
                  <a:srgbClr val="FF0000"/>
                </a:solidFill>
                <a:latin typeface="Times New Roman"/>
                <a:cs typeface="Times New Roman"/>
              </a:rPr>
              <a:t>Cluster</a:t>
            </a:r>
            <a:r>
              <a:rPr sz="3000" spc="-5" dirty="0">
                <a:latin typeface="Times New Roman"/>
                <a:cs typeface="Times New Roman"/>
              </a:rPr>
              <a:t>:</a:t>
            </a:r>
            <a:r>
              <a:rPr sz="3000" spc="-185" dirty="0">
                <a:latin typeface="Times New Roman"/>
                <a:cs typeface="Times New Roman"/>
              </a:rPr>
              <a:t> </a:t>
            </a:r>
            <a:r>
              <a:rPr sz="3000" dirty="0">
                <a:latin typeface="Times New Roman"/>
                <a:cs typeface="Times New Roman"/>
              </a:rPr>
              <a:t>A</a:t>
            </a:r>
            <a:r>
              <a:rPr sz="3000" spc="-180" dirty="0">
                <a:latin typeface="Times New Roman"/>
                <a:cs typeface="Times New Roman"/>
              </a:rPr>
              <a:t> </a:t>
            </a:r>
            <a:r>
              <a:rPr sz="3000" spc="-10" dirty="0">
                <a:latin typeface="Times New Roman"/>
                <a:cs typeface="Times New Roman"/>
              </a:rPr>
              <a:t>collection</a:t>
            </a:r>
            <a:r>
              <a:rPr sz="3000" spc="-20" dirty="0">
                <a:latin typeface="Times New Roman"/>
                <a:cs typeface="Times New Roman"/>
              </a:rPr>
              <a:t> </a:t>
            </a:r>
            <a:r>
              <a:rPr sz="3000" dirty="0">
                <a:latin typeface="Times New Roman"/>
                <a:cs typeface="Times New Roman"/>
              </a:rPr>
              <a:t>of</a:t>
            </a:r>
            <a:r>
              <a:rPr sz="3000" spc="-15" dirty="0">
                <a:latin typeface="Times New Roman"/>
                <a:cs typeface="Times New Roman"/>
              </a:rPr>
              <a:t> </a:t>
            </a:r>
            <a:r>
              <a:rPr sz="3000" dirty="0">
                <a:latin typeface="Times New Roman"/>
                <a:cs typeface="Times New Roman"/>
              </a:rPr>
              <a:t>data</a:t>
            </a:r>
            <a:r>
              <a:rPr sz="3000" spc="-15" dirty="0">
                <a:latin typeface="Times New Roman"/>
                <a:cs typeface="Times New Roman"/>
              </a:rPr>
              <a:t> </a:t>
            </a:r>
            <a:r>
              <a:rPr sz="3000" dirty="0">
                <a:latin typeface="Times New Roman"/>
                <a:cs typeface="Times New Roman"/>
              </a:rPr>
              <a:t>objects</a:t>
            </a:r>
            <a:endParaRPr sz="3000">
              <a:latin typeface="Times New Roman"/>
              <a:cs typeface="Times New Roman"/>
            </a:endParaRPr>
          </a:p>
          <a:p>
            <a:pPr marL="469900" marR="2730500">
              <a:lnSpc>
                <a:spcPct val="113300"/>
              </a:lnSpc>
            </a:pPr>
            <a:r>
              <a:rPr sz="3000" spc="-5" dirty="0">
                <a:latin typeface="Times New Roman"/>
                <a:cs typeface="Times New Roman"/>
              </a:rPr>
              <a:t>Similar </a:t>
            </a:r>
            <a:r>
              <a:rPr sz="3000" dirty="0">
                <a:latin typeface="Times New Roman"/>
                <a:cs typeface="Times New Roman"/>
              </a:rPr>
              <a:t>(or related) </a:t>
            </a:r>
            <a:r>
              <a:rPr sz="3000" spc="-5" dirty="0">
                <a:latin typeface="Times New Roman"/>
                <a:cs typeface="Times New Roman"/>
              </a:rPr>
              <a:t>to </a:t>
            </a:r>
            <a:r>
              <a:rPr sz="3000" dirty="0">
                <a:latin typeface="Times New Roman"/>
                <a:cs typeface="Times New Roman"/>
              </a:rPr>
              <a:t>one </a:t>
            </a:r>
            <a:r>
              <a:rPr sz="3000" spc="-10" dirty="0">
                <a:latin typeface="Times New Roman"/>
                <a:cs typeface="Times New Roman"/>
              </a:rPr>
              <a:t>another </a:t>
            </a:r>
            <a:r>
              <a:rPr sz="3000" spc="-5" dirty="0">
                <a:latin typeface="Times New Roman"/>
                <a:cs typeface="Times New Roman"/>
              </a:rPr>
              <a:t>within the same </a:t>
            </a:r>
            <a:r>
              <a:rPr sz="3000" dirty="0">
                <a:latin typeface="Times New Roman"/>
                <a:cs typeface="Times New Roman"/>
              </a:rPr>
              <a:t>group </a:t>
            </a:r>
            <a:r>
              <a:rPr sz="3000" spc="-735" dirty="0">
                <a:latin typeface="Times New Roman"/>
                <a:cs typeface="Times New Roman"/>
              </a:rPr>
              <a:t> </a:t>
            </a:r>
            <a:r>
              <a:rPr sz="3000" spc="-5" dirty="0">
                <a:latin typeface="Times New Roman"/>
                <a:cs typeface="Times New Roman"/>
              </a:rPr>
              <a:t>Dissimilar</a:t>
            </a:r>
            <a:r>
              <a:rPr sz="3000" spc="-15" dirty="0">
                <a:latin typeface="Times New Roman"/>
                <a:cs typeface="Times New Roman"/>
              </a:rPr>
              <a:t> </a:t>
            </a:r>
            <a:r>
              <a:rPr sz="3000" dirty="0">
                <a:latin typeface="Times New Roman"/>
                <a:cs typeface="Times New Roman"/>
              </a:rPr>
              <a:t>(or</a:t>
            </a:r>
            <a:r>
              <a:rPr sz="3000" spc="-5" dirty="0">
                <a:latin typeface="Times New Roman"/>
                <a:cs typeface="Times New Roman"/>
              </a:rPr>
              <a:t> </a:t>
            </a:r>
            <a:r>
              <a:rPr sz="3000" dirty="0">
                <a:latin typeface="Times New Roman"/>
                <a:cs typeface="Times New Roman"/>
              </a:rPr>
              <a:t>unrelated)</a:t>
            </a:r>
            <a:r>
              <a:rPr sz="3000" spc="-5" dirty="0">
                <a:latin typeface="Times New Roman"/>
                <a:cs typeface="Times New Roman"/>
              </a:rPr>
              <a:t> to</a:t>
            </a:r>
            <a:r>
              <a:rPr sz="3000" spc="-15" dirty="0">
                <a:latin typeface="Times New Roman"/>
                <a:cs typeface="Times New Roman"/>
              </a:rPr>
              <a:t> </a:t>
            </a:r>
            <a:r>
              <a:rPr sz="3000" spc="-5" dirty="0">
                <a:latin typeface="Times New Roman"/>
                <a:cs typeface="Times New Roman"/>
              </a:rPr>
              <a:t>the</a:t>
            </a:r>
            <a:r>
              <a:rPr sz="3000" spc="-10" dirty="0">
                <a:latin typeface="Times New Roman"/>
                <a:cs typeface="Times New Roman"/>
              </a:rPr>
              <a:t> </a:t>
            </a:r>
            <a:r>
              <a:rPr sz="3000" dirty="0">
                <a:latin typeface="Times New Roman"/>
                <a:cs typeface="Times New Roman"/>
              </a:rPr>
              <a:t>objects</a:t>
            </a:r>
            <a:r>
              <a:rPr sz="3000" spc="-5" dirty="0">
                <a:latin typeface="Times New Roman"/>
                <a:cs typeface="Times New Roman"/>
              </a:rPr>
              <a:t> in</a:t>
            </a:r>
            <a:r>
              <a:rPr sz="3000" spc="-15" dirty="0">
                <a:latin typeface="Times New Roman"/>
                <a:cs typeface="Times New Roman"/>
              </a:rPr>
              <a:t> </a:t>
            </a:r>
            <a:r>
              <a:rPr sz="3000" dirty="0">
                <a:latin typeface="Times New Roman"/>
                <a:cs typeface="Times New Roman"/>
              </a:rPr>
              <a:t>other</a:t>
            </a:r>
            <a:r>
              <a:rPr sz="3000" spc="-5" dirty="0">
                <a:latin typeface="Times New Roman"/>
                <a:cs typeface="Times New Roman"/>
              </a:rPr>
              <a:t> </a:t>
            </a:r>
            <a:r>
              <a:rPr sz="3000" dirty="0">
                <a:latin typeface="Times New Roman"/>
                <a:cs typeface="Times New Roman"/>
              </a:rPr>
              <a:t>groups</a:t>
            </a:r>
            <a:endParaRPr sz="3000">
              <a:latin typeface="Times New Roman"/>
              <a:cs typeface="Times New Roman"/>
            </a:endParaRPr>
          </a:p>
          <a:p>
            <a:pPr>
              <a:lnSpc>
                <a:spcPct val="100000"/>
              </a:lnSpc>
              <a:spcBef>
                <a:spcPts val="15"/>
              </a:spcBef>
            </a:pPr>
            <a:endParaRPr sz="3950">
              <a:latin typeface="Times New Roman"/>
              <a:cs typeface="Times New Roman"/>
            </a:endParaRPr>
          </a:p>
          <a:p>
            <a:pPr marL="355600" marR="12065" indent="-324485">
              <a:lnSpc>
                <a:spcPct val="100000"/>
              </a:lnSpc>
              <a:spcBef>
                <a:spcPts val="5"/>
              </a:spcBef>
              <a:buChar char="•"/>
              <a:tabLst>
                <a:tab pos="354965" algn="l"/>
                <a:tab pos="355600" algn="l"/>
                <a:tab pos="1147445" algn="l"/>
                <a:tab pos="2745105" algn="l"/>
                <a:tab pos="3263900" algn="l"/>
                <a:tab pos="4476750" algn="l"/>
                <a:tab pos="5900420" algn="l"/>
                <a:tab pos="6355080" algn="l"/>
                <a:tab pos="6851650" algn="l"/>
                <a:tab pos="8202930" algn="l"/>
                <a:tab pos="10330815" algn="l"/>
                <a:tab pos="10827385" algn="l"/>
              </a:tabLst>
            </a:pPr>
            <a:r>
              <a:rPr sz="3000" spc="-5" dirty="0">
                <a:latin typeface="Times New Roman"/>
                <a:cs typeface="Times New Roman"/>
              </a:rPr>
              <a:t>Th</a:t>
            </a:r>
            <a:r>
              <a:rPr sz="3000" dirty="0">
                <a:latin typeface="Times New Roman"/>
                <a:cs typeface="Times New Roman"/>
              </a:rPr>
              <a:t>e	objective	of	</a:t>
            </a:r>
            <a:r>
              <a:rPr sz="3000" spc="-10" dirty="0">
                <a:latin typeface="Times New Roman"/>
                <a:cs typeface="Times New Roman"/>
              </a:rPr>
              <a:t>cluste</a:t>
            </a:r>
            <a:r>
              <a:rPr sz="3000" dirty="0">
                <a:latin typeface="Times New Roman"/>
                <a:cs typeface="Times New Roman"/>
              </a:rPr>
              <a:t>r	</a:t>
            </a:r>
            <a:r>
              <a:rPr sz="3000" spc="-10" dirty="0">
                <a:latin typeface="Times New Roman"/>
                <a:cs typeface="Times New Roman"/>
              </a:rPr>
              <a:t>analysi</a:t>
            </a:r>
            <a:r>
              <a:rPr sz="3000" dirty="0">
                <a:latin typeface="Times New Roman"/>
                <a:cs typeface="Times New Roman"/>
              </a:rPr>
              <a:t>s	</a:t>
            </a:r>
            <a:r>
              <a:rPr sz="3000" spc="-5" dirty="0">
                <a:latin typeface="Times New Roman"/>
                <a:cs typeface="Times New Roman"/>
              </a:rPr>
              <a:t>i</a:t>
            </a:r>
            <a:r>
              <a:rPr sz="3000" dirty="0">
                <a:latin typeface="Times New Roman"/>
                <a:cs typeface="Times New Roman"/>
              </a:rPr>
              <a:t>s	</a:t>
            </a:r>
            <a:r>
              <a:rPr sz="3000" spc="-5" dirty="0">
                <a:latin typeface="Times New Roman"/>
                <a:cs typeface="Times New Roman"/>
              </a:rPr>
              <a:t>t</a:t>
            </a:r>
            <a:r>
              <a:rPr sz="3000" dirty="0">
                <a:latin typeface="Times New Roman"/>
                <a:cs typeface="Times New Roman"/>
              </a:rPr>
              <a:t>o	</a:t>
            </a:r>
            <a:r>
              <a:rPr sz="3000" spc="-10" dirty="0">
                <a:latin typeface="Times New Roman"/>
                <a:cs typeface="Times New Roman"/>
              </a:rPr>
              <a:t>assig</a:t>
            </a:r>
            <a:r>
              <a:rPr sz="3000" dirty="0">
                <a:latin typeface="Times New Roman"/>
                <a:cs typeface="Times New Roman"/>
              </a:rPr>
              <a:t>n	observations	</a:t>
            </a:r>
            <a:r>
              <a:rPr sz="3000" spc="-5" dirty="0">
                <a:latin typeface="Times New Roman"/>
                <a:cs typeface="Times New Roman"/>
              </a:rPr>
              <a:t>t</a:t>
            </a:r>
            <a:r>
              <a:rPr sz="3000" dirty="0">
                <a:latin typeface="Times New Roman"/>
                <a:cs typeface="Times New Roman"/>
              </a:rPr>
              <a:t>o	groups  (clusters)</a:t>
            </a:r>
            <a:r>
              <a:rPr sz="3000" spc="-5" dirty="0">
                <a:latin typeface="Times New Roman"/>
                <a:cs typeface="Times New Roman"/>
              </a:rPr>
              <a:t> so</a:t>
            </a:r>
            <a:r>
              <a:rPr sz="3000" spc="-10" dirty="0">
                <a:latin typeface="Times New Roman"/>
                <a:cs typeface="Times New Roman"/>
              </a:rPr>
              <a:t> </a:t>
            </a:r>
            <a:r>
              <a:rPr sz="3000" spc="-5" dirty="0">
                <a:latin typeface="Times New Roman"/>
                <a:cs typeface="Times New Roman"/>
              </a:rPr>
              <a:t>that</a:t>
            </a:r>
            <a:r>
              <a:rPr sz="3000" spc="-10" dirty="0">
                <a:latin typeface="Times New Roman"/>
                <a:cs typeface="Times New Roman"/>
              </a:rPr>
              <a:t> </a:t>
            </a:r>
            <a:r>
              <a:rPr sz="3000" dirty="0">
                <a:latin typeface="Times New Roman"/>
                <a:cs typeface="Times New Roman"/>
              </a:rPr>
              <a:t>observations</a:t>
            </a:r>
            <a:r>
              <a:rPr sz="3000" spc="-5" dirty="0">
                <a:latin typeface="Times New Roman"/>
                <a:cs typeface="Times New Roman"/>
              </a:rPr>
              <a:t> within</a:t>
            </a:r>
            <a:r>
              <a:rPr sz="3000" spc="-10" dirty="0">
                <a:latin typeface="Times New Roman"/>
                <a:cs typeface="Times New Roman"/>
              </a:rPr>
              <a:t> each</a:t>
            </a:r>
            <a:r>
              <a:rPr sz="3000" spc="-15" dirty="0">
                <a:latin typeface="Times New Roman"/>
                <a:cs typeface="Times New Roman"/>
              </a:rPr>
              <a:t> </a:t>
            </a:r>
            <a:r>
              <a:rPr sz="3000" dirty="0">
                <a:latin typeface="Times New Roman"/>
                <a:cs typeface="Times New Roman"/>
              </a:rPr>
              <a:t>group</a:t>
            </a:r>
            <a:r>
              <a:rPr sz="3000" spc="-5" dirty="0">
                <a:latin typeface="Times New Roman"/>
                <a:cs typeface="Times New Roman"/>
              </a:rPr>
              <a:t> </a:t>
            </a:r>
            <a:r>
              <a:rPr sz="3000" spc="-10" dirty="0">
                <a:latin typeface="Times New Roman"/>
                <a:cs typeface="Times New Roman"/>
              </a:rPr>
              <a:t>are </a:t>
            </a:r>
            <a:r>
              <a:rPr sz="3000" spc="-5" dirty="0">
                <a:latin typeface="Times New Roman"/>
                <a:cs typeface="Times New Roman"/>
              </a:rPr>
              <a:t>similar</a:t>
            </a:r>
            <a:r>
              <a:rPr sz="3000" spc="-10" dirty="0">
                <a:latin typeface="Times New Roman"/>
                <a:cs typeface="Times New Roman"/>
              </a:rPr>
              <a:t> </a:t>
            </a:r>
            <a:r>
              <a:rPr sz="3000" spc="-5" dirty="0">
                <a:latin typeface="Times New Roman"/>
                <a:cs typeface="Times New Roman"/>
              </a:rPr>
              <a:t>to</a:t>
            </a:r>
            <a:r>
              <a:rPr sz="3000" spc="-10" dirty="0">
                <a:latin typeface="Times New Roman"/>
                <a:cs typeface="Times New Roman"/>
              </a:rPr>
              <a:t> </a:t>
            </a:r>
            <a:r>
              <a:rPr sz="3000" dirty="0">
                <a:latin typeface="Times New Roman"/>
                <a:cs typeface="Times New Roman"/>
              </a:rPr>
              <a:t>one</a:t>
            </a:r>
            <a:r>
              <a:rPr sz="3000" spc="-5" dirty="0">
                <a:latin typeface="Times New Roman"/>
                <a:cs typeface="Times New Roman"/>
              </a:rPr>
              <a:t> another</a:t>
            </a:r>
            <a:endParaRPr sz="3000">
              <a:latin typeface="Times New Roman"/>
              <a:cs typeface="Times New Roman"/>
            </a:endParaRPr>
          </a:p>
          <a:p>
            <a:pPr>
              <a:lnSpc>
                <a:spcPct val="100000"/>
              </a:lnSpc>
              <a:spcBef>
                <a:spcPts val="15"/>
              </a:spcBef>
              <a:buFont typeface="Times New Roman"/>
              <a:buChar char="•"/>
            </a:pPr>
            <a:endParaRPr sz="3950">
              <a:latin typeface="Times New Roman"/>
              <a:cs typeface="Times New Roman"/>
            </a:endParaRPr>
          </a:p>
          <a:p>
            <a:pPr marL="355600" marR="17145" indent="-324485">
              <a:lnSpc>
                <a:spcPct val="100000"/>
              </a:lnSpc>
              <a:buChar char="•"/>
              <a:tabLst>
                <a:tab pos="354965" algn="l"/>
                <a:tab pos="355600" algn="l"/>
              </a:tabLst>
            </a:pPr>
            <a:r>
              <a:rPr sz="3000" spc="-5" dirty="0">
                <a:latin typeface="Times New Roman"/>
                <a:cs typeface="Times New Roman"/>
              </a:rPr>
              <a:t>with</a:t>
            </a:r>
            <a:r>
              <a:rPr sz="3000" spc="15" dirty="0">
                <a:latin typeface="Times New Roman"/>
                <a:cs typeface="Times New Roman"/>
              </a:rPr>
              <a:t> </a:t>
            </a:r>
            <a:r>
              <a:rPr sz="3000" dirty="0">
                <a:latin typeface="Times New Roman"/>
                <a:cs typeface="Times New Roman"/>
              </a:rPr>
              <a:t>respect</a:t>
            </a:r>
            <a:r>
              <a:rPr sz="3000" spc="20" dirty="0">
                <a:latin typeface="Times New Roman"/>
                <a:cs typeface="Times New Roman"/>
              </a:rPr>
              <a:t> </a:t>
            </a:r>
            <a:r>
              <a:rPr sz="3000" spc="-5" dirty="0">
                <a:latin typeface="Times New Roman"/>
                <a:cs typeface="Times New Roman"/>
              </a:rPr>
              <a:t>to</a:t>
            </a:r>
            <a:r>
              <a:rPr sz="3000" spc="15" dirty="0">
                <a:latin typeface="Times New Roman"/>
                <a:cs typeface="Times New Roman"/>
              </a:rPr>
              <a:t> </a:t>
            </a:r>
            <a:r>
              <a:rPr sz="3000" dirty="0">
                <a:latin typeface="Times New Roman"/>
                <a:cs typeface="Times New Roman"/>
              </a:rPr>
              <a:t>variables</a:t>
            </a:r>
            <a:r>
              <a:rPr sz="3000" spc="20" dirty="0">
                <a:latin typeface="Times New Roman"/>
                <a:cs typeface="Times New Roman"/>
              </a:rPr>
              <a:t> </a:t>
            </a:r>
            <a:r>
              <a:rPr sz="3000" dirty="0">
                <a:latin typeface="Times New Roman"/>
                <a:cs typeface="Times New Roman"/>
              </a:rPr>
              <a:t>or</a:t>
            </a:r>
            <a:r>
              <a:rPr sz="3000" spc="20" dirty="0">
                <a:latin typeface="Times New Roman"/>
                <a:cs typeface="Times New Roman"/>
              </a:rPr>
              <a:t> </a:t>
            </a:r>
            <a:r>
              <a:rPr sz="3000" spc="-10" dirty="0">
                <a:latin typeface="Times New Roman"/>
                <a:cs typeface="Times New Roman"/>
              </a:rPr>
              <a:t>attributes</a:t>
            </a:r>
            <a:r>
              <a:rPr sz="3000" spc="15" dirty="0">
                <a:latin typeface="Times New Roman"/>
                <a:cs typeface="Times New Roman"/>
              </a:rPr>
              <a:t> </a:t>
            </a:r>
            <a:r>
              <a:rPr sz="3000" dirty="0">
                <a:latin typeface="Times New Roman"/>
                <a:cs typeface="Times New Roman"/>
              </a:rPr>
              <a:t>of</a:t>
            </a:r>
            <a:r>
              <a:rPr sz="3000" spc="20" dirty="0">
                <a:latin typeface="Times New Roman"/>
                <a:cs typeface="Times New Roman"/>
              </a:rPr>
              <a:t> </a:t>
            </a:r>
            <a:r>
              <a:rPr sz="3000" spc="-5" dirty="0">
                <a:latin typeface="Times New Roman"/>
                <a:cs typeface="Times New Roman"/>
              </a:rPr>
              <a:t>interest,</a:t>
            </a:r>
            <a:r>
              <a:rPr sz="3000" spc="15" dirty="0">
                <a:latin typeface="Times New Roman"/>
                <a:cs typeface="Times New Roman"/>
              </a:rPr>
              <a:t> </a:t>
            </a:r>
            <a:r>
              <a:rPr sz="3000" spc="-10" dirty="0">
                <a:latin typeface="Times New Roman"/>
                <a:cs typeface="Times New Roman"/>
              </a:rPr>
              <a:t>and</a:t>
            </a:r>
            <a:r>
              <a:rPr sz="3000" spc="15" dirty="0">
                <a:latin typeface="Times New Roman"/>
                <a:cs typeface="Times New Roman"/>
              </a:rPr>
              <a:t> </a:t>
            </a:r>
            <a:r>
              <a:rPr sz="3000" spc="-5" dirty="0">
                <a:latin typeface="Times New Roman"/>
                <a:cs typeface="Times New Roman"/>
              </a:rPr>
              <a:t>the</a:t>
            </a:r>
            <a:r>
              <a:rPr sz="3000" spc="15" dirty="0">
                <a:latin typeface="Times New Roman"/>
                <a:cs typeface="Times New Roman"/>
              </a:rPr>
              <a:t> </a:t>
            </a:r>
            <a:r>
              <a:rPr sz="3000" dirty="0">
                <a:latin typeface="Times New Roman"/>
                <a:cs typeface="Times New Roman"/>
              </a:rPr>
              <a:t>groups</a:t>
            </a:r>
            <a:r>
              <a:rPr sz="3000" spc="20" dirty="0">
                <a:latin typeface="Times New Roman"/>
                <a:cs typeface="Times New Roman"/>
              </a:rPr>
              <a:t> </a:t>
            </a:r>
            <a:r>
              <a:rPr sz="3000" spc="-5" dirty="0">
                <a:latin typeface="Times New Roman"/>
                <a:cs typeface="Times New Roman"/>
              </a:rPr>
              <a:t>themselves </a:t>
            </a:r>
            <a:r>
              <a:rPr sz="3000" spc="-735" dirty="0">
                <a:latin typeface="Times New Roman"/>
                <a:cs typeface="Times New Roman"/>
              </a:rPr>
              <a:t> </a:t>
            </a:r>
            <a:r>
              <a:rPr sz="3000" spc="-5" dirty="0">
                <a:latin typeface="Times New Roman"/>
                <a:cs typeface="Times New Roman"/>
              </a:rPr>
              <a:t>stand</a:t>
            </a:r>
            <a:r>
              <a:rPr sz="3000" spc="-10" dirty="0">
                <a:latin typeface="Times New Roman"/>
                <a:cs typeface="Times New Roman"/>
              </a:rPr>
              <a:t> apart </a:t>
            </a:r>
            <a:r>
              <a:rPr sz="3000" dirty="0">
                <a:latin typeface="Times New Roman"/>
                <a:cs typeface="Times New Roman"/>
              </a:rPr>
              <a:t>from one </a:t>
            </a:r>
            <a:r>
              <a:rPr sz="3000" spc="-25" dirty="0">
                <a:latin typeface="Times New Roman"/>
                <a:cs typeface="Times New Roman"/>
              </a:rPr>
              <a:t>another.</a:t>
            </a:r>
            <a:endParaRPr sz="3000">
              <a:latin typeface="Times New Roman"/>
              <a:cs typeface="Times New Roman"/>
            </a:endParaRPr>
          </a:p>
          <a:p>
            <a:pPr>
              <a:lnSpc>
                <a:spcPct val="100000"/>
              </a:lnSpc>
              <a:spcBef>
                <a:spcPts val="15"/>
              </a:spcBef>
            </a:pPr>
            <a:endParaRPr sz="3950">
              <a:latin typeface="Times New Roman"/>
              <a:cs typeface="Times New Roman"/>
            </a:endParaRPr>
          </a:p>
          <a:p>
            <a:pPr marL="355600" marR="5080" indent="-324485">
              <a:lnSpc>
                <a:spcPct val="100000"/>
              </a:lnSpc>
              <a:spcBef>
                <a:spcPts val="5"/>
              </a:spcBef>
              <a:buChar char="•"/>
              <a:tabLst>
                <a:tab pos="354965" algn="l"/>
                <a:tab pos="355600" algn="l"/>
                <a:tab pos="963294" algn="l"/>
                <a:tab pos="2072005" algn="l"/>
                <a:tab pos="3409315" algn="l"/>
                <a:tab pos="4164965" algn="l"/>
                <a:tab pos="5873115" algn="l"/>
                <a:tab pos="6374130" algn="l"/>
                <a:tab pos="6939280" algn="l"/>
                <a:tab pos="8181975" algn="l"/>
                <a:tab pos="8937625" algn="l"/>
                <a:tab pos="11238865" algn="l"/>
              </a:tabLst>
            </a:pPr>
            <a:r>
              <a:rPr sz="3000" b="1" spc="-5" dirty="0">
                <a:solidFill>
                  <a:srgbClr val="FF0000"/>
                </a:solidFill>
                <a:latin typeface="Times New Roman"/>
                <a:cs typeface="Times New Roman"/>
              </a:rPr>
              <a:t>I</a:t>
            </a:r>
            <a:r>
              <a:rPr sz="3000" b="1" dirty="0">
                <a:solidFill>
                  <a:srgbClr val="FF0000"/>
                </a:solidFill>
                <a:latin typeface="Times New Roman"/>
                <a:cs typeface="Times New Roman"/>
              </a:rPr>
              <a:t>n	other	</a:t>
            </a:r>
            <a:r>
              <a:rPr sz="3000" b="1" spc="-5" dirty="0">
                <a:solidFill>
                  <a:srgbClr val="FF0000"/>
                </a:solidFill>
                <a:latin typeface="Times New Roman"/>
                <a:cs typeface="Times New Roman"/>
              </a:rPr>
              <a:t>words</a:t>
            </a:r>
            <a:r>
              <a:rPr sz="3000" b="1" dirty="0">
                <a:solidFill>
                  <a:srgbClr val="FF0000"/>
                </a:solidFill>
                <a:latin typeface="Times New Roman"/>
                <a:cs typeface="Times New Roman"/>
              </a:rPr>
              <a:t>,	the	objective	</a:t>
            </a:r>
            <a:r>
              <a:rPr sz="3000" b="1" spc="-5" dirty="0">
                <a:solidFill>
                  <a:srgbClr val="FF0000"/>
                </a:solidFill>
                <a:latin typeface="Times New Roman"/>
                <a:cs typeface="Times New Roman"/>
              </a:rPr>
              <a:t>i</a:t>
            </a:r>
            <a:r>
              <a:rPr sz="3000" b="1" dirty="0">
                <a:solidFill>
                  <a:srgbClr val="FF0000"/>
                </a:solidFill>
                <a:latin typeface="Times New Roman"/>
                <a:cs typeface="Times New Roman"/>
              </a:rPr>
              <a:t>s	to	</a:t>
            </a:r>
            <a:r>
              <a:rPr sz="3000" b="1" spc="-5" dirty="0">
                <a:solidFill>
                  <a:srgbClr val="FF0000"/>
                </a:solidFill>
                <a:latin typeface="Times New Roman"/>
                <a:cs typeface="Times New Roman"/>
              </a:rPr>
              <a:t>divid</a:t>
            </a:r>
            <a:r>
              <a:rPr sz="3000" b="1" dirty="0">
                <a:solidFill>
                  <a:srgbClr val="FF0000"/>
                </a:solidFill>
                <a:latin typeface="Times New Roman"/>
                <a:cs typeface="Times New Roman"/>
              </a:rPr>
              <a:t>e	the	observations	</a:t>
            </a:r>
            <a:r>
              <a:rPr sz="3000" b="1" spc="-5" dirty="0">
                <a:solidFill>
                  <a:srgbClr val="FF0000"/>
                </a:solidFill>
                <a:latin typeface="Times New Roman"/>
                <a:cs typeface="Times New Roman"/>
              </a:rPr>
              <a:t>into  homogeneous</a:t>
            </a:r>
            <a:r>
              <a:rPr sz="3000" b="1" spc="-10" dirty="0">
                <a:solidFill>
                  <a:srgbClr val="FF0000"/>
                </a:solidFill>
                <a:latin typeface="Times New Roman"/>
                <a:cs typeface="Times New Roman"/>
              </a:rPr>
              <a:t> </a:t>
            </a:r>
            <a:r>
              <a:rPr sz="3000" b="1" dirty="0">
                <a:solidFill>
                  <a:srgbClr val="FF0000"/>
                </a:solidFill>
                <a:latin typeface="Times New Roman"/>
                <a:cs typeface="Times New Roman"/>
              </a:rPr>
              <a:t>and </a:t>
            </a:r>
            <a:r>
              <a:rPr sz="3000" b="1" spc="-5" dirty="0">
                <a:solidFill>
                  <a:srgbClr val="FF0000"/>
                </a:solidFill>
                <a:latin typeface="Times New Roman"/>
                <a:cs typeface="Times New Roman"/>
              </a:rPr>
              <a:t>distinct </a:t>
            </a:r>
            <a:r>
              <a:rPr sz="3000" b="1" spc="-10" dirty="0">
                <a:solidFill>
                  <a:srgbClr val="FF0000"/>
                </a:solidFill>
                <a:latin typeface="Times New Roman"/>
                <a:cs typeface="Times New Roman"/>
              </a:rPr>
              <a:t>groups</a:t>
            </a:r>
            <a:endParaRPr sz="3000">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77277" y="197842"/>
            <a:ext cx="10878185" cy="2376805"/>
            <a:chOff x="377277" y="197842"/>
            <a:chExt cx="10878185" cy="2376805"/>
          </a:xfrm>
        </p:grpSpPr>
        <p:pic>
          <p:nvPicPr>
            <p:cNvPr id="3" name="object 3"/>
            <p:cNvPicPr/>
            <p:nvPr/>
          </p:nvPicPr>
          <p:blipFill>
            <a:blip r:embed="rId2" cstate="print"/>
            <a:stretch>
              <a:fillRect/>
            </a:stretch>
          </p:blipFill>
          <p:spPr>
            <a:xfrm>
              <a:off x="7092874" y="197842"/>
              <a:ext cx="4162264" cy="1944215"/>
            </a:xfrm>
            <a:prstGeom prst="rect">
              <a:avLst/>
            </a:prstGeom>
          </p:spPr>
        </p:pic>
        <p:pic>
          <p:nvPicPr>
            <p:cNvPr id="4" name="object 4"/>
            <p:cNvPicPr/>
            <p:nvPr/>
          </p:nvPicPr>
          <p:blipFill>
            <a:blip r:embed="rId3" cstate="print"/>
            <a:stretch>
              <a:fillRect/>
            </a:stretch>
          </p:blipFill>
          <p:spPr>
            <a:xfrm>
              <a:off x="377277" y="2142058"/>
              <a:ext cx="9745082" cy="432047"/>
            </a:xfrm>
            <a:prstGeom prst="rect">
              <a:avLst/>
            </a:prstGeom>
          </p:spPr>
        </p:pic>
      </p:grpSp>
      <p:sp>
        <p:nvSpPr>
          <p:cNvPr id="5" name="object 5"/>
          <p:cNvSpPr txBox="1">
            <a:spLocks noGrp="1"/>
          </p:cNvSpPr>
          <p:nvPr>
            <p:ph type="title"/>
          </p:nvPr>
        </p:nvSpPr>
        <p:spPr>
          <a:xfrm>
            <a:off x="488057" y="921927"/>
            <a:ext cx="5769610" cy="756920"/>
          </a:xfrm>
          <a:prstGeom prst="rect">
            <a:avLst/>
          </a:prstGeom>
        </p:spPr>
        <p:txBody>
          <a:bodyPr vert="horz" wrap="square" lIns="0" tIns="12700" rIns="0" bIns="0" rtlCol="0">
            <a:spAutoFit/>
          </a:bodyPr>
          <a:lstStyle/>
          <a:p>
            <a:pPr marL="12700" marR="5080">
              <a:lnSpc>
                <a:spcPct val="100000"/>
              </a:lnSpc>
              <a:spcBef>
                <a:spcPts val="100"/>
              </a:spcBef>
            </a:pPr>
            <a:r>
              <a:rPr sz="2400" spc="-10" dirty="0"/>
              <a:t>Distance between </a:t>
            </a:r>
            <a:r>
              <a:rPr sz="2400" spc="-15" dirty="0"/>
              <a:t>cluster</a:t>
            </a:r>
            <a:r>
              <a:rPr sz="2400" spc="-10" dirty="0"/>
              <a:t> </a:t>
            </a:r>
            <a:r>
              <a:rPr sz="2400" spc="-20" dirty="0"/>
              <a:t>((D,</a:t>
            </a:r>
            <a:r>
              <a:rPr sz="2400" spc="-5" dirty="0"/>
              <a:t> F),</a:t>
            </a:r>
            <a:r>
              <a:rPr sz="2400" spc="-10" dirty="0"/>
              <a:t> </a:t>
            </a:r>
            <a:r>
              <a:rPr sz="2400" spc="-5" dirty="0"/>
              <a:t>E)</a:t>
            </a:r>
            <a:r>
              <a:rPr sz="2400" spc="-10" dirty="0"/>
              <a:t> </a:t>
            </a:r>
            <a:r>
              <a:rPr sz="2400" dirty="0"/>
              <a:t>and</a:t>
            </a:r>
            <a:r>
              <a:rPr sz="2400" spc="-5" dirty="0"/>
              <a:t> </a:t>
            </a:r>
            <a:r>
              <a:rPr sz="2400" spc="-15" dirty="0"/>
              <a:t>cluster </a:t>
            </a:r>
            <a:r>
              <a:rPr sz="2400" spc="-530" dirty="0"/>
              <a:t> </a:t>
            </a:r>
            <a:r>
              <a:rPr sz="2400" dirty="0"/>
              <a:t>(A,</a:t>
            </a:r>
            <a:r>
              <a:rPr sz="2400" spc="-10" dirty="0"/>
              <a:t> </a:t>
            </a:r>
            <a:r>
              <a:rPr sz="2400" spc="-5" dirty="0"/>
              <a:t>B) is </a:t>
            </a:r>
            <a:r>
              <a:rPr sz="2400" spc="-10" dirty="0"/>
              <a:t>calculated </a:t>
            </a:r>
            <a:r>
              <a:rPr sz="2400" dirty="0"/>
              <a:t>as</a:t>
            </a:r>
            <a:endParaRPr sz="2400"/>
          </a:p>
        </p:txBody>
      </p:sp>
      <p:sp>
        <p:nvSpPr>
          <p:cNvPr id="6" name="object 6"/>
          <p:cNvSpPr txBox="1"/>
          <p:nvPr/>
        </p:nvSpPr>
        <p:spPr>
          <a:xfrm>
            <a:off x="469156" y="2846240"/>
            <a:ext cx="6000750" cy="1122680"/>
          </a:xfrm>
          <a:prstGeom prst="rect">
            <a:avLst/>
          </a:prstGeom>
        </p:spPr>
        <p:txBody>
          <a:bodyPr vert="horz" wrap="square" lIns="0" tIns="12700" rIns="0" bIns="0" rtlCol="0">
            <a:spAutoFit/>
          </a:bodyPr>
          <a:lstStyle/>
          <a:p>
            <a:pPr marL="12700" marR="5080">
              <a:lnSpc>
                <a:spcPct val="100000"/>
              </a:lnSpc>
              <a:spcBef>
                <a:spcPts val="100"/>
              </a:spcBef>
            </a:pPr>
            <a:r>
              <a:rPr sz="2400" spc="-10" dirty="0">
                <a:latin typeface="Calibri"/>
                <a:cs typeface="Calibri"/>
              </a:rPr>
              <a:t>Distance between</a:t>
            </a:r>
            <a:r>
              <a:rPr sz="2400" spc="-5" dirty="0">
                <a:latin typeface="Calibri"/>
                <a:cs typeface="Calibri"/>
              </a:rPr>
              <a:t> </a:t>
            </a:r>
            <a:r>
              <a:rPr sz="2400" spc="-15" dirty="0">
                <a:latin typeface="Calibri"/>
                <a:cs typeface="Calibri"/>
              </a:rPr>
              <a:t>cluster</a:t>
            </a:r>
            <a:r>
              <a:rPr sz="2400" spc="-10" dirty="0">
                <a:latin typeface="Calibri"/>
                <a:cs typeface="Calibri"/>
              </a:rPr>
              <a:t> </a:t>
            </a:r>
            <a:r>
              <a:rPr sz="2400" spc="-20" dirty="0">
                <a:latin typeface="Calibri"/>
                <a:cs typeface="Calibri"/>
              </a:rPr>
              <a:t>((D,</a:t>
            </a:r>
            <a:r>
              <a:rPr sz="2400" spc="-5" dirty="0">
                <a:latin typeface="Calibri"/>
                <a:cs typeface="Calibri"/>
              </a:rPr>
              <a:t> F),</a:t>
            </a:r>
            <a:r>
              <a:rPr sz="2400" spc="-10" dirty="0">
                <a:latin typeface="Calibri"/>
                <a:cs typeface="Calibri"/>
              </a:rPr>
              <a:t> </a:t>
            </a:r>
            <a:r>
              <a:rPr sz="2400" spc="-5" dirty="0">
                <a:latin typeface="Calibri"/>
                <a:cs typeface="Calibri"/>
              </a:rPr>
              <a:t>E) </a:t>
            </a:r>
            <a:r>
              <a:rPr sz="2400" dirty="0">
                <a:latin typeface="Calibri"/>
                <a:cs typeface="Calibri"/>
              </a:rPr>
              <a:t>and</a:t>
            </a:r>
            <a:r>
              <a:rPr sz="2400" spc="-10" dirty="0">
                <a:latin typeface="Calibri"/>
                <a:cs typeface="Calibri"/>
              </a:rPr>
              <a:t> </a:t>
            </a:r>
            <a:r>
              <a:rPr sz="2400" spc="-15" dirty="0">
                <a:latin typeface="Calibri"/>
                <a:cs typeface="Calibri"/>
              </a:rPr>
              <a:t>cluster</a:t>
            </a:r>
            <a:r>
              <a:rPr sz="2400" spc="-5" dirty="0">
                <a:latin typeface="Calibri"/>
                <a:cs typeface="Calibri"/>
              </a:rPr>
              <a:t> </a:t>
            </a:r>
            <a:r>
              <a:rPr sz="2400" dirty="0">
                <a:latin typeface="Calibri"/>
                <a:cs typeface="Calibri"/>
              </a:rPr>
              <a:t>C </a:t>
            </a:r>
            <a:r>
              <a:rPr sz="2400" spc="-530" dirty="0">
                <a:latin typeface="Calibri"/>
                <a:cs typeface="Calibri"/>
              </a:rPr>
              <a:t> </a:t>
            </a:r>
            <a:r>
              <a:rPr sz="2400" spc="-5" dirty="0">
                <a:latin typeface="Calibri"/>
                <a:cs typeface="Calibri"/>
              </a:rPr>
              <a:t>yields the minimum </a:t>
            </a:r>
            <a:r>
              <a:rPr sz="2400" spc="-10" dirty="0">
                <a:latin typeface="Calibri"/>
                <a:cs typeface="Calibri"/>
              </a:rPr>
              <a:t>distance </a:t>
            </a:r>
            <a:r>
              <a:rPr sz="2400" spc="-5" dirty="0">
                <a:latin typeface="Calibri"/>
                <a:cs typeface="Calibri"/>
              </a:rPr>
              <a:t>of 1.41. This </a:t>
            </a:r>
            <a:r>
              <a:rPr sz="2400" dirty="0">
                <a:latin typeface="Calibri"/>
                <a:cs typeface="Calibri"/>
              </a:rPr>
              <a:t> </a:t>
            </a:r>
            <a:r>
              <a:rPr sz="2400" spc="-10" dirty="0">
                <a:latin typeface="Calibri"/>
                <a:cs typeface="Calibri"/>
              </a:rPr>
              <a:t>distance </a:t>
            </a:r>
            <a:r>
              <a:rPr sz="2400" spc="-5" dirty="0">
                <a:latin typeface="Calibri"/>
                <a:cs typeface="Calibri"/>
              </a:rPr>
              <a:t>is </a:t>
            </a:r>
            <a:r>
              <a:rPr sz="2400" spc="-10" dirty="0">
                <a:latin typeface="Calibri"/>
                <a:cs typeface="Calibri"/>
              </a:rPr>
              <a:t>computed </a:t>
            </a:r>
            <a:r>
              <a:rPr sz="2400" dirty="0">
                <a:latin typeface="Calibri"/>
                <a:cs typeface="Calibri"/>
              </a:rPr>
              <a:t>as</a:t>
            </a:r>
            <a:endParaRPr sz="2400">
              <a:latin typeface="Calibri"/>
              <a:cs typeface="Calibri"/>
            </a:endParaRPr>
          </a:p>
        </p:txBody>
      </p:sp>
      <p:pic>
        <p:nvPicPr>
          <p:cNvPr id="7" name="object 7"/>
          <p:cNvPicPr/>
          <p:nvPr/>
        </p:nvPicPr>
        <p:blipFill>
          <a:blip r:embed="rId4" cstate="print"/>
          <a:stretch>
            <a:fillRect/>
          </a:stretch>
        </p:blipFill>
        <p:spPr>
          <a:xfrm>
            <a:off x="612155" y="4565104"/>
            <a:ext cx="7523502" cy="504055"/>
          </a:xfrm>
          <a:prstGeom prst="rect">
            <a:avLst/>
          </a:prstGeom>
        </p:spPr>
      </p:pic>
      <p:pic>
        <p:nvPicPr>
          <p:cNvPr id="8" name="object 8"/>
          <p:cNvPicPr/>
          <p:nvPr/>
        </p:nvPicPr>
        <p:blipFill>
          <a:blip r:embed="rId5" cstate="print"/>
          <a:stretch>
            <a:fillRect/>
          </a:stretch>
        </p:blipFill>
        <p:spPr>
          <a:xfrm>
            <a:off x="8677050" y="4565104"/>
            <a:ext cx="3570060" cy="151370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4550" y="328793"/>
            <a:ext cx="3236595" cy="513080"/>
          </a:xfrm>
          <a:prstGeom prst="rect">
            <a:avLst/>
          </a:prstGeom>
        </p:spPr>
        <p:txBody>
          <a:bodyPr vert="horz" wrap="square" lIns="0" tIns="12700" rIns="0" bIns="0" rtlCol="0">
            <a:spAutoFit/>
          </a:bodyPr>
          <a:lstStyle/>
          <a:p>
            <a:pPr marL="12700">
              <a:lnSpc>
                <a:spcPct val="100000"/>
              </a:lnSpc>
              <a:spcBef>
                <a:spcPts val="100"/>
              </a:spcBef>
            </a:pPr>
            <a:r>
              <a:rPr sz="3200" spc="-5" dirty="0"/>
              <a:t>Consider</a:t>
            </a:r>
            <a:r>
              <a:rPr sz="3200" spc="-45" dirty="0"/>
              <a:t> </a:t>
            </a:r>
            <a:r>
              <a:rPr sz="3200" spc="-10" dirty="0"/>
              <a:t>the</a:t>
            </a:r>
            <a:r>
              <a:rPr sz="3200" spc="-45" dirty="0"/>
              <a:t> </a:t>
            </a:r>
            <a:r>
              <a:rPr sz="3200" spc="-10" dirty="0"/>
              <a:t>points</a:t>
            </a:r>
            <a:endParaRPr sz="3200"/>
          </a:p>
        </p:txBody>
      </p:sp>
      <p:sp>
        <p:nvSpPr>
          <p:cNvPr id="3" name="object 3"/>
          <p:cNvSpPr txBox="1"/>
          <p:nvPr/>
        </p:nvSpPr>
        <p:spPr>
          <a:xfrm>
            <a:off x="3992150" y="862193"/>
            <a:ext cx="965200" cy="513080"/>
          </a:xfrm>
          <a:prstGeom prst="rect">
            <a:avLst/>
          </a:prstGeom>
        </p:spPr>
        <p:txBody>
          <a:bodyPr vert="horz" wrap="square" lIns="0" tIns="12700" rIns="0" bIns="0" rtlCol="0">
            <a:spAutoFit/>
          </a:bodyPr>
          <a:lstStyle/>
          <a:p>
            <a:pPr marL="12700">
              <a:lnSpc>
                <a:spcPct val="100000"/>
              </a:lnSpc>
              <a:spcBef>
                <a:spcPts val="100"/>
              </a:spcBef>
            </a:pPr>
            <a:r>
              <a:rPr sz="3200" spc="-5" dirty="0">
                <a:latin typeface="Calibri"/>
                <a:cs typeface="Calibri"/>
              </a:rPr>
              <a:t>S</a:t>
            </a:r>
            <a:r>
              <a:rPr sz="3200" spc="-35" dirty="0">
                <a:latin typeface="Calibri"/>
                <a:cs typeface="Calibri"/>
              </a:rPr>
              <a:t>t</a:t>
            </a:r>
            <a:r>
              <a:rPr sz="3200" spc="-5" dirty="0">
                <a:latin typeface="Calibri"/>
                <a:cs typeface="Calibri"/>
              </a:rPr>
              <a:t>ep1</a:t>
            </a:r>
            <a:endParaRPr sz="3200">
              <a:latin typeface="Calibri"/>
              <a:cs typeface="Calibri"/>
            </a:endParaRPr>
          </a:p>
        </p:txBody>
      </p:sp>
      <p:sp>
        <p:nvSpPr>
          <p:cNvPr id="4" name="object 4"/>
          <p:cNvSpPr txBox="1"/>
          <p:nvPr/>
        </p:nvSpPr>
        <p:spPr>
          <a:xfrm>
            <a:off x="3992150" y="2995793"/>
            <a:ext cx="965200" cy="513080"/>
          </a:xfrm>
          <a:prstGeom prst="rect">
            <a:avLst/>
          </a:prstGeom>
        </p:spPr>
        <p:txBody>
          <a:bodyPr vert="horz" wrap="square" lIns="0" tIns="12700" rIns="0" bIns="0" rtlCol="0">
            <a:spAutoFit/>
          </a:bodyPr>
          <a:lstStyle/>
          <a:p>
            <a:pPr marL="12700">
              <a:lnSpc>
                <a:spcPct val="100000"/>
              </a:lnSpc>
              <a:spcBef>
                <a:spcPts val="100"/>
              </a:spcBef>
            </a:pPr>
            <a:r>
              <a:rPr sz="3200" spc="-5" dirty="0">
                <a:latin typeface="Calibri"/>
                <a:cs typeface="Calibri"/>
              </a:rPr>
              <a:t>S</a:t>
            </a:r>
            <a:r>
              <a:rPr sz="3200" spc="-35" dirty="0">
                <a:latin typeface="Calibri"/>
                <a:cs typeface="Calibri"/>
              </a:rPr>
              <a:t>t</a:t>
            </a:r>
            <a:r>
              <a:rPr sz="3200" spc="-5" dirty="0">
                <a:latin typeface="Calibri"/>
                <a:cs typeface="Calibri"/>
              </a:rPr>
              <a:t>ep2</a:t>
            </a:r>
            <a:endParaRPr sz="3200">
              <a:latin typeface="Calibri"/>
              <a:cs typeface="Calibri"/>
            </a:endParaRPr>
          </a:p>
        </p:txBody>
      </p:sp>
      <p:sp>
        <p:nvSpPr>
          <p:cNvPr id="5" name="object 5"/>
          <p:cNvSpPr txBox="1"/>
          <p:nvPr/>
        </p:nvSpPr>
        <p:spPr>
          <a:xfrm>
            <a:off x="3992150" y="5129392"/>
            <a:ext cx="965200" cy="513080"/>
          </a:xfrm>
          <a:prstGeom prst="rect">
            <a:avLst/>
          </a:prstGeom>
        </p:spPr>
        <p:txBody>
          <a:bodyPr vert="horz" wrap="square" lIns="0" tIns="12700" rIns="0" bIns="0" rtlCol="0">
            <a:spAutoFit/>
          </a:bodyPr>
          <a:lstStyle/>
          <a:p>
            <a:pPr marL="12700">
              <a:lnSpc>
                <a:spcPct val="100000"/>
              </a:lnSpc>
              <a:spcBef>
                <a:spcPts val="100"/>
              </a:spcBef>
            </a:pPr>
            <a:r>
              <a:rPr sz="3200" spc="-5" dirty="0">
                <a:latin typeface="Calibri"/>
                <a:cs typeface="Calibri"/>
              </a:rPr>
              <a:t>S</a:t>
            </a:r>
            <a:r>
              <a:rPr sz="3200" spc="-35" dirty="0">
                <a:latin typeface="Calibri"/>
                <a:cs typeface="Calibri"/>
              </a:rPr>
              <a:t>t</a:t>
            </a:r>
            <a:r>
              <a:rPr sz="3200" spc="-5" dirty="0">
                <a:latin typeface="Calibri"/>
                <a:cs typeface="Calibri"/>
              </a:rPr>
              <a:t>ep3</a:t>
            </a:r>
            <a:endParaRPr sz="3200">
              <a:latin typeface="Calibri"/>
              <a:cs typeface="Calibri"/>
            </a:endParaRPr>
          </a:p>
        </p:txBody>
      </p:sp>
      <p:pic>
        <p:nvPicPr>
          <p:cNvPr id="6" name="object 6"/>
          <p:cNvPicPr/>
          <p:nvPr/>
        </p:nvPicPr>
        <p:blipFill>
          <a:blip r:embed="rId2" cstate="print"/>
          <a:stretch>
            <a:fillRect/>
          </a:stretch>
        </p:blipFill>
        <p:spPr>
          <a:xfrm>
            <a:off x="508000" y="862193"/>
            <a:ext cx="2514599" cy="3543299"/>
          </a:xfrm>
          <a:prstGeom prst="rect">
            <a:avLst/>
          </a:prstGeom>
        </p:spPr>
      </p:pic>
      <p:pic>
        <p:nvPicPr>
          <p:cNvPr id="7" name="object 7"/>
          <p:cNvPicPr/>
          <p:nvPr/>
        </p:nvPicPr>
        <p:blipFill>
          <a:blip r:embed="rId3" cstate="print"/>
          <a:stretch>
            <a:fillRect/>
          </a:stretch>
        </p:blipFill>
        <p:spPr>
          <a:xfrm>
            <a:off x="5450487" y="478175"/>
            <a:ext cx="5695949" cy="2133599"/>
          </a:xfrm>
          <a:prstGeom prst="rect">
            <a:avLst/>
          </a:prstGeom>
        </p:spPr>
      </p:pic>
      <p:pic>
        <p:nvPicPr>
          <p:cNvPr id="8" name="object 8"/>
          <p:cNvPicPr/>
          <p:nvPr/>
        </p:nvPicPr>
        <p:blipFill>
          <a:blip r:embed="rId4" cstate="print"/>
          <a:stretch>
            <a:fillRect/>
          </a:stretch>
        </p:blipFill>
        <p:spPr>
          <a:xfrm>
            <a:off x="5455262" y="2712762"/>
            <a:ext cx="5686424" cy="2124074"/>
          </a:xfrm>
          <a:prstGeom prst="rect">
            <a:avLst/>
          </a:prstGeom>
        </p:spPr>
      </p:pic>
      <p:pic>
        <p:nvPicPr>
          <p:cNvPr id="9" name="object 9"/>
          <p:cNvPicPr/>
          <p:nvPr/>
        </p:nvPicPr>
        <p:blipFill>
          <a:blip r:embed="rId5" cstate="print"/>
          <a:stretch>
            <a:fillRect/>
          </a:stretch>
        </p:blipFill>
        <p:spPr>
          <a:xfrm>
            <a:off x="5455275" y="4945487"/>
            <a:ext cx="4962524" cy="181927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9125" y="538162"/>
            <a:ext cx="4962524" cy="1819274"/>
          </a:xfrm>
          <a:prstGeom prst="rect">
            <a:avLst/>
          </a:prstGeom>
        </p:spPr>
      </p:pic>
      <p:pic>
        <p:nvPicPr>
          <p:cNvPr id="3" name="object 3"/>
          <p:cNvPicPr/>
          <p:nvPr/>
        </p:nvPicPr>
        <p:blipFill>
          <a:blip r:embed="rId3" cstate="print"/>
          <a:stretch>
            <a:fillRect/>
          </a:stretch>
        </p:blipFill>
        <p:spPr>
          <a:xfrm>
            <a:off x="645275" y="3050900"/>
            <a:ext cx="3933824" cy="1409699"/>
          </a:xfrm>
          <a:prstGeom prst="rect">
            <a:avLst/>
          </a:prstGeom>
        </p:spPr>
      </p:pic>
      <p:pic>
        <p:nvPicPr>
          <p:cNvPr id="4" name="object 4"/>
          <p:cNvPicPr/>
          <p:nvPr/>
        </p:nvPicPr>
        <p:blipFill>
          <a:blip r:embed="rId4" cstate="print"/>
          <a:stretch>
            <a:fillRect/>
          </a:stretch>
        </p:blipFill>
        <p:spPr>
          <a:xfrm>
            <a:off x="482875" y="5003050"/>
            <a:ext cx="3933824" cy="1409699"/>
          </a:xfrm>
          <a:prstGeom prst="rect">
            <a:avLst/>
          </a:prstGeom>
        </p:spPr>
      </p:pic>
      <p:pic>
        <p:nvPicPr>
          <p:cNvPr id="5" name="object 5"/>
          <p:cNvPicPr/>
          <p:nvPr/>
        </p:nvPicPr>
        <p:blipFill>
          <a:blip r:embed="rId5" cstate="print"/>
          <a:stretch>
            <a:fillRect/>
          </a:stretch>
        </p:blipFill>
        <p:spPr>
          <a:xfrm>
            <a:off x="4671362" y="5154037"/>
            <a:ext cx="4095749" cy="1076324"/>
          </a:xfrm>
          <a:prstGeom prst="rect">
            <a:avLst/>
          </a:prstGeom>
        </p:spPr>
      </p:pic>
      <p:pic>
        <p:nvPicPr>
          <p:cNvPr id="6" name="object 6"/>
          <p:cNvPicPr/>
          <p:nvPr/>
        </p:nvPicPr>
        <p:blipFill>
          <a:blip r:embed="rId6" cstate="print"/>
          <a:stretch>
            <a:fillRect/>
          </a:stretch>
        </p:blipFill>
        <p:spPr>
          <a:xfrm>
            <a:off x="6714247" y="1366975"/>
            <a:ext cx="5604228" cy="248369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56171" y="467258"/>
            <a:ext cx="2952327" cy="3354513"/>
          </a:xfrm>
          <a:prstGeom prst="rect">
            <a:avLst/>
          </a:prstGeom>
        </p:spPr>
      </p:pic>
      <p:pic>
        <p:nvPicPr>
          <p:cNvPr id="3" name="object 3"/>
          <p:cNvPicPr/>
          <p:nvPr/>
        </p:nvPicPr>
        <p:blipFill>
          <a:blip r:embed="rId3" cstate="print"/>
          <a:stretch>
            <a:fillRect/>
          </a:stretch>
        </p:blipFill>
        <p:spPr>
          <a:xfrm>
            <a:off x="4356570" y="476672"/>
            <a:ext cx="7187605" cy="3026747"/>
          </a:xfrm>
          <a:prstGeom prst="rect">
            <a:avLst/>
          </a:prstGeom>
        </p:spPr>
      </p:pic>
      <p:sp>
        <p:nvSpPr>
          <p:cNvPr id="4" name="object 4"/>
          <p:cNvSpPr txBox="1"/>
          <p:nvPr/>
        </p:nvSpPr>
        <p:spPr>
          <a:xfrm>
            <a:off x="541164" y="4011933"/>
            <a:ext cx="8540115" cy="2491740"/>
          </a:xfrm>
          <a:prstGeom prst="rect">
            <a:avLst/>
          </a:prstGeom>
        </p:spPr>
        <p:txBody>
          <a:bodyPr vert="horz" wrap="square" lIns="0" tIns="12700" rIns="0" bIns="0" rtlCol="0">
            <a:spAutoFit/>
          </a:bodyPr>
          <a:lstStyle/>
          <a:p>
            <a:pPr marL="12700">
              <a:lnSpc>
                <a:spcPts val="2150"/>
              </a:lnSpc>
              <a:spcBef>
                <a:spcPts val="100"/>
              </a:spcBef>
            </a:pPr>
            <a:r>
              <a:rPr sz="1800" spc="-10" dirty="0">
                <a:latin typeface="Calibri"/>
                <a:cs typeface="Calibri"/>
              </a:rPr>
              <a:t>Step</a:t>
            </a:r>
            <a:r>
              <a:rPr sz="1800" spc="-45" dirty="0">
                <a:latin typeface="Calibri"/>
                <a:cs typeface="Calibri"/>
              </a:rPr>
              <a:t> </a:t>
            </a:r>
            <a:r>
              <a:rPr sz="1800" spc="-5" dirty="0">
                <a:latin typeface="Calibri"/>
                <a:cs typeface="Calibri"/>
              </a:rPr>
              <a:t>1:</a:t>
            </a:r>
            <a:endParaRPr sz="1800">
              <a:latin typeface="Calibri"/>
              <a:cs typeface="Calibri"/>
            </a:endParaRPr>
          </a:p>
          <a:p>
            <a:pPr marL="12700" marR="5080">
              <a:lnSpc>
                <a:spcPts val="2880"/>
              </a:lnSpc>
              <a:spcBef>
                <a:spcPts val="85"/>
              </a:spcBef>
            </a:pPr>
            <a:r>
              <a:rPr sz="2400" spc="-45" dirty="0">
                <a:latin typeface="Calibri"/>
                <a:cs typeface="Calibri"/>
              </a:rPr>
              <a:t>We</a:t>
            </a:r>
            <a:r>
              <a:rPr sz="2400" spc="-10" dirty="0">
                <a:latin typeface="Calibri"/>
                <a:cs typeface="Calibri"/>
              </a:rPr>
              <a:t> </a:t>
            </a:r>
            <a:r>
              <a:rPr sz="2400" spc="-20" dirty="0">
                <a:latin typeface="Calibri"/>
                <a:cs typeface="Calibri"/>
              </a:rPr>
              <a:t>first</a:t>
            </a:r>
            <a:r>
              <a:rPr sz="2400" spc="-5" dirty="0">
                <a:latin typeface="Calibri"/>
                <a:cs typeface="Calibri"/>
              </a:rPr>
              <a:t> </a:t>
            </a:r>
            <a:r>
              <a:rPr sz="2400" spc="-20" dirty="0">
                <a:latin typeface="Calibri"/>
                <a:cs typeface="Calibri"/>
              </a:rPr>
              <a:t>create</a:t>
            </a:r>
            <a:r>
              <a:rPr sz="2400" spc="-5" dirty="0">
                <a:latin typeface="Calibri"/>
                <a:cs typeface="Calibri"/>
              </a:rPr>
              <a:t> </a:t>
            </a:r>
            <a:r>
              <a:rPr sz="2400" spc="-10" dirty="0">
                <a:latin typeface="Calibri"/>
                <a:cs typeface="Calibri"/>
              </a:rPr>
              <a:t>what</a:t>
            </a:r>
            <a:r>
              <a:rPr sz="2400" spc="-5" dirty="0">
                <a:latin typeface="Calibri"/>
                <a:cs typeface="Calibri"/>
              </a:rPr>
              <a:t> is known </a:t>
            </a:r>
            <a:r>
              <a:rPr sz="2400" dirty="0">
                <a:latin typeface="Calibri"/>
                <a:cs typeface="Calibri"/>
              </a:rPr>
              <a:t>as</a:t>
            </a:r>
            <a:r>
              <a:rPr sz="2400" spc="-10" dirty="0">
                <a:latin typeface="Calibri"/>
                <a:cs typeface="Calibri"/>
              </a:rPr>
              <a:t> </a:t>
            </a:r>
            <a:r>
              <a:rPr sz="2400" dirty="0">
                <a:latin typeface="Calibri"/>
                <a:cs typeface="Calibri"/>
              </a:rPr>
              <a:t>a</a:t>
            </a:r>
            <a:r>
              <a:rPr sz="2400" spc="-5" dirty="0">
                <a:latin typeface="Calibri"/>
                <a:cs typeface="Calibri"/>
              </a:rPr>
              <a:t> </a:t>
            </a:r>
            <a:r>
              <a:rPr sz="2400" spc="-10" dirty="0">
                <a:latin typeface="Calibri"/>
                <a:cs typeface="Calibri"/>
              </a:rPr>
              <a:t>distance</a:t>
            </a:r>
            <a:r>
              <a:rPr sz="2400" spc="-5" dirty="0">
                <a:latin typeface="Calibri"/>
                <a:cs typeface="Calibri"/>
              </a:rPr>
              <a:t> </a:t>
            </a:r>
            <a:r>
              <a:rPr sz="2400" spc="-10" dirty="0">
                <a:latin typeface="Calibri"/>
                <a:cs typeface="Calibri"/>
              </a:rPr>
              <a:t>matrix.</a:t>
            </a:r>
            <a:r>
              <a:rPr sz="2400" spc="-5" dirty="0">
                <a:latin typeface="Calibri"/>
                <a:cs typeface="Calibri"/>
              </a:rPr>
              <a:t> </a:t>
            </a:r>
            <a:r>
              <a:rPr sz="2400" spc="-15" dirty="0">
                <a:latin typeface="Calibri"/>
                <a:cs typeface="Calibri"/>
              </a:rPr>
              <a:t>Here</a:t>
            </a:r>
            <a:r>
              <a:rPr sz="2400" spc="-5" dirty="0">
                <a:latin typeface="Calibri"/>
                <a:cs typeface="Calibri"/>
              </a:rPr>
              <a:t> </a:t>
            </a:r>
            <a:r>
              <a:rPr sz="2400" spc="-15" dirty="0">
                <a:latin typeface="Calibri"/>
                <a:cs typeface="Calibri"/>
              </a:rPr>
              <a:t>we</a:t>
            </a:r>
            <a:r>
              <a:rPr sz="2400" spc="-5" dirty="0">
                <a:latin typeface="Calibri"/>
                <a:cs typeface="Calibri"/>
              </a:rPr>
              <a:t> </a:t>
            </a:r>
            <a:r>
              <a:rPr sz="2400" spc="-10" dirty="0">
                <a:latin typeface="Calibri"/>
                <a:cs typeface="Calibri"/>
              </a:rPr>
              <a:t>compute </a:t>
            </a:r>
            <a:r>
              <a:rPr sz="2400" spc="-530" dirty="0">
                <a:latin typeface="Calibri"/>
                <a:cs typeface="Calibri"/>
              </a:rPr>
              <a:t> </a:t>
            </a:r>
            <a:r>
              <a:rPr sz="2400" spc="-5" dirty="0">
                <a:latin typeface="Calibri"/>
                <a:cs typeface="Calibri"/>
              </a:rPr>
              <a:t>the</a:t>
            </a:r>
            <a:r>
              <a:rPr sz="2400" spc="-10" dirty="0">
                <a:latin typeface="Calibri"/>
                <a:cs typeface="Calibri"/>
              </a:rPr>
              <a:t> distance</a:t>
            </a:r>
            <a:r>
              <a:rPr sz="2400" spc="-5" dirty="0">
                <a:latin typeface="Calibri"/>
                <a:cs typeface="Calibri"/>
              </a:rPr>
              <a:t> </a:t>
            </a:r>
            <a:r>
              <a:rPr sz="2400" spc="-15" dirty="0">
                <a:latin typeface="Calibri"/>
                <a:cs typeface="Calibri"/>
              </a:rPr>
              <a:t>from</a:t>
            </a:r>
            <a:r>
              <a:rPr sz="2400" spc="-5" dirty="0">
                <a:latin typeface="Calibri"/>
                <a:cs typeface="Calibri"/>
              </a:rPr>
              <a:t> each </a:t>
            </a:r>
            <a:r>
              <a:rPr sz="2400" spc="-10" dirty="0">
                <a:latin typeface="Calibri"/>
                <a:cs typeface="Calibri"/>
              </a:rPr>
              <a:t>observation</a:t>
            </a:r>
            <a:r>
              <a:rPr sz="2400" spc="-5" dirty="0">
                <a:latin typeface="Calibri"/>
                <a:cs typeface="Calibri"/>
              </a:rPr>
              <a:t> </a:t>
            </a:r>
            <a:r>
              <a:rPr sz="2400" spc="-15" dirty="0">
                <a:latin typeface="Calibri"/>
                <a:cs typeface="Calibri"/>
              </a:rPr>
              <a:t>to</a:t>
            </a:r>
            <a:r>
              <a:rPr sz="2400" spc="-5" dirty="0">
                <a:latin typeface="Calibri"/>
                <a:cs typeface="Calibri"/>
              </a:rPr>
              <a:t> </a:t>
            </a:r>
            <a:r>
              <a:rPr sz="2400" dirty="0">
                <a:latin typeface="Calibri"/>
                <a:cs typeface="Calibri"/>
              </a:rPr>
              <a:t>all</a:t>
            </a:r>
            <a:r>
              <a:rPr sz="2400" spc="-10" dirty="0">
                <a:latin typeface="Calibri"/>
                <a:cs typeface="Calibri"/>
              </a:rPr>
              <a:t> </a:t>
            </a:r>
            <a:r>
              <a:rPr sz="2400" spc="-5" dirty="0">
                <a:latin typeface="Calibri"/>
                <a:cs typeface="Calibri"/>
              </a:rPr>
              <a:t>the </a:t>
            </a:r>
            <a:r>
              <a:rPr sz="2400" spc="-10" dirty="0">
                <a:latin typeface="Calibri"/>
                <a:cs typeface="Calibri"/>
              </a:rPr>
              <a:t>observations</a:t>
            </a:r>
            <a:r>
              <a:rPr sz="2400" spc="-5" dirty="0">
                <a:latin typeface="Calibri"/>
                <a:cs typeface="Calibri"/>
              </a:rPr>
              <a:t> of the </a:t>
            </a:r>
            <a:r>
              <a:rPr sz="2400" dirty="0">
                <a:latin typeface="Calibri"/>
                <a:cs typeface="Calibri"/>
              </a:rPr>
              <a:t> </a:t>
            </a:r>
            <a:r>
              <a:rPr sz="2400" spc="-15" dirty="0">
                <a:latin typeface="Calibri"/>
                <a:cs typeface="Calibri"/>
              </a:rPr>
              <a:t>dataset.</a:t>
            </a:r>
            <a:r>
              <a:rPr sz="2400" spc="-5" dirty="0">
                <a:latin typeface="Calibri"/>
                <a:cs typeface="Calibri"/>
              </a:rPr>
              <a:t> The </a:t>
            </a:r>
            <a:r>
              <a:rPr sz="2400" spc="-10" dirty="0">
                <a:latin typeface="Calibri"/>
                <a:cs typeface="Calibri"/>
              </a:rPr>
              <a:t>distance</a:t>
            </a:r>
            <a:r>
              <a:rPr sz="2400" spc="-5" dirty="0">
                <a:latin typeface="Calibri"/>
                <a:cs typeface="Calibri"/>
              </a:rPr>
              <a:t> </a:t>
            </a:r>
            <a:r>
              <a:rPr sz="2400" spc="-10" dirty="0">
                <a:latin typeface="Calibri"/>
                <a:cs typeface="Calibri"/>
              </a:rPr>
              <a:t>metric</a:t>
            </a:r>
            <a:r>
              <a:rPr sz="2400" spc="-5" dirty="0">
                <a:latin typeface="Calibri"/>
                <a:cs typeface="Calibri"/>
              </a:rPr>
              <a:t> </a:t>
            </a:r>
            <a:r>
              <a:rPr sz="2400" spc="-10" dirty="0">
                <a:latin typeface="Calibri"/>
                <a:cs typeface="Calibri"/>
              </a:rPr>
              <a:t>that</a:t>
            </a:r>
            <a:r>
              <a:rPr sz="2400" dirty="0">
                <a:latin typeface="Calibri"/>
                <a:cs typeface="Calibri"/>
              </a:rPr>
              <a:t> </a:t>
            </a:r>
            <a:r>
              <a:rPr sz="2400" spc="-15" dirty="0">
                <a:latin typeface="Calibri"/>
                <a:cs typeface="Calibri"/>
              </a:rPr>
              <a:t>we</a:t>
            </a:r>
            <a:r>
              <a:rPr sz="2400" spc="-5" dirty="0">
                <a:latin typeface="Calibri"/>
                <a:cs typeface="Calibri"/>
              </a:rPr>
              <a:t> </a:t>
            </a:r>
            <a:r>
              <a:rPr sz="2400" spc="-15" dirty="0">
                <a:latin typeface="Calibri"/>
                <a:cs typeface="Calibri"/>
              </a:rPr>
              <a:t>are</a:t>
            </a:r>
            <a:r>
              <a:rPr sz="2400" spc="-5" dirty="0">
                <a:latin typeface="Calibri"/>
                <a:cs typeface="Calibri"/>
              </a:rPr>
              <a:t> using in</a:t>
            </a:r>
            <a:r>
              <a:rPr sz="2400" dirty="0">
                <a:latin typeface="Calibri"/>
                <a:cs typeface="Calibri"/>
              </a:rPr>
              <a:t> </a:t>
            </a:r>
            <a:r>
              <a:rPr sz="2400" spc="-5" dirty="0">
                <a:latin typeface="Calibri"/>
                <a:cs typeface="Calibri"/>
              </a:rPr>
              <a:t>this </a:t>
            </a:r>
            <a:r>
              <a:rPr sz="2400" spc="-15" dirty="0">
                <a:latin typeface="Calibri"/>
                <a:cs typeface="Calibri"/>
              </a:rPr>
              <a:t>example</a:t>
            </a:r>
            <a:r>
              <a:rPr sz="2400" spc="-5" dirty="0">
                <a:latin typeface="Calibri"/>
                <a:cs typeface="Calibri"/>
              </a:rPr>
              <a:t> is </a:t>
            </a:r>
            <a:r>
              <a:rPr sz="2400" dirty="0">
                <a:latin typeface="Calibri"/>
                <a:cs typeface="Calibri"/>
              </a:rPr>
              <a:t> </a:t>
            </a:r>
            <a:r>
              <a:rPr sz="2400" spc="-5" dirty="0">
                <a:latin typeface="Calibri"/>
                <a:cs typeface="Calibri"/>
              </a:rPr>
              <a:t>Euclidean</a:t>
            </a:r>
            <a:r>
              <a:rPr sz="2400" spc="-10" dirty="0">
                <a:latin typeface="Calibri"/>
                <a:cs typeface="Calibri"/>
              </a:rPr>
              <a:t> distance.</a:t>
            </a:r>
            <a:endParaRPr sz="2400">
              <a:latin typeface="Calibri"/>
              <a:cs typeface="Calibri"/>
            </a:endParaRPr>
          </a:p>
          <a:p>
            <a:pPr>
              <a:lnSpc>
                <a:spcPct val="100000"/>
              </a:lnSpc>
              <a:spcBef>
                <a:spcPts val="35"/>
              </a:spcBef>
            </a:pPr>
            <a:endParaRPr sz="2250">
              <a:latin typeface="Calibri"/>
              <a:cs typeface="Calibri"/>
            </a:endParaRPr>
          </a:p>
          <a:p>
            <a:pPr marL="12700">
              <a:lnSpc>
                <a:spcPct val="100000"/>
              </a:lnSpc>
            </a:pPr>
            <a:r>
              <a:rPr sz="2400" spc="-5" dirty="0">
                <a:latin typeface="Calibri"/>
                <a:cs typeface="Calibri"/>
              </a:rPr>
              <a:t>The</a:t>
            </a:r>
            <a:r>
              <a:rPr sz="2400" spc="-15" dirty="0">
                <a:latin typeface="Calibri"/>
                <a:cs typeface="Calibri"/>
              </a:rPr>
              <a:t> formula </a:t>
            </a:r>
            <a:r>
              <a:rPr sz="2400" spc="-20" dirty="0">
                <a:latin typeface="Calibri"/>
                <a:cs typeface="Calibri"/>
              </a:rPr>
              <a:t>for</a:t>
            </a:r>
            <a:r>
              <a:rPr sz="2400" spc="-10" dirty="0">
                <a:latin typeface="Calibri"/>
                <a:cs typeface="Calibri"/>
              </a:rPr>
              <a:t> </a:t>
            </a:r>
            <a:r>
              <a:rPr sz="2400" spc="-5" dirty="0">
                <a:latin typeface="Calibri"/>
                <a:cs typeface="Calibri"/>
              </a:rPr>
              <a:t>Euclidean</a:t>
            </a:r>
            <a:r>
              <a:rPr sz="2400" spc="-15" dirty="0">
                <a:latin typeface="Calibri"/>
                <a:cs typeface="Calibri"/>
              </a:rPr>
              <a:t> </a:t>
            </a:r>
            <a:r>
              <a:rPr sz="2400" spc="-10" dirty="0">
                <a:latin typeface="Calibri"/>
                <a:cs typeface="Calibri"/>
              </a:rPr>
              <a:t>distance </a:t>
            </a:r>
            <a:r>
              <a:rPr sz="2400" spc="-5" dirty="0">
                <a:latin typeface="Calibri"/>
                <a:cs typeface="Calibri"/>
              </a:rPr>
              <a:t>is:</a:t>
            </a:r>
            <a:endParaRPr sz="2400">
              <a:latin typeface="Calibri"/>
              <a:cs typeface="Calibri"/>
            </a:endParaRPr>
          </a:p>
        </p:txBody>
      </p:sp>
      <p:pic>
        <p:nvPicPr>
          <p:cNvPr id="5" name="object 5"/>
          <p:cNvPicPr/>
          <p:nvPr/>
        </p:nvPicPr>
        <p:blipFill>
          <a:blip r:embed="rId4" cstate="print"/>
          <a:stretch>
            <a:fillRect/>
          </a:stretch>
        </p:blipFill>
        <p:spPr>
          <a:xfrm>
            <a:off x="5580705" y="5805264"/>
            <a:ext cx="5660455" cy="57606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00187" y="332656"/>
            <a:ext cx="4111860" cy="2905124"/>
          </a:xfrm>
          <a:prstGeom prst="rect">
            <a:avLst/>
          </a:prstGeom>
        </p:spPr>
      </p:pic>
      <p:sp>
        <p:nvSpPr>
          <p:cNvPr id="3" name="object 3"/>
          <p:cNvSpPr txBox="1"/>
          <p:nvPr/>
        </p:nvSpPr>
        <p:spPr>
          <a:xfrm>
            <a:off x="5941764" y="561888"/>
            <a:ext cx="6007100" cy="478028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Calibri"/>
                <a:cs typeface="Calibri"/>
              </a:rPr>
              <a:t>If</a:t>
            </a:r>
            <a:r>
              <a:rPr sz="2400" spc="-10" dirty="0">
                <a:latin typeface="Calibri"/>
                <a:cs typeface="Calibri"/>
              </a:rPr>
              <a:t> </a:t>
            </a:r>
            <a:r>
              <a:rPr sz="2400" spc="-15" dirty="0">
                <a:latin typeface="Calibri"/>
                <a:cs typeface="Calibri"/>
              </a:rPr>
              <a:t>we</a:t>
            </a:r>
            <a:r>
              <a:rPr sz="2400" spc="-5" dirty="0">
                <a:latin typeface="Calibri"/>
                <a:cs typeface="Calibri"/>
              </a:rPr>
              <a:t> look </a:t>
            </a:r>
            <a:r>
              <a:rPr sz="2400" spc="-30" dirty="0">
                <a:latin typeface="Calibri"/>
                <a:cs typeface="Calibri"/>
              </a:rPr>
              <a:t>closely,</a:t>
            </a:r>
            <a:r>
              <a:rPr sz="2400" spc="-10" dirty="0">
                <a:latin typeface="Calibri"/>
                <a:cs typeface="Calibri"/>
              </a:rPr>
              <a:t> </a:t>
            </a:r>
            <a:r>
              <a:rPr sz="2400" spc="-5" dirty="0">
                <a:latin typeface="Calibri"/>
                <a:cs typeface="Calibri"/>
              </a:rPr>
              <a:t>the </a:t>
            </a:r>
            <a:r>
              <a:rPr sz="2400" spc="-10" dirty="0">
                <a:latin typeface="Calibri"/>
                <a:cs typeface="Calibri"/>
              </a:rPr>
              <a:t>distances</a:t>
            </a:r>
            <a:r>
              <a:rPr sz="2400" spc="-5" dirty="0">
                <a:latin typeface="Calibri"/>
                <a:cs typeface="Calibri"/>
              </a:rPr>
              <a:t> in</a:t>
            </a:r>
            <a:r>
              <a:rPr sz="2400" spc="-10" dirty="0">
                <a:latin typeface="Calibri"/>
                <a:cs typeface="Calibri"/>
              </a:rPr>
              <a:t> </a:t>
            </a:r>
            <a:r>
              <a:rPr sz="2400" spc="-5" dirty="0">
                <a:latin typeface="Calibri"/>
                <a:cs typeface="Calibri"/>
              </a:rPr>
              <a:t>the upper </a:t>
            </a:r>
            <a:r>
              <a:rPr sz="2400" dirty="0">
                <a:latin typeface="Calibri"/>
                <a:cs typeface="Calibri"/>
              </a:rPr>
              <a:t>and </a:t>
            </a:r>
            <a:r>
              <a:rPr sz="2400" spc="-530" dirty="0">
                <a:latin typeface="Calibri"/>
                <a:cs typeface="Calibri"/>
              </a:rPr>
              <a:t> </a:t>
            </a:r>
            <a:r>
              <a:rPr sz="2400" spc="-10" dirty="0">
                <a:latin typeface="Calibri"/>
                <a:cs typeface="Calibri"/>
              </a:rPr>
              <a:t>lower </a:t>
            </a:r>
            <a:r>
              <a:rPr sz="2400" spc="-15" dirty="0">
                <a:latin typeface="Calibri"/>
                <a:cs typeface="Calibri"/>
              </a:rPr>
              <a:t>fold</a:t>
            </a:r>
            <a:r>
              <a:rPr sz="2400" spc="-10" dirty="0">
                <a:latin typeface="Calibri"/>
                <a:cs typeface="Calibri"/>
              </a:rPr>
              <a:t> </a:t>
            </a:r>
            <a:r>
              <a:rPr sz="2400" spc="-5" dirty="0">
                <a:latin typeface="Calibri"/>
                <a:cs typeface="Calibri"/>
              </a:rPr>
              <a:t>of the</a:t>
            </a:r>
            <a:r>
              <a:rPr sz="2400" spc="-10" dirty="0">
                <a:latin typeface="Calibri"/>
                <a:cs typeface="Calibri"/>
              </a:rPr>
              <a:t> distance matrix</a:t>
            </a:r>
            <a:r>
              <a:rPr sz="2400" spc="-5" dirty="0">
                <a:latin typeface="Calibri"/>
                <a:cs typeface="Calibri"/>
              </a:rPr>
              <a:t> </a:t>
            </a:r>
            <a:r>
              <a:rPr sz="2400" spc="-15" dirty="0">
                <a:latin typeface="Calibri"/>
                <a:cs typeface="Calibri"/>
              </a:rPr>
              <a:t>are</a:t>
            </a:r>
            <a:r>
              <a:rPr sz="2400" spc="-10" dirty="0">
                <a:latin typeface="Calibri"/>
                <a:cs typeface="Calibri"/>
              </a:rPr>
              <a:t> </a:t>
            </a:r>
            <a:r>
              <a:rPr sz="2400" spc="-5" dirty="0">
                <a:latin typeface="Calibri"/>
                <a:cs typeface="Calibri"/>
              </a:rPr>
              <a:t>same.</a:t>
            </a:r>
            <a:endParaRPr sz="2400">
              <a:latin typeface="Calibri"/>
              <a:cs typeface="Calibri"/>
            </a:endParaRPr>
          </a:p>
          <a:p>
            <a:pPr marL="12700" marR="226060">
              <a:lnSpc>
                <a:spcPct val="100000"/>
              </a:lnSpc>
            </a:pPr>
            <a:r>
              <a:rPr sz="2400" spc="-5" dirty="0">
                <a:latin typeface="Calibri"/>
                <a:cs typeface="Calibri"/>
              </a:rPr>
              <a:t>Also</a:t>
            </a:r>
            <a:r>
              <a:rPr sz="2400" spc="-10" dirty="0">
                <a:latin typeface="Calibri"/>
                <a:cs typeface="Calibri"/>
              </a:rPr>
              <a:t> </a:t>
            </a:r>
            <a:r>
              <a:rPr sz="2400" spc="-5" dirty="0">
                <a:latin typeface="Calibri"/>
                <a:cs typeface="Calibri"/>
              </a:rPr>
              <a:t>if</a:t>
            </a:r>
            <a:r>
              <a:rPr sz="2400" spc="-10" dirty="0">
                <a:latin typeface="Calibri"/>
                <a:cs typeface="Calibri"/>
              </a:rPr>
              <a:t> </a:t>
            </a:r>
            <a:r>
              <a:rPr sz="2400" spc="-15" dirty="0">
                <a:latin typeface="Calibri"/>
                <a:cs typeface="Calibri"/>
              </a:rPr>
              <a:t>we</a:t>
            </a:r>
            <a:r>
              <a:rPr sz="2400" spc="-5" dirty="0">
                <a:latin typeface="Calibri"/>
                <a:cs typeface="Calibri"/>
              </a:rPr>
              <a:t> look</a:t>
            </a:r>
            <a:r>
              <a:rPr sz="2400" spc="-10" dirty="0">
                <a:latin typeface="Calibri"/>
                <a:cs typeface="Calibri"/>
              </a:rPr>
              <a:t> </a:t>
            </a:r>
            <a:r>
              <a:rPr sz="2400" spc="-25" dirty="0">
                <a:latin typeface="Calibri"/>
                <a:cs typeface="Calibri"/>
              </a:rPr>
              <a:t>diagonally,</a:t>
            </a:r>
            <a:r>
              <a:rPr sz="2400" spc="-10" dirty="0">
                <a:latin typeface="Calibri"/>
                <a:cs typeface="Calibri"/>
              </a:rPr>
              <a:t> </a:t>
            </a:r>
            <a:r>
              <a:rPr sz="2400" spc="-15" dirty="0">
                <a:latin typeface="Calibri"/>
                <a:cs typeface="Calibri"/>
              </a:rPr>
              <a:t>we</a:t>
            </a:r>
            <a:r>
              <a:rPr sz="2400" spc="-5" dirty="0">
                <a:latin typeface="Calibri"/>
                <a:cs typeface="Calibri"/>
              </a:rPr>
              <a:t> notice</a:t>
            </a:r>
            <a:r>
              <a:rPr sz="2400" spc="-10" dirty="0">
                <a:latin typeface="Calibri"/>
                <a:cs typeface="Calibri"/>
              </a:rPr>
              <a:t> that</a:t>
            </a:r>
            <a:r>
              <a:rPr sz="2400" spc="-5" dirty="0">
                <a:latin typeface="Calibri"/>
                <a:cs typeface="Calibri"/>
              </a:rPr>
              <a:t> </a:t>
            </a:r>
            <a:r>
              <a:rPr sz="2400" spc="-10" dirty="0">
                <a:latin typeface="Calibri"/>
                <a:cs typeface="Calibri"/>
              </a:rPr>
              <a:t>there </a:t>
            </a:r>
            <a:r>
              <a:rPr sz="2400" spc="-530" dirty="0">
                <a:latin typeface="Calibri"/>
                <a:cs typeface="Calibri"/>
              </a:rPr>
              <a:t> </a:t>
            </a:r>
            <a:r>
              <a:rPr sz="2400" spc="-15" dirty="0">
                <a:latin typeface="Calibri"/>
                <a:cs typeface="Calibri"/>
              </a:rPr>
              <a:t>are</a:t>
            </a:r>
            <a:r>
              <a:rPr sz="2400" spc="-10" dirty="0">
                <a:latin typeface="Calibri"/>
                <a:cs typeface="Calibri"/>
              </a:rPr>
              <a:t> </a:t>
            </a:r>
            <a:r>
              <a:rPr sz="2400" spc="-5" dirty="0">
                <a:latin typeface="Calibri"/>
                <a:cs typeface="Calibri"/>
              </a:rPr>
              <a:t>0s.</a:t>
            </a:r>
            <a:endParaRPr sz="2400">
              <a:latin typeface="Calibri"/>
              <a:cs typeface="Calibri"/>
            </a:endParaRPr>
          </a:p>
          <a:p>
            <a:pPr marL="12700" marR="458470">
              <a:lnSpc>
                <a:spcPct val="100000"/>
              </a:lnSpc>
            </a:pPr>
            <a:r>
              <a:rPr sz="2400" spc="-15" dirty="0">
                <a:latin typeface="Calibri"/>
                <a:cs typeface="Calibri"/>
              </a:rPr>
              <a:t>For</a:t>
            </a:r>
            <a:r>
              <a:rPr sz="2400" spc="-10" dirty="0">
                <a:latin typeface="Calibri"/>
                <a:cs typeface="Calibri"/>
              </a:rPr>
              <a:t> </a:t>
            </a:r>
            <a:r>
              <a:rPr sz="2400" spc="-15" dirty="0">
                <a:latin typeface="Calibri"/>
                <a:cs typeface="Calibri"/>
              </a:rPr>
              <a:t>example,</a:t>
            </a:r>
            <a:r>
              <a:rPr sz="2400" spc="-10" dirty="0">
                <a:latin typeface="Calibri"/>
                <a:cs typeface="Calibri"/>
              </a:rPr>
              <a:t> </a:t>
            </a:r>
            <a:r>
              <a:rPr sz="2400" spc="-5" dirty="0">
                <a:latin typeface="Calibri"/>
                <a:cs typeface="Calibri"/>
              </a:rPr>
              <a:t>when</a:t>
            </a:r>
            <a:r>
              <a:rPr sz="2400" spc="-10" dirty="0">
                <a:latin typeface="Calibri"/>
                <a:cs typeface="Calibri"/>
              </a:rPr>
              <a:t> </a:t>
            </a:r>
            <a:r>
              <a:rPr sz="2400" spc="-15" dirty="0">
                <a:latin typeface="Calibri"/>
                <a:cs typeface="Calibri"/>
              </a:rPr>
              <a:t>we</a:t>
            </a:r>
            <a:r>
              <a:rPr sz="2400" spc="-10" dirty="0">
                <a:latin typeface="Calibri"/>
                <a:cs typeface="Calibri"/>
              </a:rPr>
              <a:t> calculate </a:t>
            </a:r>
            <a:r>
              <a:rPr sz="2400" spc="-5" dirty="0">
                <a:latin typeface="Calibri"/>
                <a:cs typeface="Calibri"/>
              </a:rPr>
              <a:t>the</a:t>
            </a:r>
            <a:r>
              <a:rPr sz="2400" spc="-10" dirty="0">
                <a:latin typeface="Calibri"/>
                <a:cs typeface="Calibri"/>
              </a:rPr>
              <a:t> distance </a:t>
            </a:r>
            <a:r>
              <a:rPr sz="2400" spc="-530" dirty="0">
                <a:latin typeface="Calibri"/>
                <a:cs typeface="Calibri"/>
              </a:rPr>
              <a:t> </a:t>
            </a:r>
            <a:r>
              <a:rPr sz="2400" spc="-15" dirty="0">
                <a:latin typeface="Calibri"/>
                <a:cs typeface="Calibri"/>
              </a:rPr>
              <a:t>from</a:t>
            </a:r>
            <a:r>
              <a:rPr sz="2400" spc="-10" dirty="0">
                <a:latin typeface="Calibri"/>
                <a:cs typeface="Calibri"/>
              </a:rPr>
              <a:t> </a:t>
            </a:r>
            <a:r>
              <a:rPr sz="2400" spc="-5" dirty="0">
                <a:latin typeface="Calibri"/>
                <a:cs typeface="Calibri"/>
              </a:rPr>
              <a:t>D1 </a:t>
            </a:r>
            <a:r>
              <a:rPr sz="2400" spc="-15" dirty="0">
                <a:latin typeface="Calibri"/>
                <a:cs typeface="Calibri"/>
              </a:rPr>
              <a:t>to</a:t>
            </a:r>
            <a:r>
              <a:rPr sz="2400" spc="-10" dirty="0">
                <a:latin typeface="Calibri"/>
                <a:cs typeface="Calibri"/>
              </a:rPr>
              <a:t> </a:t>
            </a:r>
            <a:r>
              <a:rPr sz="2400" spc="-5" dirty="0">
                <a:latin typeface="Calibri"/>
                <a:cs typeface="Calibri"/>
              </a:rPr>
              <a:t>D1, </a:t>
            </a:r>
            <a:r>
              <a:rPr sz="2400" spc="-15" dirty="0">
                <a:latin typeface="Calibri"/>
                <a:cs typeface="Calibri"/>
              </a:rPr>
              <a:t>we</a:t>
            </a:r>
            <a:r>
              <a:rPr sz="2400" spc="-5" dirty="0">
                <a:latin typeface="Calibri"/>
                <a:cs typeface="Calibri"/>
              </a:rPr>
              <a:t> </a:t>
            </a:r>
            <a:r>
              <a:rPr sz="2400" spc="-20" dirty="0">
                <a:latin typeface="Calibri"/>
                <a:cs typeface="Calibri"/>
              </a:rPr>
              <a:t>have</a:t>
            </a:r>
            <a:r>
              <a:rPr sz="2400" spc="-10" dirty="0">
                <a:latin typeface="Calibri"/>
                <a:cs typeface="Calibri"/>
              </a:rPr>
              <a:t> </a:t>
            </a:r>
            <a:r>
              <a:rPr sz="2400" dirty="0">
                <a:latin typeface="Calibri"/>
                <a:cs typeface="Calibri"/>
              </a:rPr>
              <a:t>0</a:t>
            </a:r>
            <a:r>
              <a:rPr sz="2400" spc="-5" dirty="0">
                <a:latin typeface="Calibri"/>
                <a:cs typeface="Calibri"/>
              </a:rPr>
              <a:t> </a:t>
            </a:r>
            <a:r>
              <a:rPr sz="2400" spc="-10" dirty="0">
                <a:latin typeface="Calibri"/>
                <a:cs typeface="Calibri"/>
              </a:rPr>
              <a:t>distance,</a:t>
            </a:r>
            <a:endParaRPr sz="2400">
              <a:latin typeface="Calibri"/>
              <a:cs typeface="Calibri"/>
            </a:endParaRPr>
          </a:p>
          <a:p>
            <a:pPr marL="12700" marR="404495">
              <a:lnSpc>
                <a:spcPct val="100000"/>
              </a:lnSpc>
            </a:pPr>
            <a:r>
              <a:rPr sz="2400" spc="-5" dirty="0">
                <a:latin typeface="Calibri"/>
                <a:cs typeface="Calibri"/>
              </a:rPr>
              <a:t>similarly </a:t>
            </a:r>
            <a:r>
              <a:rPr sz="2400" spc="-15" dirty="0">
                <a:latin typeface="Calibri"/>
                <a:cs typeface="Calibri"/>
              </a:rPr>
              <a:t>from </a:t>
            </a:r>
            <a:r>
              <a:rPr sz="2400" spc="-5" dirty="0">
                <a:latin typeface="Calibri"/>
                <a:cs typeface="Calibri"/>
              </a:rPr>
              <a:t>D2 </a:t>
            </a:r>
            <a:r>
              <a:rPr sz="2400" spc="-15" dirty="0">
                <a:latin typeface="Calibri"/>
                <a:cs typeface="Calibri"/>
              </a:rPr>
              <a:t>to </a:t>
            </a:r>
            <a:r>
              <a:rPr sz="2400" spc="-5" dirty="0">
                <a:latin typeface="Calibri"/>
                <a:cs typeface="Calibri"/>
              </a:rPr>
              <a:t>D2 </a:t>
            </a:r>
            <a:r>
              <a:rPr sz="2400" dirty="0">
                <a:latin typeface="Calibri"/>
                <a:cs typeface="Calibri"/>
              </a:rPr>
              <a:t>and </a:t>
            </a:r>
            <a:r>
              <a:rPr sz="2400" spc="-5" dirty="0">
                <a:latin typeface="Calibri"/>
                <a:cs typeface="Calibri"/>
              </a:rPr>
              <a:t>so </a:t>
            </a:r>
            <a:r>
              <a:rPr sz="2400" spc="-15" dirty="0">
                <a:latin typeface="Calibri"/>
                <a:cs typeface="Calibri"/>
              </a:rPr>
              <a:t>forth, </a:t>
            </a:r>
            <a:r>
              <a:rPr sz="2400" spc="-5" dirty="0">
                <a:latin typeface="Calibri"/>
                <a:cs typeface="Calibri"/>
              </a:rPr>
              <a:t>thus the </a:t>
            </a:r>
            <a:r>
              <a:rPr sz="2400" spc="-530" dirty="0">
                <a:latin typeface="Calibri"/>
                <a:cs typeface="Calibri"/>
              </a:rPr>
              <a:t> </a:t>
            </a:r>
            <a:r>
              <a:rPr sz="2400" spc="-10" dirty="0">
                <a:latin typeface="Calibri"/>
                <a:cs typeface="Calibri"/>
              </a:rPr>
              <a:t>distance </a:t>
            </a:r>
            <a:r>
              <a:rPr sz="2400" spc="-5" dirty="0">
                <a:latin typeface="Calibri"/>
                <a:cs typeface="Calibri"/>
              </a:rPr>
              <a:t>is nil.</a:t>
            </a:r>
            <a:endParaRPr sz="2400">
              <a:latin typeface="Calibri"/>
              <a:cs typeface="Calibri"/>
            </a:endParaRPr>
          </a:p>
          <a:p>
            <a:pPr>
              <a:lnSpc>
                <a:spcPct val="100000"/>
              </a:lnSpc>
            </a:pPr>
            <a:endParaRPr sz="2400">
              <a:latin typeface="Calibri"/>
              <a:cs typeface="Calibri"/>
            </a:endParaRPr>
          </a:p>
          <a:p>
            <a:pPr>
              <a:lnSpc>
                <a:spcPct val="100000"/>
              </a:lnSpc>
              <a:spcBef>
                <a:spcPts val="20"/>
              </a:spcBef>
            </a:pPr>
            <a:endParaRPr sz="2300">
              <a:latin typeface="Calibri"/>
              <a:cs typeface="Calibri"/>
            </a:endParaRPr>
          </a:p>
          <a:p>
            <a:pPr marL="12700" marR="117475" algn="just">
              <a:lnSpc>
                <a:spcPct val="100000"/>
              </a:lnSpc>
            </a:pPr>
            <a:r>
              <a:rPr sz="2400" spc="-20" dirty="0">
                <a:latin typeface="Calibri"/>
                <a:cs typeface="Calibri"/>
              </a:rPr>
              <a:t>Therefore, for </a:t>
            </a:r>
            <a:r>
              <a:rPr sz="2400" spc="-5" dirty="0">
                <a:latin typeface="Calibri"/>
                <a:cs typeface="Calibri"/>
              </a:rPr>
              <a:t>the </a:t>
            </a:r>
            <a:r>
              <a:rPr sz="2400" spc="-25" dirty="0">
                <a:latin typeface="Calibri"/>
                <a:cs typeface="Calibri"/>
              </a:rPr>
              <a:t>sake </a:t>
            </a:r>
            <a:r>
              <a:rPr sz="2400" spc="-5" dirty="0">
                <a:latin typeface="Calibri"/>
                <a:cs typeface="Calibri"/>
              </a:rPr>
              <a:t>of </a:t>
            </a:r>
            <a:r>
              <a:rPr sz="2400" spc="-20" dirty="0">
                <a:latin typeface="Calibri"/>
                <a:cs typeface="Calibri"/>
              </a:rPr>
              <a:t>simplicity, </a:t>
            </a:r>
            <a:r>
              <a:rPr sz="2400" spc="-15" dirty="0">
                <a:latin typeface="Calibri"/>
                <a:cs typeface="Calibri"/>
              </a:rPr>
              <a:t>we remove </a:t>
            </a:r>
            <a:r>
              <a:rPr sz="2400" spc="-530" dirty="0">
                <a:latin typeface="Calibri"/>
                <a:cs typeface="Calibri"/>
              </a:rPr>
              <a:t> </a:t>
            </a:r>
            <a:r>
              <a:rPr sz="2400" spc="-5" dirty="0">
                <a:latin typeface="Calibri"/>
                <a:cs typeface="Calibri"/>
              </a:rPr>
              <a:t>the </a:t>
            </a:r>
            <a:r>
              <a:rPr sz="2400" spc="-15" dirty="0">
                <a:latin typeface="Calibri"/>
                <a:cs typeface="Calibri"/>
              </a:rPr>
              <a:t>duplicates </a:t>
            </a:r>
            <a:r>
              <a:rPr sz="2400" dirty="0">
                <a:latin typeface="Calibri"/>
                <a:cs typeface="Calibri"/>
              </a:rPr>
              <a:t>and 0 </a:t>
            </a:r>
            <a:r>
              <a:rPr sz="2400" spc="-10" dirty="0">
                <a:latin typeface="Calibri"/>
                <a:cs typeface="Calibri"/>
              </a:rPr>
              <a:t>values </a:t>
            </a:r>
            <a:r>
              <a:rPr sz="2400" dirty="0">
                <a:latin typeface="Calibri"/>
                <a:cs typeface="Calibri"/>
              </a:rPr>
              <a:t>and </a:t>
            </a:r>
            <a:r>
              <a:rPr sz="2400" spc="-10" dirty="0">
                <a:latin typeface="Calibri"/>
                <a:cs typeface="Calibri"/>
              </a:rPr>
              <a:t>come </a:t>
            </a:r>
            <a:r>
              <a:rPr sz="2400" spc="-5" dirty="0">
                <a:latin typeface="Calibri"/>
                <a:cs typeface="Calibri"/>
              </a:rPr>
              <a:t>up with </a:t>
            </a:r>
            <a:r>
              <a:rPr sz="2400" dirty="0">
                <a:latin typeface="Calibri"/>
                <a:cs typeface="Calibri"/>
              </a:rPr>
              <a:t>a </a:t>
            </a:r>
            <a:r>
              <a:rPr sz="2400" spc="-530" dirty="0">
                <a:latin typeface="Calibri"/>
                <a:cs typeface="Calibri"/>
              </a:rPr>
              <a:t> </a:t>
            </a:r>
            <a:r>
              <a:rPr sz="2400" spc="-5" dirty="0">
                <a:latin typeface="Calibri"/>
                <a:cs typeface="Calibri"/>
              </a:rPr>
              <a:t>simplified</a:t>
            </a:r>
            <a:r>
              <a:rPr sz="2400" spc="-10" dirty="0">
                <a:latin typeface="Calibri"/>
                <a:cs typeface="Calibri"/>
              </a:rPr>
              <a:t> distance</a:t>
            </a:r>
            <a:r>
              <a:rPr sz="2400" spc="-5" dirty="0">
                <a:latin typeface="Calibri"/>
                <a:cs typeface="Calibri"/>
              </a:rPr>
              <a:t> </a:t>
            </a:r>
            <a:r>
              <a:rPr sz="2400" spc="-10" dirty="0">
                <a:latin typeface="Calibri"/>
                <a:cs typeface="Calibri"/>
              </a:rPr>
              <a:t>table.</a:t>
            </a:r>
            <a:endParaRPr sz="2400">
              <a:latin typeface="Calibri"/>
              <a:cs typeface="Calibri"/>
            </a:endParaRPr>
          </a:p>
        </p:txBody>
      </p:sp>
      <p:pic>
        <p:nvPicPr>
          <p:cNvPr id="4" name="object 4"/>
          <p:cNvPicPr/>
          <p:nvPr/>
        </p:nvPicPr>
        <p:blipFill>
          <a:blip r:embed="rId3" cstate="print"/>
          <a:stretch>
            <a:fillRect/>
          </a:stretch>
        </p:blipFill>
        <p:spPr>
          <a:xfrm>
            <a:off x="900187" y="3595668"/>
            <a:ext cx="4032447" cy="293369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0147" y="404664"/>
            <a:ext cx="3960439" cy="3127251"/>
          </a:xfrm>
          <a:prstGeom prst="rect">
            <a:avLst/>
          </a:prstGeom>
        </p:spPr>
      </p:pic>
      <p:sp>
        <p:nvSpPr>
          <p:cNvPr id="3" name="object 3"/>
          <p:cNvSpPr txBox="1"/>
          <p:nvPr/>
        </p:nvSpPr>
        <p:spPr>
          <a:xfrm>
            <a:off x="5365700" y="489880"/>
            <a:ext cx="6658609" cy="221996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Calibri"/>
                <a:cs typeface="Calibri"/>
              </a:rPr>
              <a:t>As</a:t>
            </a:r>
            <a:r>
              <a:rPr sz="2400" spc="-10" dirty="0">
                <a:latin typeface="Calibri"/>
                <a:cs typeface="Calibri"/>
              </a:rPr>
              <a:t> mentioned</a:t>
            </a:r>
            <a:r>
              <a:rPr sz="2400" spc="-5" dirty="0">
                <a:latin typeface="Calibri"/>
                <a:cs typeface="Calibri"/>
              </a:rPr>
              <a:t> </a:t>
            </a:r>
            <a:r>
              <a:rPr sz="2400" spc="-15" dirty="0">
                <a:latin typeface="Calibri"/>
                <a:cs typeface="Calibri"/>
              </a:rPr>
              <a:t>at</a:t>
            </a:r>
            <a:r>
              <a:rPr sz="2400" spc="-5" dirty="0">
                <a:latin typeface="Calibri"/>
                <a:cs typeface="Calibri"/>
              </a:rPr>
              <a:t> the beginning, </a:t>
            </a:r>
            <a:r>
              <a:rPr sz="2400" spc="-10" dirty="0">
                <a:latin typeface="Calibri"/>
                <a:cs typeface="Calibri"/>
              </a:rPr>
              <a:t>Agglomerative </a:t>
            </a:r>
            <a:r>
              <a:rPr sz="2400" spc="-5" dirty="0">
                <a:latin typeface="Calibri"/>
                <a:cs typeface="Calibri"/>
              </a:rPr>
              <a:t> </a:t>
            </a:r>
            <a:r>
              <a:rPr sz="2400" spc="-10" dirty="0">
                <a:latin typeface="Calibri"/>
                <a:cs typeface="Calibri"/>
              </a:rPr>
              <a:t>clustering </a:t>
            </a:r>
            <a:r>
              <a:rPr sz="2400" spc="-5" dirty="0">
                <a:latin typeface="Calibri"/>
                <a:cs typeface="Calibri"/>
              </a:rPr>
              <a:t>is </a:t>
            </a:r>
            <a:r>
              <a:rPr sz="2400" dirty="0">
                <a:latin typeface="Calibri"/>
                <a:cs typeface="Calibri"/>
              </a:rPr>
              <a:t>a</a:t>
            </a:r>
            <a:r>
              <a:rPr sz="2400" spc="-10" dirty="0">
                <a:latin typeface="Calibri"/>
                <a:cs typeface="Calibri"/>
              </a:rPr>
              <a:t> bottom-up</a:t>
            </a:r>
            <a:r>
              <a:rPr sz="2400" spc="-5" dirty="0">
                <a:latin typeface="Calibri"/>
                <a:cs typeface="Calibri"/>
              </a:rPr>
              <a:t> </a:t>
            </a:r>
            <a:r>
              <a:rPr sz="2400" spc="-10" dirty="0">
                <a:latin typeface="Calibri"/>
                <a:cs typeface="Calibri"/>
              </a:rPr>
              <a:t>approach,</a:t>
            </a:r>
            <a:r>
              <a:rPr sz="2400" spc="-5" dirty="0">
                <a:latin typeface="Calibri"/>
                <a:cs typeface="Calibri"/>
              </a:rPr>
              <a:t> </a:t>
            </a:r>
            <a:r>
              <a:rPr sz="2400" spc="-20" dirty="0">
                <a:latin typeface="Calibri"/>
                <a:cs typeface="Calibri"/>
              </a:rPr>
              <a:t>therefore,</a:t>
            </a:r>
            <a:r>
              <a:rPr sz="2400" spc="-10" dirty="0">
                <a:latin typeface="Calibri"/>
                <a:cs typeface="Calibri"/>
              </a:rPr>
              <a:t> </a:t>
            </a:r>
            <a:r>
              <a:rPr sz="2400" spc="-15" dirty="0">
                <a:latin typeface="Calibri"/>
                <a:cs typeface="Calibri"/>
              </a:rPr>
              <a:t>we </a:t>
            </a:r>
            <a:r>
              <a:rPr sz="2400" spc="-10" dirty="0">
                <a:latin typeface="Calibri"/>
                <a:cs typeface="Calibri"/>
              </a:rPr>
              <a:t> </a:t>
            </a:r>
            <a:r>
              <a:rPr sz="2400" spc="-15" dirty="0">
                <a:latin typeface="Calibri"/>
                <a:cs typeface="Calibri"/>
              </a:rPr>
              <a:t>merge </a:t>
            </a:r>
            <a:r>
              <a:rPr sz="2400" spc="-10" dirty="0">
                <a:latin typeface="Calibri"/>
                <a:cs typeface="Calibri"/>
              </a:rPr>
              <a:t>observations together </a:t>
            </a:r>
            <a:r>
              <a:rPr sz="2400" spc="-5" dirty="0">
                <a:latin typeface="Calibri"/>
                <a:cs typeface="Calibri"/>
              </a:rPr>
              <a:t>based on their similarity </a:t>
            </a:r>
            <a:r>
              <a:rPr sz="2400" spc="-530" dirty="0">
                <a:latin typeface="Calibri"/>
                <a:cs typeface="Calibri"/>
              </a:rPr>
              <a:t> </a:t>
            </a:r>
            <a:r>
              <a:rPr sz="2400" spc="-5" dirty="0">
                <a:latin typeface="Calibri"/>
                <a:cs typeface="Calibri"/>
              </a:rPr>
              <a:t>(minimum</a:t>
            </a:r>
            <a:r>
              <a:rPr sz="2400" spc="-10" dirty="0">
                <a:latin typeface="Calibri"/>
                <a:cs typeface="Calibri"/>
              </a:rPr>
              <a:t> distance).</a:t>
            </a:r>
            <a:endParaRPr sz="2400">
              <a:latin typeface="Calibri"/>
              <a:cs typeface="Calibri"/>
            </a:endParaRPr>
          </a:p>
          <a:p>
            <a:pPr marL="12700" marR="571500">
              <a:lnSpc>
                <a:spcPct val="100000"/>
              </a:lnSpc>
            </a:pPr>
            <a:r>
              <a:rPr sz="2400" spc="-20" dirty="0">
                <a:latin typeface="Calibri"/>
                <a:cs typeface="Calibri"/>
              </a:rPr>
              <a:t>Therefore,</a:t>
            </a:r>
            <a:r>
              <a:rPr sz="2400" spc="-10" dirty="0">
                <a:latin typeface="Calibri"/>
                <a:cs typeface="Calibri"/>
              </a:rPr>
              <a:t> </a:t>
            </a:r>
            <a:r>
              <a:rPr sz="2400" spc="-15" dirty="0">
                <a:latin typeface="Calibri"/>
                <a:cs typeface="Calibri"/>
              </a:rPr>
              <a:t>we</a:t>
            </a:r>
            <a:r>
              <a:rPr sz="2400" spc="-5" dirty="0">
                <a:latin typeface="Calibri"/>
                <a:cs typeface="Calibri"/>
              </a:rPr>
              <a:t> look </a:t>
            </a:r>
            <a:r>
              <a:rPr sz="2400" spc="-15" dirty="0">
                <a:latin typeface="Calibri"/>
                <a:cs typeface="Calibri"/>
              </a:rPr>
              <a:t>at</a:t>
            </a:r>
            <a:r>
              <a:rPr sz="2400" spc="-5" dirty="0">
                <a:latin typeface="Calibri"/>
                <a:cs typeface="Calibri"/>
              </a:rPr>
              <a:t> the </a:t>
            </a:r>
            <a:r>
              <a:rPr sz="2400" spc="-10" dirty="0">
                <a:latin typeface="Calibri"/>
                <a:cs typeface="Calibri"/>
              </a:rPr>
              <a:t>table</a:t>
            </a:r>
            <a:r>
              <a:rPr sz="2400" spc="-5" dirty="0">
                <a:latin typeface="Calibri"/>
                <a:cs typeface="Calibri"/>
              </a:rPr>
              <a:t> </a:t>
            </a:r>
            <a:r>
              <a:rPr sz="2400" spc="-15" dirty="0">
                <a:latin typeface="Calibri"/>
                <a:cs typeface="Calibri"/>
              </a:rPr>
              <a:t>to</a:t>
            </a:r>
            <a:r>
              <a:rPr sz="2400" spc="-5" dirty="0">
                <a:latin typeface="Calibri"/>
                <a:cs typeface="Calibri"/>
              </a:rPr>
              <a:t> find those </a:t>
            </a:r>
            <a:r>
              <a:rPr sz="2400" spc="-20" dirty="0">
                <a:latin typeface="Calibri"/>
                <a:cs typeface="Calibri"/>
              </a:rPr>
              <a:t>data </a:t>
            </a:r>
            <a:r>
              <a:rPr sz="2400" spc="-530" dirty="0">
                <a:latin typeface="Calibri"/>
                <a:cs typeface="Calibri"/>
              </a:rPr>
              <a:t> </a:t>
            </a:r>
            <a:r>
              <a:rPr sz="2400" spc="-10" dirty="0">
                <a:latin typeface="Calibri"/>
                <a:cs typeface="Calibri"/>
              </a:rPr>
              <a:t>points that</a:t>
            </a:r>
            <a:r>
              <a:rPr sz="2400" spc="-5" dirty="0">
                <a:latin typeface="Calibri"/>
                <a:cs typeface="Calibri"/>
              </a:rPr>
              <a:t> </a:t>
            </a:r>
            <a:r>
              <a:rPr sz="2400" spc="-15" dirty="0">
                <a:latin typeface="Calibri"/>
                <a:cs typeface="Calibri"/>
              </a:rPr>
              <a:t>are</a:t>
            </a:r>
            <a:r>
              <a:rPr sz="2400" spc="-5" dirty="0">
                <a:latin typeface="Calibri"/>
                <a:cs typeface="Calibri"/>
              </a:rPr>
              <a:t> </a:t>
            </a:r>
            <a:r>
              <a:rPr sz="2400" spc="-10" dirty="0">
                <a:latin typeface="Calibri"/>
                <a:cs typeface="Calibri"/>
              </a:rPr>
              <a:t>closest </a:t>
            </a:r>
            <a:r>
              <a:rPr sz="2400" spc="-15" dirty="0">
                <a:latin typeface="Calibri"/>
                <a:cs typeface="Calibri"/>
              </a:rPr>
              <a:t>to</a:t>
            </a:r>
            <a:r>
              <a:rPr sz="2400" spc="-5" dirty="0">
                <a:latin typeface="Calibri"/>
                <a:cs typeface="Calibri"/>
              </a:rPr>
              <a:t> each </a:t>
            </a:r>
            <a:r>
              <a:rPr sz="2400" spc="-45" dirty="0">
                <a:latin typeface="Calibri"/>
                <a:cs typeface="Calibri"/>
              </a:rPr>
              <a:t>other.</a:t>
            </a:r>
            <a:endParaRPr sz="2400">
              <a:latin typeface="Calibri"/>
              <a:cs typeface="Calibri"/>
            </a:endParaRPr>
          </a:p>
        </p:txBody>
      </p:sp>
      <p:pic>
        <p:nvPicPr>
          <p:cNvPr id="4" name="object 4"/>
          <p:cNvPicPr/>
          <p:nvPr/>
        </p:nvPicPr>
        <p:blipFill>
          <a:blip r:embed="rId3" cstate="print"/>
          <a:stretch>
            <a:fillRect/>
          </a:stretch>
        </p:blipFill>
        <p:spPr>
          <a:xfrm>
            <a:off x="566414" y="3789040"/>
            <a:ext cx="4078188" cy="2895599"/>
          </a:xfrm>
          <a:prstGeom prst="rect">
            <a:avLst/>
          </a:prstGeom>
        </p:spPr>
      </p:pic>
      <p:sp>
        <p:nvSpPr>
          <p:cNvPr id="5" name="object 5"/>
          <p:cNvSpPr txBox="1"/>
          <p:nvPr/>
        </p:nvSpPr>
        <p:spPr>
          <a:xfrm>
            <a:off x="5407319" y="4014823"/>
            <a:ext cx="6504305" cy="2585720"/>
          </a:xfrm>
          <a:prstGeom prst="rect">
            <a:avLst/>
          </a:prstGeom>
        </p:spPr>
        <p:txBody>
          <a:bodyPr vert="horz" wrap="square" lIns="0" tIns="12700" rIns="0" bIns="0" rtlCol="0">
            <a:spAutoFit/>
          </a:bodyPr>
          <a:lstStyle/>
          <a:p>
            <a:pPr marL="12700" marR="5080" algn="just">
              <a:lnSpc>
                <a:spcPct val="100000"/>
              </a:lnSpc>
              <a:spcBef>
                <a:spcPts val="100"/>
              </a:spcBef>
            </a:pPr>
            <a:r>
              <a:rPr sz="2400" spc="-45" dirty="0">
                <a:latin typeface="Calibri"/>
                <a:cs typeface="Calibri"/>
              </a:rPr>
              <a:t>We </a:t>
            </a:r>
            <a:r>
              <a:rPr sz="2400" spc="-5" dirty="0">
                <a:latin typeface="Calibri"/>
                <a:cs typeface="Calibri"/>
              </a:rPr>
              <a:t>look </a:t>
            </a:r>
            <a:r>
              <a:rPr sz="2400" spc="-20" dirty="0">
                <a:latin typeface="Calibri"/>
                <a:cs typeface="Calibri"/>
              </a:rPr>
              <a:t>for </a:t>
            </a:r>
            <a:r>
              <a:rPr sz="2400" spc="-5" dirty="0">
                <a:latin typeface="Calibri"/>
                <a:cs typeface="Calibri"/>
              </a:rPr>
              <a:t>the minimum </a:t>
            </a:r>
            <a:r>
              <a:rPr sz="2400" spc="-10" dirty="0">
                <a:latin typeface="Calibri"/>
                <a:cs typeface="Calibri"/>
              </a:rPr>
              <a:t>value </a:t>
            </a:r>
            <a:r>
              <a:rPr sz="2400" spc="-5" dirty="0">
                <a:latin typeface="Calibri"/>
                <a:cs typeface="Calibri"/>
              </a:rPr>
              <a:t>in our </a:t>
            </a:r>
            <a:r>
              <a:rPr sz="2400" spc="-10" dirty="0">
                <a:latin typeface="Calibri"/>
                <a:cs typeface="Calibri"/>
              </a:rPr>
              <a:t>table </a:t>
            </a:r>
            <a:r>
              <a:rPr sz="2400" dirty="0">
                <a:latin typeface="Calibri"/>
                <a:cs typeface="Calibri"/>
              </a:rPr>
              <a:t>and </a:t>
            </a:r>
            <a:r>
              <a:rPr sz="2400" spc="-5" dirty="0">
                <a:latin typeface="Calibri"/>
                <a:cs typeface="Calibri"/>
              </a:rPr>
              <a:t>find </a:t>
            </a:r>
            <a:r>
              <a:rPr sz="2400" spc="-530" dirty="0">
                <a:latin typeface="Calibri"/>
                <a:cs typeface="Calibri"/>
              </a:rPr>
              <a:t> </a:t>
            </a:r>
            <a:r>
              <a:rPr sz="2400" spc="-10" dirty="0">
                <a:latin typeface="Calibri"/>
                <a:cs typeface="Calibri"/>
              </a:rPr>
              <a:t>that </a:t>
            </a:r>
            <a:r>
              <a:rPr sz="2400" spc="-5" dirty="0">
                <a:latin typeface="Calibri"/>
                <a:cs typeface="Calibri"/>
              </a:rPr>
              <a:t>the minimum </a:t>
            </a:r>
            <a:r>
              <a:rPr sz="2400" spc="-10" dirty="0">
                <a:latin typeface="Calibri"/>
                <a:cs typeface="Calibri"/>
              </a:rPr>
              <a:t>value </a:t>
            </a:r>
            <a:r>
              <a:rPr sz="2400" spc="-5" dirty="0">
                <a:latin typeface="Calibri"/>
                <a:cs typeface="Calibri"/>
              </a:rPr>
              <a:t>is 1.24 which is the </a:t>
            </a:r>
            <a:r>
              <a:rPr sz="2400" spc="-10" dirty="0">
                <a:latin typeface="Calibri"/>
                <a:cs typeface="Calibri"/>
              </a:rPr>
              <a:t>distance </a:t>
            </a:r>
            <a:r>
              <a:rPr sz="2400" spc="-530" dirty="0">
                <a:latin typeface="Calibri"/>
                <a:cs typeface="Calibri"/>
              </a:rPr>
              <a:t> </a:t>
            </a:r>
            <a:r>
              <a:rPr sz="2400" spc="-10" dirty="0">
                <a:latin typeface="Calibri"/>
                <a:cs typeface="Calibri"/>
              </a:rPr>
              <a:t>between </a:t>
            </a:r>
            <a:r>
              <a:rPr sz="2400" spc="-5" dirty="0">
                <a:latin typeface="Calibri"/>
                <a:cs typeface="Calibri"/>
              </a:rPr>
              <a:t>D4 </a:t>
            </a:r>
            <a:r>
              <a:rPr sz="2400" dirty="0">
                <a:latin typeface="Calibri"/>
                <a:cs typeface="Calibri"/>
              </a:rPr>
              <a:t>and </a:t>
            </a:r>
            <a:r>
              <a:rPr sz="2400" spc="-5" dirty="0">
                <a:latin typeface="Calibri"/>
                <a:cs typeface="Calibri"/>
              </a:rPr>
              <a:t>D5. </a:t>
            </a:r>
            <a:r>
              <a:rPr sz="2400" spc="-20" dirty="0">
                <a:latin typeface="Calibri"/>
                <a:cs typeface="Calibri"/>
              </a:rPr>
              <a:t>Therefore, </a:t>
            </a:r>
            <a:r>
              <a:rPr sz="2400" spc="-5" dirty="0">
                <a:latin typeface="Calibri"/>
                <a:cs typeface="Calibri"/>
              </a:rPr>
              <a:t>the </a:t>
            </a:r>
            <a:r>
              <a:rPr sz="2400" spc="-10" dirty="0">
                <a:latin typeface="Calibri"/>
                <a:cs typeface="Calibri"/>
              </a:rPr>
              <a:t>two closest </a:t>
            </a:r>
            <a:r>
              <a:rPr sz="2400" spc="-20" dirty="0">
                <a:latin typeface="Calibri"/>
                <a:cs typeface="Calibri"/>
              </a:rPr>
              <a:t>data </a:t>
            </a:r>
            <a:r>
              <a:rPr sz="2400" spc="-530" dirty="0">
                <a:latin typeface="Calibri"/>
                <a:cs typeface="Calibri"/>
              </a:rPr>
              <a:t> </a:t>
            </a:r>
            <a:r>
              <a:rPr sz="2400" spc="-10" dirty="0">
                <a:latin typeface="Calibri"/>
                <a:cs typeface="Calibri"/>
              </a:rPr>
              <a:t>points </a:t>
            </a:r>
            <a:r>
              <a:rPr sz="2400" spc="-5" dirty="0">
                <a:latin typeface="Calibri"/>
                <a:cs typeface="Calibri"/>
              </a:rPr>
              <a:t>in the </a:t>
            </a:r>
            <a:r>
              <a:rPr sz="2400" spc="-15" dirty="0">
                <a:latin typeface="Calibri"/>
                <a:cs typeface="Calibri"/>
              </a:rPr>
              <a:t>dataset</a:t>
            </a:r>
            <a:r>
              <a:rPr sz="2400" spc="-5" dirty="0">
                <a:latin typeface="Calibri"/>
                <a:cs typeface="Calibri"/>
              </a:rPr>
              <a:t> </a:t>
            </a:r>
            <a:r>
              <a:rPr sz="2400" spc="-15" dirty="0">
                <a:latin typeface="Calibri"/>
                <a:cs typeface="Calibri"/>
              </a:rPr>
              <a:t>are</a:t>
            </a:r>
            <a:r>
              <a:rPr sz="2400" spc="-5" dirty="0">
                <a:latin typeface="Calibri"/>
                <a:cs typeface="Calibri"/>
              </a:rPr>
              <a:t> D4</a:t>
            </a:r>
            <a:r>
              <a:rPr sz="2400" spc="-10" dirty="0">
                <a:latin typeface="Calibri"/>
                <a:cs typeface="Calibri"/>
              </a:rPr>
              <a:t> </a:t>
            </a:r>
            <a:r>
              <a:rPr sz="2400" dirty="0">
                <a:latin typeface="Calibri"/>
                <a:cs typeface="Calibri"/>
              </a:rPr>
              <a:t>and</a:t>
            </a:r>
            <a:r>
              <a:rPr sz="2400" spc="-5" dirty="0">
                <a:latin typeface="Calibri"/>
                <a:cs typeface="Calibri"/>
              </a:rPr>
              <a:t> D5.</a:t>
            </a:r>
            <a:endParaRPr sz="2400">
              <a:latin typeface="Calibri"/>
              <a:cs typeface="Calibri"/>
            </a:endParaRPr>
          </a:p>
          <a:p>
            <a:pPr marL="12700" marR="568325" algn="just">
              <a:lnSpc>
                <a:spcPct val="100000"/>
              </a:lnSpc>
            </a:pPr>
            <a:r>
              <a:rPr sz="2400" spc="-5" dirty="0">
                <a:latin typeface="Calibri"/>
                <a:cs typeface="Calibri"/>
              </a:rPr>
              <a:t>Thus, </a:t>
            </a:r>
            <a:r>
              <a:rPr sz="2400" spc="-15" dirty="0">
                <a:latin typeface="Calibri"/>
                <a:cs typeface="Calibri"/>
              </a:rPr>
              <a:t>we merge </a:t>
            </a:r>
            <a:r>
              <a:rPr sz="2400" spc="-5" dirty="0">
                <a:latin typeface="Calibri"/>
                <a:cs typeface="Calibri"/>
              </a:rPr>
              <a:t>these </a:t>
            </a:r>
            <a:r>
              <a:rPr sz="2400" spc="-10" dirty="0">
                <a:latin typeface="Calibri"/>
                <a:cs typeface="Calibri"/>
              </a:rPr>
              <a:t>two </a:t>
            </a:r>
            <a:r>
              <a:rPr sz="2400" spc="-20" dirty="0">
                <a:latin typeface="Calibri"/>
                <a:cs typeface="Calibri"/>
              </a:rPr>
              <a:t>data </a:t>
            </a:r>
            <a:r>
              <a:rPr sz="2400" spc="-10" dirty="0">
                <a:latin typeface="Calibri"/>
                <a:cs typeface="Calibri"/>
              </a:rPr>
              <a:t>points </a:t>
            </a:r>
            <a:r>
              <a:rPr sz="2400" spc="-15" dirty="0">
                <a:latin typeface="Calibri"/>
                <a:cs typeface="Calibri"/>
              </a:rPr>
              <a:t>to form </a:t>
            </a:r>
            <a:r>
              <a:rPr sz="2400" dirty="0">
                <a:latin typeface="Calibri"/>
                <a:cs typeface="Calibri"/>
              </a:rPr>
              <a:t>a </a:t>
            </a:r>
            <a:r>
              <a:rPr sz="2400" spc="-530" dirty="0">
                <a:latin typeface="Calibri"/>
                <a:cs typeface="Calibri"/>
              </a:rPr>
              <a:t> </a:t>
            </a:r>
            <a:r>
              <a:rPr sz="2400" spc="-45" dirty="0">
                <a:latin typeface="Calibri"/>
                <a:cs typeface="Calibri"/>
              </a:rPr>
              <a:t>cluster. We </a:t>
            </a:r>
            <a:r>
              <a:rPr sz="2400" spc="-10" dirty="0">
                <a:latin typeface="Calibri"/>
                <a:cs typeface="Calibri"/>
              </a:rPr>
              <a:t>can </a:t>
            </a:r>
            <a:r>
              <a:rPr sz="2400" spc="-5" dirty="0">
                <a:latin typeface="Calibri"/>
                <a:cs typeface="Calibri"/>
              </a:rPr>
              <a:t>now visualise this </a:t>
            </a:r>
            <a:r>
              <a:rPr sz="2400" spc="-15" dirty="0">
                <a:latin typeface="Calibri"/>
                <a:cs typeface="Calibri"/>
              </a:rPr>
              <a:t>cluster </a:t>
            </a:r>
            <a:r>
              <a:rPr sz="2400" spc="-5" dirty="0">
                <a:latin typeface="Calibri"/>
                <a:cs typeface="Calibri"/>
              </a:rPr>
              <a:t>on the </a:t>
            </a:r>
            <a:r>
              <a:rPr sz="2400" dirty="0">
                <a:latin typeface="Calibri"/>
                <a:cs typeface="Calibri"/>
              </a:rPr>
              <a:t> </a:t>
            </a:r>
            <a:r>
              <a:rPr sz="2400" spc="-15" dirty="0">
                <a:latin typeface="Calibri"/>
                <a:cs typeface="Calibri"/>
              </a:rPr>
              <a:t>graph</a:t>
            </a:r>
            <a:r>
              <a:rPr sz="2400" spc="-10" dirty="0">
                <a:latin typeface="Calibri"/>
                <a:cs typeface="Calibri"/>
              </a:rPr>
              <a:t> </a:t>
            </a:r>
            <a:r>
              <a:rPr sz="2400" dirty="0">
                <a:latin typeface="Calibri"/>
                <a:cs typeface="Calibri"/>
              </a:rPr>
              <a:t>and</a:t>
            </a:r>
            <a:r>
              <a:rPr sz="2400" spc="-5" dirty="0">
                <a:latin typeface="Calibri"/>
                <a:cs typeface="Calibri"/>
              </a:rPr>
              <a:t> </a:t>
            </a:r>
            <a:r>
              <a:rPr sz="2400" spc="-20" dirty="0">
                <a:latin typeface="Calibri"/>
                <a:cs typeface="Calibri"/>
              </a:rPr>
              <a:t>create</a:t>
            </a:r>
            <a:r>
              <a:rPr sz="2400" spc="-5" dirty="0">
                <a:latin typeface="Calibri"/>
                <a:cs typeface="Calibri"/>
              </a:rPr>
              <a:t> </a:t>
            </a:r>
            <a:r>
              <a:rPr sz="2400" dirty="0">
                <a:latin typeface="Calibri"/>
                <a:cs typeface="Calibri"/>
              </a:rPr>
              <a:t>a</a:t>
            </a:r>
            <a:r>
              <a:rPr sz="2400" spc="-5" dirty="0">
                <a:latin typeface="Calibri"/>
                <a:cs typeface="Calibri"/>
              </a:rPr>
              <a:t> </a:t>
            </a:r>
            <a:r>
              <a:rPr sz="2400" spc="-15" dirty="0">
                <a:latin typeface="Calibri"/>
                <a:cs typeface="Calibri"/>
              </a:rPr>
              <a:t>dendrogram</a:t>
            </a:r>
            <a:r>
              <a:rPr sz="2400" spc="-5" dirty="0">
                <a:latin typeface="Calibri"/>
                <a:cs typeface="Calibri"/>
              </a:rPr>
              <a:t> </a:t>
            </a:r>
            <a:r>
              <a:rPr sz="2400" spc="-20" dirty="0">
                <a:latin typeface="Calibri"/>
                <a:cs typeface="Calibri"/>
              </a:rPr>
              <a:t>for</a:t>
            </a:r>
            <a:r>
              <a:rPr sz="2400" spc="-10" dirty="0">
                <a:latin typeface="Calibri"/>
                <a:cs typeface="Calibri"/>
              </a:rPr>
              <a:t> </a:t>
            </a:r>
            <a:r>
              <a:rPr sz="2400" spc="-5" dirty="0">
                <a:latin typeface="Calibri"/>
                <a:cs typeface="Calibri"/>
              </a:rPr>
              <a:t>it.</a:t>
            </a:r>
            <a:endParaRPr sz="2400">
              <a:latin typeface="Calibri"/>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2114" y="260648"/>
            <a:ext cx="8392664" cy="2928310"/>
          </a:xfrm>
          <a:prstGeom prst="rect">
            <a:avLst/>
          </a:prstGeom>
        </p:spPr>
      </p:pic>
      <p:pic>
        <p:nvPicPr>
          <p:cNvPr id="3" name="object 3"/>
          <p:cNvPicPr/>
          <p:nvPr/>
        </p:nvPicPr>
        <p:blipFill>
          <a:blip r:embed="rId3" cstate="print"/>
          <a:stretch>
            <a:fillRect/>
          </a:stretch>
        </p:blipFill>
        <p:spPr>
          <a:xfrm>
            <a:off x="8821067" y="3633901"/>
            <a:ext cx="3528391" cy="2895599"/>
          </a:xfrm>
          <a:prstGeom prst="rect">
            <a:avLst/>
          </a:prstGeom>
        </p:spPr>
      </p:pic>
      <p:sp>
        <p:nvSpPr>
          <p:cNvPr id="4" name="object 4"/>
          <p:cNvSpPr txBox="1"/>
          <p:nvPr/>
        </p:nvSpPr>
        <p:spPr>
          <a:xfrm>
            <a:off x="301773" y="3386749"/>
            <a:ext cx="7609840" cy="331724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Calibri"/>
                <a:cs typeface="Calibri"/>
              </a:rPr>
              <a:t>As</a:t>
            </a:r>
            <a:r>
              <a:rPr sz="2400" spc="-10" dirty="0">
                <a:latin typeface="Calibri"/>
                <a:cs typeface="Calibri"/>
              </a:rPr>
              <a:t> </a:t>
            </a:r>
            <a:r>
              <a:rPr sz="2400" spc="-15" dirty="0">
                <a:latin typeface="Calibri"/>
                <a:cs typeface="Calibri"/>
              </a:rPr>
              <a:t>we</a:t>
            </a:r>
            <a:r>
              <a:rPr sz="2400" spc="-5" dirty="0">
                <a:latin typeface="Calibri"/>
                <a:cs typeface="Calibri"/>
              </a:rPr>
              <a:t> </a:t>
            </a:r>
            <a:r>
              <a:rPr sz="2400" spc="-15" dirty="0">
                <a:latin typeface="Calibri"/>
                <a:cs typeface="Calibri"/>
              </a:rPr>
              <a:t>are</a:t>
            </a:r>
            <a:r>
              <a:rPr sz="2400" spc="-5" dirty="0">
                <a:latin typeface="Calibri"/>
                <a:cs typeface="Calibri"/>
              </a:rPr>
              <a:t> using single </a:t>
            </a:r>
            <a:r>
              <a:rPr sz="2400" spc="-15" dirty="0">
                <a:latin typeface="Calibri"/>
                <a:cs typeface="Calibri"/>
              </a:rPr>
              <a:t>linkage,</a:t>
            </a:r>
            <a:r>
              <a:rPr sz="2400" spc="-10" dirty="0">
                <a:latin typeface="Calibri"/>
                <a:cs typeface="Calibri"/>
              </a:rPr>
              <a:t> </a:t>
            </a:r>
            <a:r>
              <a:rPr sz="2400" spc="-15" dirty="0">
                <a:latin typeface="Calibri"/>
                <a:cs typeface="Calibri"/>
              </a:rPr>
              <a:t>we</a:t>
            </a:r>
            <a:r>
              <a:rPr sz="2400" spc="-5" dirty="0">
                <a:latin typeface="Calibri"/>
                <a:cs typeface="Calibri"/>
              </a:rPr>
              <a:t> choose the minimum </a:t>
            </a:r>
            <a:r>
              <a:rPr sz="2400" dirty="0">
                <a:latin typeface="Calibri"/>
                <a:cs typeface="Calibri"/>
              </a:rPr>
              <a:t> </a:t>
            </a:r>
            <a:r>
              <a:rPr sz="2400" spc="-10" dirty="0">
                <a:latin typeface="Calibri"/>
                <a:cs typeface="Calibri"/>
              </a:rPr>
              <a:t>distance, </a:t>
            </a:r>
            <a:r>
              <a:rPr sz="2400" spc="-20" dirty="0">
                <a:latin typeface="Calibri"/>
                <a:cs typeface="Calibri"/>
              </a:rPr>
              <a:t>therefore,</a:t>
            </a:r>
            <a:r>
              <a:rPr sz="2400" spc="-5" dirty="0">
                <a:latin typeface="Calibri"/>
                <a:cs typeface="Calibri"/>
              </a:rPr>
              <a:t> </a:t>
            </a:r>
            <a:r>
              <a:rPr sz="2400" spc="-15" dirty="0">
                <a:latin typeface="Calibri"/>
                <a:cs typeface="Calibri"/>
              </a:rPr>
              <a:t>we</a:t>
            </a:r>
            <a:r>
              <a:rPr sz="2400" spc="-5" dirty="0">
                <a:latin typeface="Calibri"/>
                <a:cs typeface="Calibri"/>
              </a:rPr>
              <a:t> choose 4.97 </a:t>
            </a:r>
            <a:r>
              <a:rPr sz="2400" dirty="0">
                <a:latin typeface="Calibri"/>
                <a:cs typeface="Calibri"/>
              </a:rPr>
              <a:t>and</a:t>
            </a:r>
            <a:r>
              <a:rPr sz="2400" spc="-5" dirty="0">
                <a:latin typeface="Calibri"/>
                <a:cs typeface="Calibri"/>
              </a:rPr>
              <a:t> </a:t>
            </a:r>
            <a:r>
              <a:rPr sz="2400" spc="-10" dirty="0">
                <a:latin typeface="Calibri"/>
                <a:cs typeface="Calibri"/>
              </a:rPr>
              <a:t>consider</a:t>
            </a:r>
            <a:r>
              <a:rPr sz="2400" spc="-5" dirty="0">
                <a:latin typeface="Calibri"/>
                <a:cs typeface="Calibri"/>
              </a:rPr>
              <a:t> it </a:t>
            </a:r>
            <a:r>
              <a:rPr sz="2400" dirty="0">
                <a:latin typeface="Calibri"/>
                <a:cs typeface="Calibri"/>
              </a:rPr>
              <a:t>as</a:t>
            </a:r>
            <a:r>
              <a:rPr sz="2400" spc="-10" dirty="0">
                <a:latin typeface="Calibri"/>
                <a:cs typeface="Calibri"/>
              </a:rPr>
              <a:t> </a:t>
            </a:r>
            <a:r>
              <a:rPr sz="2400" spc="-5" dirty="0">
                <a:latin typeface="Calibri"/>
                <a:cs typeface="Calibri"/>
              </a:rPr>
              <a:t>the </a:t>
            </a:r>
            <a:r>
              <a:rPr sz="2400" dirty="0">
                <a:latin typeface="Calibri"/>
                <a:cs typeface="Calibri"/>
              </a:rPr>
              <a:t> </a:t>
            </a:r>
            <a:r>
              <a:rPr sz="2400" spc="-10" dirty="0">
                <a:latin typeface="Calibri"/>
                <a:cs typeface="Calibri"/>
              </a:rPr>
              <a:t>distance between</a:t>
            </a:r>
            <a:r>
              <a:rPr sz="2400" spc="-5" dirty="0">
                <a:latin typeface="Calibri"/>
                <a:cs typeface="Calibri"/>
              </a:rPr>
              <a:t> the</a:t>
            </a:r>
            <a:r>
              <a:rPr sz="2400" spc="-10" dirty="0">
                <a:latin typeface="Calibri"/>
                <a:cs typeface="Calibri"/>
              </a:rPr>
              <a:t> </a:t>
            </a:r>
            <a:r>
              <a:rPr sz="2400" spc="-5" dirty="0">
                <a:latin typeface="Calibri"/>
                <a:cs typeface="Calibri"/>
              </a:rPr>
              <a:t>D1 </a:t>
            </a:r>
            <a:r>
              <a:rPr sz="2400" dirty="0">
                <a:latin typeface="Calibri"/>
                <a:cs typeface="Calibri"/>
              </a:rPr>
              <a:t>and</a:t>
            </a:r>
            <a:r>
              <a:rPr sz="2400" spc="-5" dirty="0">
                <a:latin typeface="Calibri"/>
                <a:cs typeface="Calibri"/>
              </a:rPr>
              <a:t> D4,</a:t>
            </a:r>
            <a:r>
              <a:rPr sz="2400" spc="-10" dirty="0">
                <a:latin typeface="Calibri"/>
                <a:cs typeface="Calibri"/>
              </a:rPr>
              <a:t> </a:t>
            </a:r>
            <a:r>
              <a:rPr sz="2400" spc="-5" dirty="0">
                <a:latin typeface="Calibri"/>
                <a:cs typeface="Calibri"/>
              </a:rPr>
              <a:t>D5. If </a:t>
            </a:r>
            <a:r>
              <a:rPr sz="2400" spc="-15" dirty="0">
                <a:latin typeface="Calibri"/>
                <a:cs typeface="Calibri"/>
              </a:rPr>
              <a:t>we</a:t>
            </a:r>
            <a:r>
              <a:rPr sz="2400" spc="-10" dirty="0">
                <a:latin typeface="Calibri"/>
                <a:cs typeface="Calibri"/>
              </a:rPr>
              <a:t> </a:t>
            </a:r>
            <a:r>
              <a:rPr sz="2400" spc="-20" dirty="0">
                <a:latin typeface="Calibri"/>
                <a:cs typeface="Calibri"/>
              </a:rPr>
              <a:t>were</a:t>
            </a:r>
            <a:r>
              <a:rPr sz="2400" spc="-5" dirty="0">
                <a:latin typeface="Calibri"/>
                <a:cs typeface="Calibri"/>
              </a:rPr>
              <a:t> using </a:t>
            </a:r>
            <a:r>
              <a:rPr sz="2400" dirty="0">
                <a:latin typeface="Calibri"/>
                <a:cs typeface="Calibri"/>
              </a:rPr>
              <a:t> </a:t>
            </a:r>
            <a:r>
              <a:rPr sz="2400" spc="-15" dirty="0">
                <a:latin typeface="Calibri"/>
                <a:cs typeface="Calibri"/>
              </a:rPr>
              <a:t>complete</a:t>
            </a:r>
            <a:r>
              <a:rPr sz="2400" spc="-5" dirty="0">
                <a:latin typeface="Calibri"/>
                <a:cs typeface="Calibri"/>
              </a:rPr>
              <a:t> </a:t>
            </a:r>
            <a:r>
              <a:rPr sz="2400" spc="-15" dirty="0">
                <a:latin typeface="Calibri"/>
                <a:cs typeface="Calibri"/>
              </a:rPr>
              <a:t>linkage</a:t>
            </a:r>
            <a:r>
              <a:rPr sz="2400" spc="-5" dirty="0">
                <a:latin typeface="Calibri"/>
                <a:cs typeface="Calibri"/>
              </a:rPr>
              <a:t> then the</a:t>
            </a:r>
            <a:r>
              <a:rPr sz="2400" dirty="0">
                <a:latin typeface="Calibri"/>
                <a:cs typeface="Calibri"/>
              </a:rPr>
              <a:t> </a:t>
            </a:r>
            <a:r>
              <a:rPr sz="2400" spc="-10" dirty="0">
                <a:latin typeface="Calibri"/>
                <a:cs typeface="Calibri"/>
              </a:rPr>
              <a:t>maximum</a:t>
            </a:r>
            <a:r>
              <a:rPr sz="2400" spc="-5" dirty="0">
                <a:latin typeface="Calibri"/>
                <a:cs typeface="Calibri"/>
              </a:rPr>
              <a:t> </a:t>
            </a:r>
            <a:r>
              <a:rPr sz="2400" spc="-10" dirty="0">
                <a:latin typeface="Calibri"/>
                <a:cs typeface="Calibri"/>
              </a:rPr>
              <a:t>value</a:t>
            </a:r>
            <a:r>
              <a:rPr sz="2400" spc="-5" dirty="0">
                <a:latin typeface="Calibri"/>
                <a:cs typeface="Calibri"/>
              </a:rPr>
              <a:t> </a:t>
            </a:r>
            <a:r>
              <a:rPr sz="2400" spc="-10" dirty="0">
                <a:latin typeface="Calibri"/>
                <a:cs typeface="Calibri"/>
              </a:rPr>
              <a:t>would</a:t>
            </a:r>
            <a:r>
              <a:rPr sz="2400" dirty="0">
                <a:latin typeface="Calibri"/>
                <a:cs typeface="Calibri"/>
              </a:rPr>
              <a:t> </a:t>
            </a:r>
            <a:r>
              <a:rPr sz="2400" spc="-20" dirty="0">
                <a:latin typeface="Calibri"/>
                <a:cs typeface="Calibri"/>
              </a:rPr>
              <a:t>have</a:t>
            </a:r>
            <a:r>
              <a:rPr sz="2400" spc="-5" dirty="0">
                <a:latin typeface="Calibri"/>
                <a:cs typeface="Calibri"/>
              </a:rPr>
              <a:t> been </a:t>
            </a:r>
            <a:r>
              <a:rPr sz="2400" dirty="0">
                <a:latin typeface="Calibri"/>
                <a:cs typeface="Calibri"/>
              </a:rPr>
              <a:t> </a:t>
            </a:r>
            <a:r>
              <a:rPr sz="2400" spc="-10" dirty="0">
                <a:latin typeface="Calibri"/>
                <a:cs typeface="Calibri"/>
              </a:rPr>
              <a:t>selected </a:t>
            </a:r>
            <a:r>
              <a:rPr sz="2400" dirty="0">
                <a:latin typeface="Calibri"/>
                <a:cs typeface="Calibri"/>
              </a:rPr>
              <a:t>as </a:t>
            </a:r>
            <a:r>
              <a:rPr sz="2400" spc="-5" dirty="0">
                <a:latin typeface="Calibri"/>
                <a:cs typeface="Calibri"/>
              </a:rPr>
              <a:t>the </a:t>
            </a:r>
            <a:r>
              <a:rPr sz="2400" spc="-10" dirty="0">
                <a:latin typeface="Calibri"/>
                <a:cs typeface="Calibri"/>
              </a:rPr>
              <a:t>distance between </a:t>
            </a:r>
            <a:r>
              <a:rPr sz="2400" spc="-5" dirty="0">
                <a:latin typeface="Calibri"/>
                <a:cs typeface="Calibri"/>
              </a:rPr>
              <a:t>D1 </a:t>
            </a:r>
            <a:r>
              <a:rPr sz="2400" dirty="0">
                <a:latin typeface="Calibri"/>
                <a:cs typeface="Calibri"/>
              </a:rPr>
              <a:t>and </a:t>
            </a:r>
            <a:r>
              <a:rPr sz="2400" spc="-5" dirty="0">
                <a:latin typeface="Calibri"/>
                <a:cs typeface="Calibri"/>
              </a:rPr>
              <a:t>D4, D5 which </a:t>
            </a:r>
            <a:r>
              <a:rPr sz="2400" spc="-10" dirty="0">
                <a:latin typeface="Calibri"/>
                <a:cs typeface="Calibri"/>
              </a:rPr>
              <a:t>would </a:t>
            </a:r>
            <a:r>
              <a:rPr sz="2400" spc="-530" dirty="0">
                <a:latin typeface="Calibri"/>
                <a:cs typeface="Calibri"/>
              </a:rPr>
              <a:t> </a:t>
            </a:r>
            <a:r>
              <a:rPr sz="2400" spc="-20" dirty="0">
                <a:latin typeface="Calibri"/>
                <a:cs typeface="Calibri"/>
              </a:rPr>
              <a:t>have</a:t>
            </a:r>
            <a:r>
              <a:rPr sz="2400" spc="-5" dirty="0">
                <a:latin typeface="Calibri"/>
                <a:cs typeface="Calibri"/>
              </a:rPr>
              <a:t> been 6.09. If </a:t>
            </a:r>
            <a:r>
              <a:rPr sz="2400" spc="-15" dirty="0">
                <a:latin typeface="Calibri"/>
                <a:cs typeface="Calibri"/>
              </a:rPr>
              <a:t>we</a:t>
            </a:r>
            <a:r>
              <a:rPr sz="2400" dirty="0">
                <a:latin typeface="Calibri"/>
                <a:cs typeface="Calibri"/>
              </a:rPr>
              <a:t> </a:t>
            </a:r>
            <a:r>
              <a:rPr sz="2400" spc="-20" dirty="0">
                <a:latin typeface="Calibri"/>
                <a:cs typeface="Calibri"/>
              </a:rPr>
              <a:t>were</a:t>
            </a:r>
            <a:r>
              <a:rPr sz="2400" spc="-5" dirty="0">
                <a:latin typeface="Calibri"/>
                <a:cs typeface="Calibri"/>
              </a:rPr>
              <a:t> </a:t>
            </a:r>
            <a:r>
              <a:rPr sz="2400" spc="-15" dirty="0">
                <a:latin typeface="Calibri"/>
                <a:cs typeface="Calibri"/>
              </a:rPr>
              <a:t>to</a:t>
            </a:r>
            <a:r>
              <a:rPr sz="2400" spc="-5" dirty="0">
                <a:latin typeface="Calibri"/>
                <a:cs typeface="Calibri"/>
              </a:rPr>
              <a:t> use </a:t>
            </a:r>
            <a:r>
              <a:rPr sz="2400" spc="-25" dirty="0">
                <a:latin typeface="Calibri"/>
                <a:cs typeface="Calibri"/>
              </a:rPr>
              <a:t>Average</a:t>
            </a:r>
            <a:r>
              <a:rPr sz="2400" spc="-5" dirty="0">
                <a:latin typeface="Calibri"/>
                <a:cs typeface="Calibri"/>
              </a:rPr>
              <a:t> </a:t>
            </a:r>
            <a:r>
              <a:rPr sz="2400" spc="-15" dirty="0">
                <a:latin typeface="Calibri"/>
                <a:cs typeface="Calibri"/>
              </a:rPr>
              <a:t>Linkage</a:t>
            </a:r>
            <a:r>
              <a:rPr sz="2400" dirty="0">
                <a:latin typeface="Calibri"/>
                <a:cs typeface="Calibri"/>
              </a:rPr>
              <a:t> </a:t>
            </a:r>
            <a:r>
              <a:rPr sz="2400" spc="-5" dirty="0">
                <a:latin typeface="Calibri"/>
                <a:cs typeface="Calibri"/>
              </a:rPr>
              <a:t>then the </a:t>
            </a:r>
            <a:r>
              <a:rPr sz="2400" dirty="0">
                <a:latin typeface="Calibri"/>
                <a:cs typeface="Calibri"/>
              </a:rPr>
              <a:t> </a:t>
            </a:r>
            <a:r>
              <a:rPr sz="2400" spc="-20" dirty="0">
                <a:latin typeface="Calibri"/>
                <a:cs typeface="Calibri"/>
              </a:rPr>
              <a:t>average</a:t>
            </a:r>
            <a:r>
              <a:rPr sz="2400" spc="-10" dirty="0">
                <a:latin typeface="Calibri"/>
                <a:cs typeface="Calibri"/>
              </a:rPr>
              <a:t> </a:t>
            </a:r>
            <a:r>
              <a:rPr sz="2400" spc="-5" dirty="0">
                <a:latin typeface="Calibri"/>
                <a:cs typeface="Calibri"/>
              </a:rPr>
              <a:t>of</a:t>
            </a:r>
            <a:r>
              <a:rPr sz="2400" spc="-10" dirty="0">
                <a:latin typeface="Calibri"/>
                <a:cs typeface="Calibri"/>
              </a:rPr>
              <a:t> </a:t>
            </a:r>
            <a:r>
              <a:rPr sz="2400" spc="-5" dirty="0">
                <a:latin typeface="Calibri"/>
                <a:cs typeface="Calibri"/>
              </a:rPr>
              <a:t>these </a:t>
            </a:r>
            <a:r>
              <a:rPr sz="2400" spc="-10" dirty="0">
                <a:latin typeface="Calibri"/>
                <a:cs typeface="Calibri"/>
              </a:rPr>
              <a:t>two distances</a:t>
            </a:r>
            <a:r>
              <a:rPr sz="2400" spc="-5" dirty="0">
                <a:latin typeface="Calibri"/>
                <a:cs typeface="Calibri"/>
              </a:rPr>
              <a:t> </a:t>
            </a:r>
            <a:r>
              <a:rPr sz="2400" spc="-10" dirty="0">
                <a:latin typeface="Calibri"/>
                <a:cs typeface="Calibri"/>
              </a:rPr>
              <a:t>would </a:t>
            </a:r>
            <a:r>
              <a:rPr sz="2400" spc="-20" dirty="0">
                <a:latin typeface="Calibri"/>
                <a:cs typeface="Calibri"/>
              </a:rPr>
              <a:t>have</a:t>
            </a:r>
            <a:r>
              <a:rPr sz="2400" spc="-5" dirty="0">
                <a:latin typeface="Calibri"/>
                <a:cs typeface="Calibri"/>
              </a:rPr>
              <a:t> been</a:t>
            </a:r>
            <a:r>
              <a:rPr sz="2400" spc="-10" dirty="0">
                <a:latin typeface="Calibri"/>
                <a:cs typeface="Calibri"/>
              </a:rPr>
              <a:t> </a:t>
            </a:r>
            <a:r>
              <a:rPr sz="2400" spc="-25" dirty="0">
                <a:latin typeface="Calibri"/>
                <a:cs typeface="Calibri"/>
              </a:rPr>
              <a:t>taken.</a:t>
            </a:r>
            <a:r>
              <a:rPr sz="2400" spc="-5" dirty="0">
                <a:latin typeface="Calibri"/>
                <a:cs typeface="Calibri"/>
              </a:rPr>
              <a:t> Thus, </a:t>
            </a:r>
            <a:r>
              <a:rPr sz="2400" spc="-530" dirty="0">
                <a:latin typeface="Calibri"/>
                <a:cs typeface="Calibri"/>
              </a:rPr>
              <a:t> </a:t>
            </a:r>
            <a:r>
              <a:rPr sz="2400" spc="-15" dirty="0">
                <a:latin typeface="Calibri"/>
                <a:cs typeface="Calibri"/>
              </a:rPr>
              <a:t>here</a:t>
            </a:r>
            <a:r>
              <a:rPr sz="2400" spc="-10" dirty="0">
                <a:latin typeface="Calibri"/>
                <a:cs typeface="Calibri"/>
              </a:rPr>
              <a:t> </a:t>
            </a:r>
            <a:r>
              <a:rPr sz="2400" spc="-5" dirty="0">
                <a:latin typeface="Calibri"/>
                <a:cs typeface="Calibri"/>
              </a:rPr>
              <a:t>the </a:t>
            </a:r>
            <a:r>
              <a:rPr sz="2400" spc="-10" dirty="0">
                <a:latin typeface="Calibri"/>
                <a:cs typeface="Calibri"/>
              </a:rPr>
              <a:t>distance between</a:t>
            </a:r>
            <a:r>
              <a:rPr sz="2400" spc="-5" dirty="0">
                <a:latin typeface="Calibri"/>
                <a:cs typeface="Calibri"/>
              </a:rPr>
              <a:t> D1</a:t>
            </a:r>
            <a:r>
              <a:rPr sz="2400" spc="-10" dirty="0">
                <a:latin typeface="Calibri"/>
                <a:cs typeface="Calibri"/>
              </a:rPr>
              <a:t> </a:t>
            </a:r>
            <a:r>
              <a:rPr sz="2400" dirty="0">
                <a:latin typeface="Calibri"/>
                <a:cs typeface="Calibri"/>
              </a:rPr>
              <a:t>and</a:t>
            </a:r>
            <a:r>
              <a:rPr sz="2400" spc="-5" dirty="0">
                <a:latin typeface="Calibri"/>
                <a:cs typeface="Calibri"/>
              </a:rPr>
              <a:t> D4,</a:t>
            </a:r>
            <a:r>
              <a:rPr sz="2400" spc="-10" dirty="0">
                <a:latin typeface="Calibri"/>
                <a:cs typeface="Calibri"/>
              </a:rPr>
              <a:t> </a:t>
            </a:r>
            <a:r>
              <a:rPr sz="2400" spc="-5" dirty="0">
                <a:latin typeface="Calibri"/>
                <a:cs typeface="Calibri"/>
              </a:rPr>
              <a:t>D5 </a:t>
            </a:r>
            <a:r>
              <a:rPr sz="2400" spc="-10" dirty="0">
                <a:latin typeface="Calibri"/>
                <a:cs typeface="Calibri"/>
              </a:rPr>
              <a:t>would </a:t>
            </a:r>
            <a:r>
              <a:rPr sz="2400" spc="-20" dirty="0">
                <a:latin typeface="Calibri"/>
                <a:cs typeface="Calibri"/>
              </a:rPr>
              <a:t>have</a:t>
            </a:r>
            <a:r>
              <a:rPr sz="2400" spc="-5" dirty="0">
                <a:latin typeface="Calibri"/>
                <a:cs typeface="Calibri"/>
              </a:rPr>
              <a:t> </a:t>
            </a:r>
            <a:r>
              <a:rPr sz="2400" spc="-10" dirty="0">
                <a:latin typeface="Calibri"/>
                <a:cs typeface="Calibri"/>
              </a:rPr>
              <a:t>come </a:t>
            </a:r>
            <a:r>
              <a:rPr sz="2400" spc="-5" dirty="0">
                <a:latin typeface="Calibri"/>
                <a:cs typeface="Calibri"/>
              </a:rPr>
              <a:t> out</a:t>
            </a:r>
            <a:r>
              <a:rPr sz="2400" spc="-10" dirty="0">
                <a:latin typeface="Calibri"/>
                <a:cs typeface="Calibri"/>
              </a:rPr>
              <a:t> </a:t>
            </a:r>
            <a:r>
              <a:rPr sz="2400" spc="-15" dirty="0">
                <a:latin typeface="Calibri"/>
                <a:cs typeface="Calibri"/>
              </a:rPr>
              <a:t>to</a:t>
            </a:r>
            <a:r>
              <a:rPr sz="2400" spc="-5" dirty="0">
                <a:latin typeface="Calibri"/>
                <a:cs typeface="Calibri"/>
              </a:rPr>
              <a:t> be 5.53 (4.97</a:t>
            </a:r>
            <a:r>
              <a:rPr sz="2400" spc="-10" dirty="0">
                <a:latin typeface="Calibri"/>
                <a:cs typeface="Calibri"/>
              </a:rPr>
              <a:t> </a:t>
            </a:r>
            <a:r>
              <a:rPr sz="2400" dirty="0">
                <a:latin typeface="Calibri"/>
                <a:cs typeface="Calibri"/>
              </a:rPr>
              <a:t>+</a:t>
            </a:r>
            <a:r>
              <a:rPr sz="2400" spc="-5" dirty="0">
                <a:latin typeface="Calibri"/>
                <a:cs typeface="Calibri"/>
              </a:rPr>
              <a:t> 6.09 </a:t>
            </a:r>
            <a:r>
              <a:rPr sz="2400" dirty="0">
                <a:latin typeface="Calibri"/>
                <a:cs typeface="Calibri"/>
              </a:rPr>
              <a:t>/</a:t>
            </a:r>
            <a:r>
              <a:rPr sz="2400" spc="-5" dirty="0">
                <a:latin typeface="Calibri"/>
                <a:cs typeface="Calibri"/>
              </a:rPr>
              <a:t> 2).</a:t>
            </a:r>
            <a:endParaRPr sz="240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68139" y="404664"/>
            <a:ext cx="4032447" cy="2895599"/>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4874895" marR="5080">
              <a:lnSpc>
                <a:spcPct val="100000"/>
              </a:lnSpc>
              <a:spcBef>
                <a:spcPts val="100"/>
              </a:spcBef>
            </a:pPr>
            <a:r>
              <a:rPr sz="2400" spc="-15" dirty="0"/>
              <a:t>From </a:t>
            </a:r>
            <a:r>
              <a:rPr sz="2400" spc="-5" dirty="0"/>
              <a:t>now on </a:t>
            </a:r>
            <a:r>
              <a:rPr sz="2400" spc="-15" dirty="0"/>
              <a:t>we </a:t>
            </a:r>
            <a:r>
              <a:rPr sz="2400" spc="-5" dirty="0"/>
              <a:t>will simply </a:t>
            </a:r>
            <a:r>
              <a:rPr sz="2400" spc="-15" dirty="0"/>
              <a:t>repeat </a:t>
            </a:r>
            <a:r>
              <a:rPr sz="2400" spc="-10" dirty="0"/>
              <a:t>Step </a:t>
            </a:r>
            <a:r>
              <a:rPr sz="2400" dirty="0"/>
              <a:t>2 and </a:t>
            </a:r>
            <a:r>
              <a:rPr sz="2400" spc="-10" dirty="0"/>
              <a:t>Step </a:t>
            </a:r>
            <a:r>
              <a:rPr sz="2400" dirty="0"/>
              <a:t>3 </a:t>
            </a:r>
            <a:r>
              <a:rPr sz="2400" spc="5" dirty="0"/>
              <a:t> </a:t>
            </a:r>
            <a:r>
              <a:rPr sz="2400" spc="-10" dirty="0"/>
              <a:t>until </a:t>
            </a:r>
            <a:r>
              <a:rPr sz="2400" spc="-15" dirty="0"/>
              <a:t>we</a:t>
            </a:r>
            <a:r>
              <a:rPr sz="2400" spc="-5" dirty="0"/>
              <a:t> </a:t>
            </a:r>
            <a:r>
              <a:rPr sz="2400" spc="-15" dirty="0"/>
              <a:t>are</a:t>
            </a:r>
            <a:r>
              <a:rPr sz="2400" spc="-5" dirty="0"/>
              <a:t> </a:t>
            </a:r>
            <a:r>
              <a:rPr sz="2400" spc="-10" dirty="0"/>
              <a:t>left</a:t>
            </a:r>
            <a:r>
              <a:rPr sz="2400" spc="-5" dirty="0"/>
              <a:t> with one </a:t>
            </a:r>
            <a:r>
              <a:rPr sz="2400" spc="-45" dirty="0"/>
              <a:t>cluster.</a:t>
            </a:r>
            <a:r>
              <a:rPr sz="2400" spc="-10" dirty="0"/>
              <a:t> </a:t>
            </a:r>
            <a:r>
              <a:rPr sz="2400" spc="-45" dirty="0"/>
              <a:t>We</a:t>
            </a:r>
            <a:r>
              <a:rPr sz="2400" spc="-5" dirty="0"/>
              <a:t> </a:t>
            </a:r>
            <a:r>
              <a:rPr sz="2400" spc="-10" dirty="0"/>
              <a:t>again</a:t>
            </a:r>
            <a:r>
              <a:rPr sz="2400" spc="-5" dirty="0"/>
              <a:t> look </a:t>
            </a:r>
            <a:r>
              <a:rPr sz="2400" spc="-20" dirty="0"/>
              <a:t>for</a:t>
            </a:r>
            <a:r>
              <a:rPr sz="2400" spc="-5" dirty="0"/>
              <a:t> the </a:t>
            </a:r>
            <a:r>
              <a:rPr sz="2400" dirty="0"/>
              <a:t> </a:t>
            </a:r>
            <a:r>
              <a:rPr sz="2400" spc="-5" dirty="0"/>
              <a:t>minimum </a:t>
            </a:r>
            <a:r>
              <a:rPr sz="2400" spc="-10" dirty="0"/>
              <a:t>value </a:t>
            </a:r>
            <a:r>
              <a:rPr sz="2400" spc="-5" dirty="0"/>
              <a:t>which </a:t>
            </a:r>
            <a:r>
              <a:rPr sz="2400" spc="-10" dirty="0"/>
              <a:t>comes </a:t>
            </a:r>
            <a:r>
              <a:rPr sz="2400" spc="-5" dirty="0"/>
              <a:t>out </a:t>
            </a:r>
            <a:r>
              <a:rPr sz="2400" spc="-15" dirty="0"/>
              <a:t>to </a:t>
            </a:r>
            <a:r>
              <a:rPr sz="2400" spc="-5" dirty="0"/>
              <a:t>be 1.78 </a:t>
            </a:r>
            <a:r>
              <a:rPr sz="2400" spc="-10" dirty="0"/>
              <a:t>indicating </a:t>
            </a:r>
            <a:r>
              <a:rPr sz="2400" spc="-5" dirty="0"/>
              <a:t> </a:t>
            </a:r>
            <a:r>
              <a:rPr sz="2400" spc="-10" dirty="0"/>
              <a:t>that </a:t>
            </a:r>
            <a:r>
              <a:rPr sz="2400" spc="-5" dirty="0"/>
              <a:t>the </a:t>
            </a:r>
            <a:r>
              <a:rPr sz="2400" spc="-10" dirty="0"/>
              <a:t>new</a:t>
            </a:r>
            <a:r>
              <a:rPr sz="2400" spc="-5" dirty="0"/>
              <a:t> </a:t>
            </a:r>
            <a:r>
              <a:rPr sz="2400" spc="-15" dirty="0"/>
              <a:t>cluster</a:t>
            </a:r>
            <a:r>
              <a:rPr sz="2400" spc="-5" dirty="0"/>
              <a:t> which </a:t>
            </a:r>
            <a:r>
              <a:rPr sz="2400" spc="-10" dirty="0"/>
              <a:t>can</a:t>
            </a:r>
            <a:r>
              <a:rPr sz="2400" spc="-5" dirty="0"/>
              <a:t> be </a:t>
            </a:r>
            <a:r>
              <a:rPr sz="2400" spc="-15" dirty="0"/>
              <a:t>formed</a:t>
            </a:r>
            <a:r>
              <a:rPr sz="2400" spc="-5" dirty="0"/>
              <a:t> is </a:t>
            </a:r>
            <a:r>
              <a:rPr sz="2400" spc="-10" dirty="0"/>
              <a:t>by</a:t>
            </a:r>
            <a:r>
              <a:rPr sz="2400" spc="-5" dirty="0"/>
              <a:t> </a:t>
            </a:r>
            <a:r>
              <a:rPr sz="2400" spc="-10" dirty="0"/>
              <a:t>merging </a:t>
            </a:r>
            <a:r>
              <a:rPr sz="2400" spc="-530" dirty="0"/>
              <a:t> </a:t>
            </a:r>
            <a:r>
              <a:rPr sz="2400" spc="-5" dirty="0"/>
              <a:t>the</a:t>
            </a:r>
            <a:r>
              <a:rPr sz="2400" spc="-10" dirty="0"/>
              <a:t> </a:t>
            </a:r>
            <a:r>
              <a:rPr sz="2400" spc="-20" dirty="0"/>
              <a:t>data</a:t>
            </a:r>
            <a:r>
              <a:rPr sz="2400" spc="-5" dirty="0"/>
              <a:t> </a:t>
            </a:r>
            <a:r>
              <a:rPr sz="2400" spc="-10" dirty="0"/>
              <a:t>points</a:t>
            </a:r>
            <a:r>
              <a:rPr sz="2400" spc="-5" dirty="0"/>
              <a:t> D1 </a:t>
            </a:r>
            <a:r>
              <a:rPr sz="2400" dirty="0"/>
              <a:t>and</a:t>
            </a:r>
            <a:r>
              <a:rPr sz="2400" spc="-10" dirty="0"/>
              <a:t> </a:t>
            </a:r>
            <a:r>
              <a:rPr sz="2400" spc="-5" dirty="0"/>
              <a:t>D2.</a:t>
            </a:r>
            <a:endParaRPr sz="2400"/>
          </a:p>
        </p:txBody>
      </p:sp>
      <p:pic>
        <p:nvPicPr>
          <p:cNvPr id="4" name="object 4"/>
          <p:cNvPicPr/>
          <p:nvPr/>
        </p:nvPicPr>
        <p:blipFill>
          <a:blip r:embed="rId3" cstate="print"/>
          <a:stretch>
            <a:fillRect/>
          </a:stretch>
        </p:blipFill>
        <p:spPr>
          <a:xfrm>
            <a:off x="3400982" y="3429000"/>
            <a:ext cx="8536432" cy="285436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0147" y="1019636"/>
            <a:ext cx="4032447" cy="2664295"/>
          </a:xfrm>
          <a:prstGeom prst="rect">
            <a:avLst/>
          </a:prstGeom>
        </p:spPr>
      </p:pic>
      <p:sp>
        <p:nvSpPr>
          <p:cNvPr id="3" name="object 3"/>
          <p:cNvSpPr txBox="1">
            <a:spLocks noGrp="1"/>
          </p:cNvSpPr>
          <p:nvPr>
            <p:ph type="title"/>
          </p:nvPr>
        </p:nvSpPr>
        <p:spPr>
          <a:xfrm>
            <a:off x="541164" y="201848"/>
            <a:ext cx="11118850"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t>Similar </a:t>
            </a:r>
            <a:r>
              <a:rPr sz="2400" spc="-15" dirty="0"/>
              <a:t>to</a:t>
            </a:r>
            <a:r>
              <a:rPr sz="2400" spc="-5" dirty="0"/>
              <a:t> </a:t>
            </a:r>
            <a:r>
              <a:rPr sz="2400" spc="-10" dirty="0"/>
              <a:t>what</a:t>
            </a:r>
            <a:r>
              <a:rPr sz="2400" dirty="0"/>
              <a:t> </a:t>
            </a:r>
            <a:r>
              <a:rPr sz="2400" spc="-15" dirty="0"/>
              <a:t>we</a:t>
            </a:r>
            <a:r>
              <a:rPr sz="2400" spc="-5" dirty="0"/>
              <a:t> did</a:t>
            </a:r>
            <a:r>
              <a:rPr sz="2400" dirty="0"/>
              <a:t> </a:t>
            </a:r>
            <a:r>
              <a:rPr sz="2400" spc="-5" dirty="0"/>
              <a:t>in </a:t>
            </a:r>
            <a:r>
              <a:rPr sz="2400" spc="-10" dirty="0"/>
              <a:t>Step</a:t>
            </a:r>
            <a:r>
              <a:rPr sz="2400" dirty="0"/>
              <a:t> </a:t>
            </a:r>
            <a:r>
              <a:rPr sz="2400" spc="-5" dirty="0"/>
              <a:t>3, </a:t>
            </a:r>
            <a:r>
              <a:rPr sz="2400" spc="-15" dirty="0"/>
              <a:t>we</a:t>
            </a:r>
            <a:r>
              <a:rPr sz="2400" dirty="0"/>
              <a:t> </a:t>
            </a:r>
            <a:r>
              <a:rPr sz="2400" spc="-10" dirty="0"/>
              <a:t>again</a:t>
            </a:r>
            <a:r>
              <a:rPr sz="2400" spc="-5" dirty="0"/>
              <a:t> </a:t>
            </a:r>
            <a:r>
              <a:rPr sz="2400" spc="-15" dirty="0"/>
              <a:t>recalculate</a:t>
            </a:r>
            <a:r>
              <a:rPr sz="2400" dirty="0"/>
              <a:t> </a:t>
            </a:r>
            <a:r>
              <a:rPr sz="2400" spc="-5" dirty="0"/>
              <a:t>the </a:t>
            </a:r>
            <a:r>
              <a:rPr sz="2400" spc="-10" dirty="0"/>
              <a:t>distance</a:t>
            </a:r>
            <a:r>
              <a:rPr sz="2400" dirty="0"/>
              <a:t> </a:t>
            </a:r>
            <a:r>
              <a:rPr sz="2400" spc="-5" dirty="0"/>
              <a:t>this time </a:t>
            </a:r>
            <a:r>
              <a:rPr sz="2400" spc="-20" dirty="0"/>
              <a:t>for</a:t>
            </a:r>
            <a:r>
              <a:rPr sz="2400" dirty="0"/>
              <a:t> </a:t>
            </a:r>
            <a:r>
              <a:rPr sz="2400" spc="-15" dirty="0"/>
              <a:t>cluster</a:t>
            </a:r>
            <a:r>
              <a:rPr sz="2400" spc="-5" dirty="0"/>
              <a:t> D1, </a:t>
            </a:r>
            <a:r>
              <a:rPr sz="2400" spc="-525" dirty="0"/>
              <a:t> </a:t>
            </a:r>
            <a:r>
              <a:rPr sz="2400" spc="-5" dirty="0"/>
              <a:t>D2</a:t>
            </a:r>
            <a:r>
              <a:rPr sz="2400" spc="-10" dirty="0"/>
              <a:t> </a:t>
            </a:r>
            <a:r>
              <a:rPr sz="2400" dirty="0"/>
              <a:t>and</a:t>
            </a:r>
            <a:r>
              <a:rPr sz="2400" spc="-5" dirty="0"/>
              <a:t> </a:t>
            </a:r>
            <a:r>
              <a:rPr sz="2400" spc="-10" dirty="0"/>
              <a:t>come</a:t>
            </a:r>
            <a:r>
              <a:rPr sz="2400" spc="-5" dirty="0"/>
              <a:t> up with the </a:t>
            </a:r>
            <a:r>
              <a:rPr sz="2400" spc="-10" dirty="0"/>
              <a:t>following</a:t>
            </a:r>
            <a:r>
              <a:rPr sz="2400" spc="-5" dirty="0"/>
              <a:t> </a:t>
            </a:r>
            <a:r>
              <a:rPr sz="2400" spc="-15" dirty="0"/>
              <a:t>updated</a:t>
            </a:r>
            <a:r>
              <a:rPr sz="2400" spc="-10" dirty="0"/>
              <a:t> distance</a:t>
            </a:r>
            <a:r>
              <a:rPr sz="2400" spc="-5" dirty="0"/>
              <a:t> </a:t>
            </a:r>
            <a:r>
              <a:rPr sz="2400" spc="5" dirty="0"/>
              <a:t>matrix</a:t>
            </a:r>
            <a:r>
              <a:rPr spc="5" dirty="0"/>
              <a:t>.</a:t>
            </a:r>
            <a:endParaRPr sz="2400"/>
          </a:p>
        </p:txBody>
      </p:sp>
      <p:pic>
        <p:nvPicPr>
          <p:cNvPr id="4" name="object 4"/>
          <p:cNvPicPr/>
          <p:nvPr/>
        </p:nvPicPr>
        <p:blipFill>
          <a:blip r:embed="rId3" cstate="print"/>
          <a:stretch>
            <a:fillRect/>
          </a:stretch>
        </p:blipFill>
        <p:spPr>
          <a:xfrm>
            <a:off x="540147" y="3861048"/>
            <a:ext cx="3816423" cy="2905124"/>
          </a:xfrm>
          <a:prstGeom prst="rect">
            <a:avLst/>
          </a:prstGeom>
        </p:spPr>
      </p:pic>
      <p:sp>
        <p:nvSpPr>
          <p:cNvPr id="5" name="object 5"/>
          <p:cNvSpPr txBox="1"/>
          <p:nvPr/>
        </p:nvSpPr>
        <p:spPr>
          <a:xfrm>
            <a:off x="5293691" y="4381360"/>
            <a:ext cx="6118860" cy="1122680"/>
          </a:xfrm>
          <a:prstGeom prst="rect">
            <a:avLst/>
          </a:prstGeom>
        </p:spPr>
        <p:txBody>
          <a:bodyPr vert="horz" wrap="square" lIns="0" tIns="12700" rIns="0" bIns="0" rtlCol="0">
            <a:spAutoFit/>
          </a:bodyPr>
          <a:lstStyle/>
          <a:p>
            <a:pPr marL="12700" marR="5080">
              <a:lnSpc>
                <a:spcPct val="100000"/>
              </a:lnSpc>
              <a:spcBef>
                <a:spcPts val="100"/>
              </a:spcBef>
            </a:pPr>
            <a:r>
              <a:rPr sz="1800" spc="-35" dirty="0">
                <a:latin typeface="Calibri"/>
                <a:cs typeface="Calibri"/>
              </a:rPr>
              <a:t>We</a:t>
            </a:r>
            <a:r>
              <a:rPr sz="1800" spc="-10" dirty="0">
                <a:latin typeface="Calibri"/>
                <a:cs typeface="Calibri"/>
              </a:rPr>
              <a:t> repeat</a:t>
            </a:r>
            <a:r>
              <a:rPr sz="1800" spc="-5" dirty="0">
                <a:latin typeface="Calibri"/>
                <a:cs typeface="Calibri"/>
              </a:rPr>
              <a:t> </a:t>
            </a:r>
            <a:r>
              <a:rPr sz="1800" spc="-10" dirty="0">
                <a:latin typeface="Calibri"/>
                <a:cs typeface="Calibri"/>
              </a:rPr>
              <a:t>what</a:t>
            </a:r>
            <a:r>
              <a:rPr sz="1800" spc="-5" dirty="0">
                <a:latin typeface="Calibri"/>
                <a:cs typeface="Calibri"/>
              </a:rPr>
              <a:t> </a:t>
            </a:r>
            <a:r>
              <a:rPr sz="1800" spc="-10" dirty="0">
                <a:latin typeface="Calibri"/>
                <a:cs typeface="Calibri"/>
              </a:rPr>
              <a:t>we </a:t>
            </a:r>
            <a:r>
              <a:rPr sz="1800" spc="-5" dirty="0">
                <a:latin typeface="Calibri"/>
                <a:cs typeface="Calibri"/>
              </a:rPr>
              <a:t>did in </a:t>
            </a:r>
            <a:r>
              <a:rPr sz="1800" spc="-15" dirty="0">
                <a:latin typeface="Calibri"/>
                <a:cs typeface="Calibri"/>
              </a:rPr>
              <a:t>step</a:t>
            </a:r>
            <a:r>
              <a:rPr sz="1800" spc="-10" dirty="0">
                <a:latin typeface="Calibri"/>
                <a:cs typeface="Calibri"/>
              </a:rPr>
              <a:t> </a:t>
            </a:r>
            <a:r>
              <a:rPr sz="1800" dirty="0">
                <a:latin typeface="Calibri"/>
                <a:cs typeface="Calibri"/>
              </a:rPr>
              <a:t>2</a:t>
            </a:r>
            <a:r>
              <a:rPr sz="1800" spc="-5" dirty="0">
                <a:latin typeface="Calibri"/>
                <a:cs typeface="Calibri"/>
              </a:rPr>
              <a:t> </a:t>
            </a:r>
            <a:r>
              <a:rPr sz="1800" dirty="0">
                <a:latin typeface="Calibri"/>
                <a:cs typeface="Calibri"/>
              </a:rPr>
              <a:t>and</a:t>
            </a:r>
            <a:r>
              <a:rPr sz="1800" spc="-5" dirty="0">
                <a:latin typeface="Calibri"/>
                <a:cs typeface="Calibri"/>
              </a:rPr>
              <a:t> find the</a:t>
            </a:r>
            <a:r>
              <a:rPr sz="1800" spc="-10" dirty="0">
                <a:latin typeface="Calibri"/>
                <a:cs typeface="Calibri"/>
              </a:rPr>
              <a:t> </a:t>
            </a:r>
            <a:r>
              <a:rPr sz="1800" spc="-5" dirty="0">
                <a:latin typeface="Calibri"/>
                <a:cs typeface="Calibri"/>
              </a:rPr>
              <a:t>minimum </a:t>
            </a:r>
            <a:r>
              <a:rPr sz="1800" spc="-10" dirty="0">
                <a:latin typeface="Calibri"/>
                <a:cs typeface="Calibri"/>
              </a:rPr>
              <a:t>value </a:t>
            </a:r>
            <a:r>
              <a:rPr sz="1800" spc="-5" dirty="0">
                <a:latin typeface="Calibri"/>
                <a:cs typeface="Calibri"/>
              </a:rPr>
              <a:t> </a:t>
            </a:r>
            <a:r>
              <a:rPr sz="1800" spc="-10" dirty="0">
                <a:latin typeface="Calibri"/>
                <a:cs typeface="Calibri"/>
              </a:rPr>
              <a:t>available</a:t>
            </a:r>
            <a:r>
              <a:rPr sz="1800" spc="-5" dirty="0">
                <a:latin typeface="Calibri"/>
                <a:cs typeface="Calibri"/>
              </a:rPr>
              <a:t> in</a:t>
            </a:r>
            <a:r>
              <a:rPr sz="1800" dirty="0">
                <a:latin typeface="Calibri"/>
                <a:cs typeface="Calibri"/>
              </a:rPr>
              <a:t> </a:t>
            </a:r>
            <a:r>
              <a:rPr sz="1800" spc="-5" dirty="0">
                <a:latin typeface="Calibri"/>
                <a:cs typeface="Calibri"/>
              </a:rPr>
              <a:t>our</a:t>
            </a:r>
            <a:r>
              <a:rPr sz="1800" dirty="0">
                <a:latin typeface="Calibri"/>
                <a:cs typeface="Calibri"/>
              </a:rPr>
              <a:t> </a:t>
            </a:r>
            <a:r>
              <a:rPr sz="1800" spc="-10" dirty="0">
                <a:latin typeface="Calibri"/>
                <a:cs typeface="Calibri"/>
              </a:rPr>
              <a:t>distance</a:t>
            </a:r>
            <a:r>
              <a:rPr sz="1800" spc="-5" dirty="0">
                <a:latin typeface="Calibri"/>
                <a:cs typeface="Calibri"/>
              </a:rPr>
              <a:t> </a:t>
            </a:r>
            <a:r>
              <a:rPr sz="1800" spc="-10" dirty="0">
                <a:latin typeface="Calibri"/>
                <a:cs typeface="Calibri"/>
              </a:rPr>
              <a:t>matrix.</a:t>
            </a:r>
            <a:r>
              <a:rPr sz="1800" dirty="0">
                <a:latin typeface="Calibri"/>
                <a:cs typeface="Calibri"/>
              </a:rPr>
              <a:t> </a:t>
            </a:r>
            <a:r>
              <a:rPr sz="1800" spc="-5" dirty="0">
                <a:latin typeface="Calibri"/>
                <a:cs typeface="Calibri"/>
              </a:rPr>
              <a:t>The</a:t>
            </a:r>
            <a:r>
              <a:rPr sz="1800" dirty="0">
                <a:latin typeface="Calibri"/>
                <a:cs typeface="Calibri"/>
              </a:rPr>
              <a:t> </a:t>
            </a:r>
            <a:r>
              <a:rPr sz="1800" spc="-5" dirty="0">
                <a:latin typeface="Calibri"/>
                <a:cs typeface="Calibri"/>
              </a:rPr>
              <a:t>minimum </a:t>
            </a:r>
            <a:r>
              <a:rPr sz="1800" spc="-10" dirty="0">
                <a:latin typeface="Calibri"/>
                <a:cs typeface="Calibri"/>
              </a:rPr>
              <a:t>value</a:t>
            </a:r>
            <a:r>
              <a:rPr sz="1800" dirty="0">
                <a:latin typeface="Calibri"/>
                <a:cs typeface="Calibri"/>
              </a:rPr>
              <a:t> </a:t>
            </a:r>
            <a:r>
              <a:rPr sz="1800" spc="-10" dirty="0">
                <a:latin typeface="Calibri"/>
                <a:cs typeface="Calibri"/>
              </a:rPr>
              <a:t>comes</a:t>
            </a:r>
            <a:r>
              <a:rPr sz="1800" dirty="0">
                <a:latin typeface="Calibri"/>
                <a:cs typeface="Calibri"/>
              </a:rPr>
              <a:t> </a:t>
            </a:r>
            <a:r>
              <a:rPr sz="1800" spc="-5" dirty="0">
                <a:latin typeface="Calibri"/>
                <a:cs typeface="Calibri"/>
              </a:rPr>
              <a:t>out </a:t>
            </a:r>
            <a:r>
              <a:rPr sz="1800" spc="-10" dirty="0">
                <a:latin typeface="Calibri"/>
                <a:cs typeface="Calibri"/>
              </a:rPr>
              <a:t>to </a:t>
            </a:r>
            <a:r>
              <a:rPr sz="1800" spc="-390" dirty="0">
                <a:latin typeface="Calibri"/>
                <a:cs typeface="Calibri"/>
              </a:rPr>
              <a:t> </a:t>
            </a:r>
            <a:r>
              <a:rPr sz="1800" spc="-5" dirty="0">
                <a:latin typeface="Calibri"/>
                <a:cs typeface="Calibri"/>
              </a:rPr>
              <a:t>be</a:t>
            </a:r>
            <a:r>
              <a:rPr sz="1800" spc="-10" dirty="0">
                <a:latin typeface="Calibri"/>
                <a:cs typeface="Calibri"/>
              </a:rPr>
              <a:t> </a:t>
            </a:r>
            <a:r>
              <a:rPr sz="1800" spc="-5" dirty="0">
                <a:latin typeface="Calibri"/>
                <a:cs typeface="Calibri"/>
              </a:rPr>
              <a:t>1.78 which</a:t>
            </a:r>
            <a:r>
              <a:rPr sz="1800" spc="-10" dirty="0">
                <a:latin typeface="Calibri"/>
                <a:cs typeface="Calibri"/>
              </a:rPr>
              <a:t> indicates</a:t>
            </a:r>
            <a:r>
              <a:rPr sz="1800" spc="-5" dirty="0">
                <a:latin typeface="Calibri"/>
                <a:cs typeface="Calibri"/>
              </a:rPr>
              <a:t> </a:t>
            </a:r>
            <a:r>
              <a:rPr sz="1800" spc="-10" dirty="0">
                <a:latin typeface="Calibri"/>
                <a:cs typeface="Calibri"/>
              </a:rPr>
              <a:t>that we</a:t>
            </a:r>
            <a:r>
              <a:rPr sz="1800" spc="-5" dirty="0">
                <a:latin typeface="Calibri"/>
                <a:cs typeface="Calibri"/>
              </a:rPr>
              <a:t> </a:t>
            </a:r>
            <a:r>
              <a:rPr sz="1800" spc="-15" dirty="0">
                <a:latin typeface="Calibri"/>
                <a:cs typeface="Calibri"/>
              </a:rPr>
              <a:t>have</a:t>
            </a:r>
            <a:r>
              <a:rPr sz="1800" spc="-10" dirty="0">
                <a:latin typeface="Calibri"/>
                <a:cs typeface="Calibri"/>
              </a:rPr>
              <a:t> to</a:t>
            </a:r>
            <a:r>
              <a:rPr sz="1800" spc="-5" dirty="0">
                <a:latin typeface="Calibri"/>
                <a:cs typeface="Calibri"/>
              </a:rPr>
              <a:t> </a:t>
            </a:r>
            <a:r>
              <a:rPr sz="1800" spc="-15" dirty="0">
                <a:latin typeface="Calibri"/>
                <a:cs typeface="Calibri"/>
              </a:rPr>
              <a:t>merge</a:t>
            </a:r>
            <a:r>
              <a:rPr sz="1800" spc="-5" dirty="0">
                <a:latin typeface="Calibri"/>
                <a:cs typeface="Calibri"/>
              </a:rPr>
              <a:t> D3</a:t>
            </a:r>
            <a:r>
              <a:rPr sz="1800" spc="-10" dirty="0">
                <a:latin typeface="Calibri"/>
                <a:cs typeface="Calibri"/>
              </a:rPr>
              <a:t> to</a:t>
            </a:r>
            <a:r>
              <a:rPr sz="1800" spc="-5" dirty="0">
                <a:latin typeface="Calibri"/>
                <a:cs typeface="Calibri"/>
              </a:rPr>
              <a:t> the</a:t>
            </a:r>
            <a:r>
              <a:rPr sz="1800" spc="-10" dirty="0">
                <a:latin typeface="Calibri"/>
                <a:cs typeface="Calibri"/>
              </a:rPr>
              <a:t> cluster </a:t>
            </a:r>
            <a:r>
              <a:rPr sz="1800" spc="-5" dirty="0">
                <a:latin typeface="Calibri"/>
                <a:cs typeface="Calibri"/>
              </a:rPr>
              <a:t> D1,</a:t>
            </a:r>
            <a:r>
              <a:rPr sz="1800" spc="-10" dirty="0">
                <a:latin typeface="Calibri"/>
                <a:cs typeface="Calibri"/>
              </a:rPr>
              <a:t> </a:t>
            </a:r>
            <a:r>
              <a:rPr sz="1800" spc="-5" dirty="0">
                <a:latin typeface="Calibri"/>
                <a:cs typeface="Calibri"/>
              </a:rPr>
              <a:t>D2.</a:t>
            </a:r>
            <a:endParaRPr sz="180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4525" y="1531904"/>
            <a:ext cx="11341099" cy="361729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01373" y="290469"/>
            <a:ext cx="10692765" cy="2542540"/>
          </a:xfrm>
          <a:prstGeom prst="rect">
            <a:avLst/>
          </a:prstGeom>
        </p:spPr>
        <p:txBody>
          <a:bodyPr vert="horz" wrap="square" lIns="0" tIns="12700" rIns="0" bIns="0" rtlCol="0">
            <a:spAutoFit/>
          </a:bodyPr>
          <a:lstStyle/>
          <a:p>
            <a:pPr marL="469900" indent="-457834">
              <a:lnSpc>
                <a:spcPts val="3460"/>
              </a:lnSpc>
              <a:spcBef>
                <a:spcPts val="100"/>
              </a:spcBef>
              <a:buClr>
                <a:srgbClr val="1F497D"/>
              </a:buClr>
              <a:buFont typeface="Arial MT"/>
              <a:buChar char="●"/>
              <a:tabLst>
                <a:tab pos="469900" algn="l"/>
                <a:tab pos="470534" algn="l"/>
              </a:tabLst>
            </a:pPr>
            <a:r>
              <a:rPr sz="3000" spc="-5" dirty="0">
                <a:latin typeface="Times New Roman"/>
                <a:cs typeface="Times New Roman"/>
              </a:rPr>
              <a:t>The</a:t>
            </a:r>
            <a:r>
              <a:rPr sz="3000" spc="-20" dirty="0">
                <a:latin typeface="Times New Roman"/>
                <a:cs typeface="Times New Roman"/>
              </a:rPr>
              <a:t> </a:t>
            </a:r>
            <a:r>
              <a:rPr sz="3000" dirty="0">
                <a:latin typeface="Times New Roman"/>
                <a:cs typeface="Times New Roman"/>
              </a:rPr>
              <a:t>goal</a:t>
            </a:r>
            <a:r>
              <a:rPr sz="3000" spc="-15" dirty="0">
                <a:latin typeface="Times New Roman"/>
                <a:cs typeface="Times New Roman"/>
              </a:rPr>
              <a:t> </a:t>
            </a:r>
            <a:r>
              <a:rPr sz="3000" dirty="0">
                <a:latin typeface="Times New Roman"/>
                <a:cs typeface="Times New Roman"/>
              </a:rPr>
              <a:t>of</a:t>
            </a:r>
            <a:r>
              <a:rPr sz="3000" spc="-10" dirty="0">
                <a:latin typeface="Times New Roman"/>
                <a:cs typeface="Times New Roman"/>
              </a:rPr>
              <a:t> clustering</a:t>
            </a:r>
            <a:r>
              <a:rPr sz="3000" spc="-25" dirty="0">
                <a:latin typeface="Times New Roman"/>
                <a:cs typeface="Times New Roman"/>
              </a:rPr>
              <a:t> </a:t>
            </a:r>
            <a:r>
              <a:rPr sz="3000" spc="-5" dirty="0">
                <a:latin typeface="Times New Roman"/>
                <a:cs typeface="Times New Roman"/>
              </a:rPr>
              <a:t>is</a:t>
            </a:r>
            <a:r>
              <a:rPr sz="3000" spc="-15" dirty="0">
                <a:latin typeface="Times New Roman"/>
                <a:cs typeface="Times New Roman"/>
              </a:rPr>
              <a:t> </a:t>
            </a:r>
            <a:r>
              <a:rPr sz="3000" spc="-5" dirty="0">
                <a:latin typeface="Times New Roman"/>
                <a:cs typeface="Times New Roman"/>
              </a:rPr>
              <a:t>to</a:t>
            </a:r>
            <a:endParaRPr sz="3000">
              <a:latin typeface="Times New Roman"/>
              <a:cs typeface="Times New Roman"/>
            </a:endParaRPr>
          </a:p>
          <a:p>
            <a:pPr marL="819150" lvl="1" indent="-480695">
              <a:lnSpc>
                <a:spcPts val="3320"/>
              </a:lnSpc>
              <a:buClr>
                <a:srgbClr val="C0504D"/>
              </a:buClr>
              <a:buFont typeface="Arial MT"/>
              <a:buChar char="●"/>
              <a:tabLst>
                <a:tab pos="819150" algn="l"/>
                <a:tab pos="819785" algn="l"/>
              </a:tabLst>
            </a:pPr>
            <a:r>
              <a:rPr sz="3000" dirty="0">
                <a:latin typeface="Times New Roman"/>
                <a:cs typeface="Times New Roman"/>
              </a:rPr>
              <a:t>group</a:t>
            </a:r>
            <a:r>
              <a:rPr sz="3000" spc="-5" dirty="0">
                <a:latin typeface="Times New Roman"/>
                <a:cs typeface="Times New Roman"/>
              </a:rPr>
              <a:t> </a:t>
            </a:r>
            <a:r>
              <a:rPr sz="3000" dirty="0">
                <a:latin typeface="Times New Roman"/>
                <a:cs typeface="Times New Roman"/>
              </a:rPr>
              <a:t>data</a:t>
            </a:r>
            <a:r>
              <a:rPr sz="3000" spc="-5" dirty="0">
                <a:latin typeface="Times New Roman"/>
                <a:cs typeface="Times New Roman"/>
              </a:rPr>
              <a:t> </a:t>
            </a:r>
            <a:r>
              <a:rPr sz="3000" dirty="0">
                <a:latin typeface="Times New Roman"/>
                <a:cs typeface="Times New Roman"/>
              </a:rPr>
              <a:t>points</a:t>
            </a:r>
            <a:r>
              <a:rPr sz="3000" spc="-5" dirty="0">
                <a:latin typeface="Times New Roman"/>
                <a:cs typeface="Times New Roman"/>
              </a:rPr>
              <a:t> that</a:t>
            </a:r>
            <a:r>
              <a:rPr sz="3000" spc="-10" dirty="0">
                <a:latin typeface="Times New Roman"/>
                <a:cs typeface="Times New Roman"/>
              </a:rPr>
              <a:t> are</a:t>
            </a:r>
            <a:r>
              <a:rPr sz="3000" spc="-15" dirty="0">
                <a:latin typeface="Times New Roman"/>
                <a:cs typeface="Times New Roman"/>
              </a:rPr>
              <a:t> </a:t>
            </a:r>
            <a:r>
              <a:rPr sz="3000" spc="-10" dirty="0">
                <a:latin typeface="Times New Roman"/>
                <a:cs typeface="Times New Roman"/>
              </a:rPr>
              <a:t>close</a:t>
            </a:r>
            <a:r>
              <a:rPr sz="3000" spc="-15" dirty="0">
                <a:latin typeface="Times New Roman"/>
                <a:cs typeface="Times New Roman"/>
              </a:rPr>
              <a:t> </a:t>
            </a:r>
            <a:r>
              <a:rPr sz="3000" dirty="0">
                <a:latin typeface="Times New Roman"/>
                <a:cs typeface="Times New Roman"/>
              </a:rPr>
              <a:t>(or</a:t>
            </a:r>
            <a:r>
              <a:rPr sz="3000" spc="55" dirty="0">
                <a:latin typeface="Times New Roman"/>
                <a:cs typeface="Times New Roman"/>
              </a:rPr>
              <a:t> </a:t>
            </a:r>
            <a:r>
              <a:rPr sz="3000" b="1" spc="-5" dirty="0">
                <a:latin typeface="Times New Roman"/>
                <a:cs typeface="Times New Roman"/>
              </a:rPr>
              <a:t>similar</a:t>
            </a:r>
            <a:r>
              <a:rPr sz="3000" spc="-5" dirty="0">
                <a:latin typeface="Times New Roman"/>
                <a:cs typeface="Times New Roman"/>
              </a:rPr>
              <a:t>) to </a:t>
            </a:r>
            <a:r>
              <a:rPr sz="3000" spc="-10" dirty="0">
                <a:latin typeface="Times New Roman"/>
                <a:cs typeface="Times New Roman"/>
              </a:rPr>
              <a:t>each</a:t>
            </a:r>
            <a:r>
              <a:rPr sz="3000" spc="-15" dirty="0">
                <a:latin typeface="Times New Roman"/>
                <a:cs typeface="Times New Roman"/>
              </a:rPr>
              <a:t> </a:t>
            </a:r>
            <a:r>
              <a:rPr sz="3000" dirty="0">
                <a:latin typeface="Times New Roman"/>
                <a:cs typeface="Times New Roman"/>
              </a:rPr>
              <a:t>other</a:t>
            </a:r>
            <a:endParaRPr sz="3000">
              <a:latin typeface="Times New Roman"/>
              <a:cs typeface="Times New Roman"/>
            </a:endParaRPr>
          </a:p>
          <a:p>
            <a:pPr marL="819150" lvl="1" indent="-480695">
              <a:lnSpc>
                <a:spcPts val="3310"/>
              </a:lnSpc>
              <a:buClr>
                <a:srgbClr val="C0504D"/>
              </a:buClr>
              <a:buFont typeface="Arial MT"/>
              <a:buChar char="●"/>
              <a:tabLst>
                <a:tab pos="819150" algn="l"/>
                <a:tab pos="819785" algn="l"/>
              </a:tabLst>
            </a:pPr>
            <a:r>
              <a:rPr sz="3000" spc="-5" dirty="0">
                <a:latin typeface="Times New Roman"/>
                <a:cs typeface="Times New Roman"/>
              </a:rPr>
              <a:t>identify</a:t>
            </a:r>
            <a:r>
              <a:rPr sz="3000" spc="-15" dirty="0">
                <a:latin typeface="Times New Roman"/>
                <a:cs typeface="Times New Roman"/>
              </a:rPr>
              <a:t> </a:t>
            </a:r>
            <a:r>
              <a:rPr sz="3000" spc="-5" dirty="0">
                <a:latin typeface="Times New Roman"/>
                <a:cs typeface="Times New Roman"/>
              </a:rPr>
              <a:t>such</a:t>
            </a:r>
            <a:r>
              <a:rPr sz="3000" spc="-15" dirty="0">
                <a:latin typeface="Times New Roman"/>
                <a:cs typeface="Times New Roman"/>
              </a:rPr>
              <a:t> </a:t>
            </a:r>
            <a:r>
              <a:rPr sz="3000" dirty="0">
                <a:latin typeface="Times New Roman"/>
                <a:cs typeface="Times New Roman"/>
              </a:rPr>
              <a:t>groupings</a:t>
            </a:r>
            <a:r>
              <a:rPr sz="3000" spc="-5" dirty="0">
                <a:latin typeface="Times New Roman"/>
                <a:cs typeface="Times New Roman"/>
              </a:rPr>
              <a:t> </a:t>
            </a:r>
            <a:r>
              <a:rPr sz="3000" dirty="0">
                <a:latin typeface="Times New Roman"/>
                <a:cs typeface="Times New Roman"/>
              </a:rPr>
              <a:t>(or</a:t>
            </a:r>
            <a:r>
              <a:rPr sz="3000" spc="-10" dirty="0">
                <a:latin typeface="Times New Roman"/>
                <a:cs typeface="Times New Roman"/>
              </a:rPr>
              <a:t> clusters)</a:t>
            </a:r>
            <a:r>
              <a:rPr sz="3000" spc="-20" dirty="0">
                <a:latin typeface="Times New Roman"/>
                <a:cs typeface="Times New Roman"/>
              </a:rPr>
              <a:t> </a:t>
            </a:r>
            <a:r>
              <a:rPr sz="3000" spc="-5" dirty="0">
                <a:latin typeface="Times New Roman"/>
                <a:cs typeface="Times New Roman"/>
              </a:rPr>
              <a:t>in</a:t>
            </a:r>
            <a:r>
              <a:rPr sz="3000" spc="-10" dirty="0">
                <a:latin typeface="Times New Roman"/>
                <a:cs typeface="Times New Roman"/>
              </a:rPr>
              <a:t> </a:t>
            </a:r>
            <a:r>
              <a:rPr sz="3000" spc="-5" dirty="0">
                <a:latin typeface="Times New Roman"/>
                <a:cs typeface="Times New Roman"/>
              </a:rPr>
              <a:t>an</a:t>
            </a:r>
            <a:r>
              <a:rPr sz="3000" spc="90" dirty="0">
                <a:latin typeface="Times New Roman"/>
                <a:cs typeface="Times New Roman"/>
              </a:rPr>
              <a:t> </a:t>
            </a:r>
            <a:r>
              <a:rPr sz="3000" b="1" spc="-5" dirty="0">
                <a:latin typeface="Times New Roman"/>
                <a:cs typeface="Times New Roman"/>
              </a:rPr>
              <a:t>unsupervised </a:t>
            </a:r>
            <a:r>
              <a:rPr sz="3000" spc="-5" dirty="0">
                <a:latin typeface="Times New Roman"/>
                <a:cs typeface="Times New Roman"/>
              </a:rPr>
              <a:t>manner</a:t>
            </a:r>
            <a:endParaRPr sz="3000">
              <a:latin typeface="Times New Roman"/>
              <a:cs typeface="Times New Roman"/>
            </a:endParaRPr>
          </a:p>
          <a:p>
            <a:pPr marL="1114425" marR="213360" lvl="2" indent="-430530">
              <a:lnSpc>
                <a:spcPct val="80000"/>
              </a:lnSpc>
              <a:spcBef>
                <a:spcPts val="570"/>
              </a:spcBef>
              <a:buClr>
                <a:srgbClr val="4F81BD"/>
              </a:buClr>
              <a:buFont typeface="Arial MT"/>
              <a:buChar char="●"/>
              <a:tabLst>
                <a:tab pos="1114425" algn="l"/>
                <a:tab pos="1115060" algn="l"/>
              </a:tabLst>
            </a:pPr>
            <a:r>
              <a:rPr sz="3000" spc="-5" dirty="0">
                <a:latin typeface="Times New Roman"/>
                <a:cs typeface="Times New Roman"/>
              </a:rPr>
              <a:t>Unsupervised: </a:t>
            </a:r>
            <a:r>
              <a:rPr sz="3000" dirty="0">
                <a:latin typeface="Times New Roman"/>
                <a:cs typeface="Times New Roman"/>
              </a:rPr>
              <a:t>no </a:t>
            </a:r>
            <a:r>
              <a:rPr sz="3000" spc="-5" dirty="0">
                <a:latin typeface="Times New Roman"/>
                <a:cs typeface="Times New Roman"/>
              </a:rPr>
              <a:t>information is </a:t>
            </a:r>
            <a:r>
              <a:rPr sz="3000" dirty="0">
                <a:latin typeface="Times New Roman"/>
                <a:cs typeface="Times New Roman"/>
              </a:rPr>
              <a:t>provided </a:t>
            </a:r>
            <a:r>
              <a:rPr sz="3000" spc="-5" dirty="0">
                <a:latin typeface="Times New Roman"/>
                <a:cs typeface="Times New Roman"/>
              </a:rPr>
              <a:t>to the </a:t>
            </a:r>
            <a:r>
              <a:rPr sz="3000" spc="-10" dirty="0">
                <a:latin typeface="Times New Roman"/>
                <a:cs typeface="Times New Roman"/>
              </a:rPr>
              <a:t>algorithm </a:t>
            </a:r>
            <a:r>
              <a:rPr sz="3000" dirty="0">
                <a:latin typeface="Times New Roman"/>
                <a:cs typeface="Times New Roman"/>
              </a:rPr>
              <a:t>on </a:t>
            </a:r>
            <a:r>
              <a:rPr sz="3000" spc="-735" dirty="0">
                <a:latin typeface="Times New Roman"/>
                <a:cs typeface="Times New Roman"/>
              </a:rPr>
              <a:t> </a:t>
            </a:r>
            <a:r>
              <a:rPr sz="3000" spc="-5" dirty="0">
                <a:latin typeface="Times New Roman"/>
                <a:cs typeface="Times New Roman"/>
              </a:rPr>
              <a:t>which</a:t>
            </a:r>
            <a:r>
              <a:rPr sz="3000" spc="-10" dirty="0">
                <a:latin typeface="Times New Roman"/>
                <a:cs typeface="Times New Roman"/>
              </a:rPr>
              <a:t> </a:t>
            </a:r>
            <a:r>
              <a:rPr sz="3000" dirty="0">
                <a:latin typeface="Times New Roman"/>
                <a:cs typeface="Times New Roman"/>
              </a:rPr>
              <a:t>data points</a:t>
            </a:r>
            <a:r>
              <a:rPr sz="3000" spc="-5" dirty="0">
                <a:latin typeface="Times New Roman"/>
                <a:cs typeface="Times New Roman"/>
              </a:rPr>
              <a:t> </a:t>
            </a:r>
            <a:r>
              <a:rPr sz="3000" dirty="0">
                <a:latin typeface="Times New Roman"/>
                <a:cs typeface="Times New Roman"/>
              </a:rPr>
              <a:t>belong </a:t>
            </a:r>
            <a:r>
              <a:rPr sz="3000" spc="-5" dirty="0">
                <a:latin typeface="Times New Roman"/>
                <a:cs typeface="Times New Roman"/>
              </a:rPr>
              <a:t>to</a:t>
            </a:r>
            <a:r>
              <a:rPr sz="3000" spc="-10" dirty="0">
                <a:latin typeface="Times New Roman"/>
                <a:cs typeface="Times New Roman"/>
              </a:rPr>
              <a:t> </a:t>
            </a:r>
            <a:r>
              <a:rPr sz="3000" spc="-5" dirty="0">
                <a:latin typeface="Times New Roman"/>
                <a:cs typeface="Times New Roman"/>
              </a:rPr>
              <a:t>which clusters</a:t>
            </a:r>
            <a:endParaRPr sz="3000">
              <a:latin typeface="Times New Roman"/>
              <a:cs typeface="Times New Roman"/>
            </a:endParaRPr>
          </a:p>
          <a:p>
            <a:pPr marL="469900" indent="-457834">
              <a:lnSpc>
                <a:spcPts val="3400"/>
              </a:lnSpc>
              <a:buClr>
                <a:srgbClr val="1F497D"/>
              </a:buClr>
              <a:buFont typeface="Arial MT"/>
              <a:buChar char="●"/>
              <a:tabLst>
                <a:tab pos="469900" algn="l"/>
                <a:tab pos="470534" algn="l"/>
              </a:tabLst>
            </a:pPr>
            <a:r>
              <a:rPr sz="3000" spc="-5" dirty="0">
                <a:latin typeface="Times New Roman"/>
                <a:cs typeface="Times New Roman"/>
              </a:rPr>
              <a:t>Example</a:t>
            </a:r>
            <a:endParaRPr sz="3000">
              <a:latin typeface="Times New Roman"/>
              <a:cs typeface="Times New Roman"/>
            </a:endParaRPr>
          </a:p>
        </p:txBody>
      </p:sp>
      <p:grpSp>
        <p:nvGrpSpPr>
          <p:cNvPr id="3" name="object 3"/>
          <p:cNvGrpSpPr/>
          <p:nvPr/>
        </p:nvGrpSpPr>
        <p:grpSpPr>
          <a:xfrm>
            <a:off x="3040618" y="3971561"/>
            <a:ext cx="6191885" cy="2586990"/>
            <a:chOff x="3040618" y="3971561"/>
            <a:chExt cx="6191885" cy="2586990"/>
          </a:xfrm>
        </p:grpSpPr>
        <p:sp>
          <p:nvSpPr>
            <p:cNvPr id="4" name="object 4"/>
            <p:cNvSpPr/>
            <p:nvPr/>
          </p:nvSpPr>
          <p:spPr>
            <a:xfrm>
              <a:off x="3045380" y="6172199"/>
              <a:ext cx="6163310" cy="0"/>
            </a:xfrm>
            <a:custGeom>
              <a:avLst/>
              <a:gdLst/>
              <a:ahLst/>
              <a:cxnLst/>
              <a:rect l="l" t="t" r="r" b="b"/>
              <a:pathLst>
                <a:path w="6163309">
                  <a:moveTo>
                    <a:pt x="0" y="0"/>
                  </a:moveTo>
                  <a:lnTo>
                    <a:pt x="6163256" y="0"/>
                  </a:lnTo>
                </a:path>
              </a:pathLst>
            </a:custGeom>
            <a:ln w="9524">
              <a:solidFill>
                <a:srgbClr val="000000"/>
              </a:solidFill>
            </a:ln>
          </p:spPr>
          <p:txBody>
            <a:bodyPr wrap="square" lIns="0" tIns="0" rIns="0" bIns="0" rtlCol="0"/>
            <a:lstStyle/>
            <a:p>
              <a:endParaRPr/>
            </a:p>
          </p:txBody>
        </p:sp>
        <p:sp>
          <p:nvSpPr>
            <p:cNvPr id="5" name="object 5"/>
            <p:cNvSpPr/>
            <p:nvPr/>
          </p:nvSpPr>
          <p:spPr>
            <a:xfrm>
              <a:off x="9197925" y="6161488"/>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000000"/>
            </a:solidFill>
          </p:spPr>
          <p:txBody>
            <a:bodyPr wrap="square" lIns="0" tIns="0" rIns="0" bIns="0" rtlCol="0"/>
            <a:lstStyle/>
            <a:p>
              <a:endParaRPr/>
            </a:p>
          </p:txBody>
        </p:sp>
        <p:sp>
          <p:nvSpPr>
            <p:cNvPr id="6" name="object 6"/>
            <p:cNvSpPr/>
            <p:nvPr/>
          </p:nvSpPr>
          <p:spPr>
            <a:xfrm>
              <a:off x="9197925" y="6161488"/>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000000"/>
              </a:solidFill>
            </a:ln>
          </p:spPr>
          <p:txBody>
            <a:bodyPr wrap="square" lIns="0" tIns="0" rIns="0" bIns="0" rtlCol="0"/>
            <a:lstStyle/>
            <a:p>
              <a:endParaRPr/>
            </a:p>
          </p:txBody>
        </p:sp>
        <p:sp>
          <p:nvSpPr>
            <p:cNvPr id="7" name="object 7"/>
            <p:cNvSpPr/>
            <p:nvPr/>
          </p:nvSpPr>
          <p:spPr>
            <a:xfrm>
              <a:off x="3885485" y="3995042"/>
              <a:ext cx="0" cy="2558415"/>
            </a:xfrm>
            <a:custGeom>
              <a:avLst/>
              <a:gdLst/>
              <a:ahLst/>
              <a:cxnLst/>
              <a:rect l="l" t="t" r="r" b="b"/>
              <a:pathLst>
                <a:path h="2558415">
                  <a:moveTo>
                    <a:pt x="0" y="0"/>
                  </a:moveTo>
                  <a:lnTo>
                    <a:pt x="0" y="2558156"/>
                  </a:lnTo>
                </a:path>
              </a:pathLst>
            </a:custGeom>
            <a:ln w="9524">
              <a:solidFill>
                <a:srgbClr val="000000"/>
              </a:solidFill>
            </a:ln>
          </p:spPr>
          <p:txBody>
            <a:bodyPr wrap="square" lIns="0" tIns="0" rIns="0" bIns="0" rtlCol="0"/>
            <a:lstStyle/>
            <a:p>
              <a:endParaRPr/>
            </a:p>
          </p:txBody>
        </p:sp>
        <p:sp>
          <p:nvSpPr>
            <p:cNvPr id="8" name="object 8"/>
            <p:cNvSpPr/>
            <p:nvPr/>
          </p:nvSpPr>
          <p:spPr>
            <a:xfrm>
              <a:off x="3874773" y="3976324"/>
              <a:ext cx="21590" cy="29845"/>
            </a:xfrm>
            <a:custGeom>
              <a:avLst/>
              <a:gdLst/>
              <a:ahLst/>
              <a:cxnLst/>
              <a:rect l="l" t="t" r="r" b="b"/>
              <a:pathLst>
                <a:path w="21589" h="29845">
                  <a:moveTo>
                    <a:pt x="21423" y="29430"/>
                  </a:moveTo>
                  <a:lnTo>
                    <a:pt x="10711" y="18718"/>
                  </a:lnTo>
                  <a:lnTo>
                    <a:pt x="0" y="29430"/>
                  </a:lnTo>
                  <a:lnTo>
                    <a:pt x="10711" y="0"/>
                  </a:lnTo>
                  <a:lnTo>
                    <a:pt x="21423" y="29430"/>
                  </a:lnTo>
                  <a:close/>
                </a:path>
              </a:pathLst>
            </a:custGeom>
            <a:solidFill>
              <a:srgbClr val="000000"/>
            </a:solidFill>
          </p:spPr>
          <p:txBody>
            <a:bodyPr wrap="square" lIns="0" tIns="0" rIns="0" bIns="0" rtlCol="0"/>
            <a:lstStyle/>
            <a:p>
              <a:endParaRPr/>
            </a:p>
          </p:txBody>
        </p:sp>
        <p:sp>
          <p:nvSpPr>
            <p:cNvPr id="9" name="object 9"/>
            <p:cNvSpPr/>
            <p:nvPr/>
          </p:nvSpPr>
          <p:spPr>
            <a:xfrm>
              <a:off x="3874773" y="3976324"/>
              <a:ext cx="21590" cy="29845"/>
            </a:xfrm>
            <a:custGeom>
              <a:avLst/>
              <a:gdLst/>
              <a:ahLst/>
              <a:cxnLst/>
              <a:rect l="l" t="t" r="r" b="b"/>
              <a:pathLst>
                <a:path w="21589" h="29845">
                  <a:moveTo>
                    <a:pt x="10711" y="18718"/>
                  </a:moveTo>
                  <a:lnTo>
                    <a:pt x="21423" y="29430"/>
                  </a:lnTo>
                  <a:lnTo>
                    <a:pt x="10711" y="0"/>
                  </a:lnTo>
                  <a:lnTo>
                    <a:pt x="0" y="29430"/>
                  </a:lnTo>
                  <a:lnTo>
                    <a:pt x="10711" y="18718"/>
                  </a:lnTo>
                  <a:close/>
                </a:path>
              </a:pathLst>
            </a:custGeom>
            <a:ln w="9524">
              <a:solidFill>
                <a:srgbClr val="000000"/>
              </a:solidFill>
            </a:ln>
          </p:spPr>
          <p:txBody>
            <a:bodyPr wrap="square" lIns="0" tIns="0" rIns="0" bIns="0" rtlCol="0"/>
            <a:lstStyle/>
            <a:p>
              <a:endParaRPr/>
            </a:p>
          </p:txBody>
        </p:sp>
      </p:grpSp>
      <p:sp>
        <p:nvSpPr>
          <p:cNvPr id="10" name="object 10"/>
          <p:cNvSpPr txBox="1"/>
          <p:nvPr/>
        </p:nvSpPr>
        <p:spPr>
          <a:xfrm>
            <a:off x="4353163" y="5121655"/>
            <a:ext cx="400685" cy="756920"/>
          </a:xfrm>
          <a:prstGeom prst="rect">
            <a:avLst/>
          </a:prstGeom>
        </p:spPr>
        <p:txBody>
          <a:bodyPr vert="horz" wrap="square" lIns="0" tIns="12700" rIns="0" bIns="0" rtlCol="0">
            <a:spAutoFit/>
          </a:bodyPr>
          <a:lstStyle/>
          <a:p>
            <a:pPr algn="ctr">
              <a:lnSpc>
                <a:spcPct val="100000"/>
              </a:lnSpc>
              <a:spcBef>
                <a:spcPts val="100"/>
              </a:spcBef>
            </a:pPr>
            <a:r>
              <a:rPr sz="1800" dirty="0">
                <a:latin typeface="Arial MT"/>
                <a:cs typeface="Arial MT"/>
              </a:rPr>
              <a:t>x</a:t>
            </a:r>
            <a:endParaRPr sz="1800">
              <a:latin typeface="Arial MT"/>
              <a:cs typeface="Arial MT"/>
            </a:endParaRPr>
          </a:p>
          <a:p>
            <a:pPr algn="ctr">
              <a:lnSpc>
                <a:spcPct val="100000"/>
              </a:lnSpc>
              <a:spcBef>
                <a:spcPts val="1440"/>
              </a:spcBef>
            </a:pPr>
            <a:r>
              <a:rPr sz="1800" dirty="0">
                <a:latin typeface="Arial MT"/>
                <a:cs typeface="Arial MT"/>
              </a:rPr>
              <a:t>x</a:t>
            </a:r>
            <a:r>
              <a:rPr sz="1800" spc="190" dirty="0">
                <a:latin typeface="Arial MT"/>
                <a:cs typeface="Arial MT"/>
              </a:rPr>
              <a:t> </a:t>
            </a:r>
            <a:r>
              <a:rPr sz="2700" baseline="-37037" dirty="0">
                <a:latin typeface="Arial MT"/>
                <a:cs typeface="Arial MT"/>
              </a:rPr>
              <a:t>x</a:t>
            </a:r>
            <a:endParaRPr sz="2700" baseline="-37037">
              <a:latin typeface="Arial MT"/>
              <a:cs typeface="Arial MT"/>
            </a:endParaRPr>
          </a:p>
        </p:txBody>
      </p:sp>
      <p:sp>
        <p:nvSpPr>
          <p:cNvPr id="11" name="object 11"/>
          <p:cNvSpPr txBox="1"/>
          <p:nvPr/>
        </p:nvSpPr>
        <p:spPr>
          <a:xfrm>
            <a:off x="5218668" y="5350255"/>
            <a:ext cx="1397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x</a:t>
            </a:r>
            <a:endParaRPr sz="1800">
              <a:latin typeface="Arial MT"/>
              <a:cs typeface="Arial MT"/>
            </a:endParaRPr>
          </a:p>
        </p:txBody>
      </p:sp>
      <p:sp>
        <p:nvSpPr>
          <p:cNvPr id="12" name="object 12"/>
          <p:cNvSpPr txBox="1"/>
          <p:nvPr/>
        </p:nvSpPr>
        <p:spPr>
          <a:xfrm>
            <a:off x="6793865" y="4054855"/>
            <a:ext cx="1397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x</a:t>
            </a:r>
            <a:endParaRPr sz="1800">
              <a:latin typeface="Arial MT"/>
              <a:cs typeface="Arial MT"/>
            </a:endParaRPr>
          </a:p>
        </p:txBody>
      </p:sp>
      <p:sp>
        <p:nvSpPr>
          <p:cNvPr id="13" name="object 13"/>
          <p:cNvSpPr txBox="1"/>
          <p:nvPr/>
        </p:nvSpPr>
        <p:spPr>
          <a:xfrm>
            <a:off x="6268799" y="3978655"/>
            <a:ext cx="1397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x</a:t>
            </a:r>
            <a:endParaRPr sz="1800">
              <a:latin typeface="Arial MT"/>
              <a:cs typeface="Arial MT"/>
            </a:endParaRPr>
          </a:p>
        </p:txBody>
      </p:sp>
      <p:sp>
        <p:nvSpPr>
          <p:cNvPr id="14" name="object 14"/>
          <p:cNvSpPr txBox="1"/>
          <p:nvPr/>
        </p:nvSpPr>
        <p:spPr>
          <a:xfrm>
            <a:off x="7213917" y="5197855"/>
            <a:ext cx="1397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x</a:t>
            </a:r>
            <a:endParaRPr sz="1800">
              <a:latin typeface="Arial MT"/>
              <a:cs typeface="Arial MT"/>
            </a:endParaRPr>
          </a:p>
        </p:txBody>
      </p:sp>
      <p:sp>
        <p:nvSpPr>
          <p:cNvPr id="15" name="object 15"/>
          <p:cNvSpPr txBox="1"/>
          <p:nvPr/>
        </p:nvSpPr>
        <p:spPr>
          <a:xfrm>
            <a:off x="7738983" y="4969255"/>
            <a:ext cx="1397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x</a:t>
            </a:r>
            <a:endParaRPr sz="1800">
              <a:latin typeface="Arial MT"/>
              <a:cs typeface="Arial MT"/>
            </a:endParaRPr>
          </a:p>
        </p:txBody>
      </p:sp>
      <p:sp>
        <p:nvSpPr>
          <p:cNvPr id="16" name="object 16"/>
          <p:cNvSpPr txBox="1"/>
          <p:nvPr/>
        </p:nvSpPr>
        <p:spPr>
          <a:xfrm>
            <a:off x="7633970" y="5578855"/>
            <a:ext cx="1397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x</a:t>
            </a:r>
            <a:endParaRPr sz="1800">
              <a:latin typeface="Arial MT"/>
              <a:cs typeface="Arial MT"/>
            </a:endParaRPr>
          </a:p>
        </p:txBody>
      </p:sp>
      <p:grpSp>
        <p:nvGrpSpPr>
          <p:cNvPr id="17" name="object 17"/>
          <p:cNvGrpSpPr/>
          <p:nvPr/>
        </p:nvGrpSpPr>
        <p:grpSpPr>
          <a:xfrm>
            <a:off x="3770947" y="3876675"/>
            <a:ext cx="4639945" cy="2533650"/>
            <a:chOff x="3770947" y="3876675"/>
            <a:chExt cx="4639945" cy="2533650"/>
          </a:xfrm>
        </p:grpSpPr>
        <p:sp>
          <p:nvSpPr>
            <p:cNvPr id="18" name="object 18"/>
            <p:cNvSpPr/>
            <p:nvPr/>
          </p:nvSpPr>
          <p:spPr>
            <a:xfrm>
              <a:off x="3780472" y="4876800"/>
              <a:ext cx="2100580" cy="1524000"/>
            </a:xfrm>
            <a:custGeom>
              <a:avLst/>
              <a:gdLst/>
              <a:ahLst/>
              <a:cxnLst/>
              <a:rect l="l" t="t" r="r" b="b"/>
              <a:pathLst>
                <a:path w="2100579" h="1524000">
                  <a:moveTo>
                    <a:pt x="0" y="761999"/>
                  </a:moveTo>
                  <a:lnTo>
                    <a:pt x="1455" y="721530"/>
                  </a:lnTo>
                  <a:lnTo>
                    <a:pt x="5774" y="681612"/>
                  </a:lnTo>
                  <a:lnTo>
                    <a:pt x="12883" y="642296"/>
                  </a:lnTo>
                  <a:lnTo>
                    <a:pt x="22709" y="603635"/>
                  </a:lnTo>
                  <a:lnTo>
                    <a:pt x="35181" y="565683"/>
                  </a:lnTo>
                  <a:lnTo>
                    <a:pt x="50226" y="528491"/>
                  </a:lnTo>
                  <a:lnTo>
                    <a:pt x="67770" y="492113"/>
                  </a:lnTo>
                  <a:lnTo>
                    <a:pt x="87742" y="456601"/>
                  </a:lnTo>
                  <a:lnTo>
                    <a:pt x="110069" y="422008"/>
                  </a:lnTo>
                  <a:lnTo>
                    <a:pt x="134678" y="388386"/>
                  </a:lnTo>
                  <a:lnTo>
                    <a:pt x="161497" y="355788"/>
                  </a:lnTo>
                  <a:lnTo>
                    <a:pt x="190453" y="324267"/>
                  </a:lnTo>
                  <a:lnTo>
                    <a:pt x="221474" y="293876"/>
                  </a:lnTo>
                  <a:lnTo>
                    <a:pt x="254486" y="264666"/>
                  </a:lnTo>
                  <a:lnTo>
                    <a:pt x="289418" y="236692"/>
                  </a:lnTo>
                  <a:lnTo>
                    <a:pt x="326197" y="210005"/>
                  </a:lnTo>
                  <a:lnTo>
                    <a:pt x="364750" y="184658"/>
                  </a:lnTo>
                  <a:lnTo>
                    <a:pt x="405005" y="160703"/>
                  </a:lnTo>
                  <a:lnTo>
                    <a:pt x="446889" y="138195"/>
                  </a:lnTo>
                  <a:lnTo>
                    <a:pt x="490329" y="117184"/>
                  </a:lnTo>
                  <a:lnTo>
                    <a:pt x="535254" y="97724"/>
                  </a:lnTo>
                  <a:lnTo>
                    <a:pt x="581590" y="79867"/>
                  </a:lnTo>
                  <a:lnTo>
                    <a:pt x="629264" y="63666"/>
                  </a:lnTo>
                  <a:lnTo>
                    <a:pt x="678205" y="49175"/>
                  </a:lnTo>
                  <a:lnTo>
                    <a:pt x="728340" y="36444"/>
                  </a:lnTo>
                  <a:lnTo>
                    <a:pt x="779595" y="25528"/>
                  </a:lnTo>
                  <a:lnTo>
                    <a:pt x="831899" y="16478"/>
                  </a:lnTo>
                  <a:lnTo>
                    <a:pt x="885180" y="9348"/>
                  </a:lnTo>
                  <a:lnTo>
                    <a:pt x="939363" y="4189"/>
                  </a:lnTo>
                  <a:lnTo>
                    <a:pt x="994377" y="1056"/>
                  </a:lnTo>
                  <a:lnTo>
                    <a:pt x="1050149" y="0"/>
                  </a:lnTo>
                  <a:lnTo>
                    <a:pt x="1105922" y="1056"/>
                  </a:lnTo>
                  <a:lnTo>
                    <a:pt x="1160936" y="4189"/>
                  </a:lnTo>
                  <a:lnTo>
                    <a:pt x="1215119" y="9348"/>
                  </a:lnTo>
                  <a:lnTo>
                    <a:pt x="1268399" y="16478"/>
                  </a:lnTo>
                  <a:lnTo>
                    <a:pt x="1320704" y="25528"/>
                  </a:lnTo>
                  <a:lnTo>
                    <a:pt x="1371959" y="36444"/>
                  </a:lnTo>
                  <a:lnTo>
                    <a:pt x="1422094" y="49175"/>
                  </a:lnTo>
                  <a:lnTo>
                    <a:pt x="1471035" y="63666"/>
                  </a:lnTo>
                  <a:lnTo>
                    <a:pt x="1518709" y="79867"/>
                  </a:lnTo>
                  <a:lnTo>
                    <a:pt x="1565045" y="97724"/>
                  </a:lnTo>
                  <a:lnTo>
                    <a:pt x="1609969" y="117184"/>
                  </a:lnTo>
                  <a:lnTo>
                    <a:pt x="1653410" y="138195"/>
                  </a:lnTo>
                  <a:lnTo>
                    <a:pt x="1695294" y="160703"/>
                  </a:lnTo>
                  <a:lnTo>
                    <a:pt x="1735549" y="184658"/>
                  </a:lnTo>
                  <a:lnTo>
                    <a:pt x="1774102" y="210005"/>
                  </a:lnTo>
                  <a:lnTo>
                    <a:pt x="1810881" y="236692"/>
                  </a:lnTo>
                  <a:lnTo>
                    <a:pt x="1845813" y="264666"/>
                  </a:lnTo>
                  <a:lnTo>
                    <a:pt x="1878825" y="293876"/>
                  </a:lnTo>
                  <a:lnTo>
                    <a:pt x="1909846" y="324267"/>
                  </a:lnTo>
                  <a:lnTo>
                    <a:pt x="1938802" y="355788"/>
                  </a:lnTo>
                  <a:lnTo>
                    <a:pt x="1965621" y="388386"/>
                  </a:lnTo>
                  <a:lnTo>
                    <a:pt x="1990230" y="422008"/>
                  </a:lnTo>
                  <a:lnTo>
                    <a:pt x="2012557" y="456601"/>
                  </a:lnTo>
                  <a:lnTo>
                    <a:pt x="2032529" y="492113"/>
                  </a:lnTo>
                  <a:lnTo>
                    <a:pt x="2050073" y="528491"/>
                  </a:lnTo>
                  <a:lnTo>
                    <a:pt x="2065118" y="565683"/>
                  </a:lnTo>
                  <a:lnTo>
                    <a:pt x="2077590" y="603635"/>
                  </a:lnTo>
                  <a:lnTo>
                    <a:pt x="2087416" y="642296"/>
                  </a:lnTo>
                  <a:lnTo>
                    <a:pt x="2094525" y="681612"/>
                  </a:lnTo>
                  <a:lnTo>
                    <a:pt x="2098844" y="721530"/>
                  </a:lnTo>
                  <a:lnTo>
                    <a:pt x="2100299" y="761999"/>
                  </a:lnTo>
                  <a:lnTo>
                    <a:pt x="2098844" y="802469"/>
                  </a:lnTo>
                  <a:lnTo>
                    <a:pt x="2094525" y="842387"/>
                  </a:lnTo>
                  <a:lnTo>
                    <a:pt x="2087416" y="881703"/>
                  </a:lnTo>
                  <a:lnTo>
                    <a:pt x="2077590" y="920364"/>
                  </a:lnTo>
                  <a:lnTo>
                    <a:pt x="2065118" y="958316"/>
                  </a:lnTo>
                  <a:lnTo>
                    <a:pt x="2050073" y="995508"/>
                  </a:lnTo>
                  <a:lnTo>
                    <a:pt x="2032529" y="1031886"/>
                  </a:lnTo>
                  <a:lnTo>
                    <a:pt x="2012557" y="1067398"/>
                  </a:lnTo>
                  <a:lnTo>
                    <a:pt x="1990230" y="1101991"/>
                  </a:lnTo>
                  <a:lnTo>
                    <a:pt x="1965621" y="1135613"/>
                  </a:lnTo>
                  <a:lnTo>
                    <a:pt x="1938802" y="1168211"/>
                  </a:lnTo>
                  <a:lnTo>
                    <a:pt x="1909846" y="1199732"/>
                  </a:lnTo>
                  <a:lnTo>
                    <a:pt x="1878825" y="1230123"/>
                  </a:lnTo>
                  <a:lnTo>
                    <a:pt x="1845813" y="1259333"/>
                  </a:lnTo>
                  <a:lnTo>
                    <a:pt x="1810881" y="1287307"/>
                  </a:lnTo>
                  <a:lnTo>
                    <a:pt x="1774102" y="1313994"/>
                  </a:lnTo>
                  <a:lnTo>
                    <a:pt x="1735549" y="1339341"/>
                  </a:lnTo>
                  <a:lnTo>
                    <a:pt x="1695294" y="1363296"/>
                  </a:lnTo>
                  <a:lnTo>
                    <a:pt x="1653410" y="1385804"/>
                  </a:lnTo>
                  <a:lnTo>
                    <a:pt x="1609969" y="1406815"/>
                  </a:lnTo>
                  <a:lnTo>
                    <a:pt x="1565045" y="1426275"/>
                  </a:lnTo>
                  <a:lnTo>
                    <a:pt x="1518709" y="1444132"/>
                  </a:lnTo>
                  <a:lnTo>
                    <a:pt x="1471035" y="1460333"/>
                  </a:lnTo>
                  <a:lnTo>
                    <a:pt x="1422094" y="1474824"/>
                  </a:lnTo>
                  <a:lnTo>
                    <a:pt x="1371959" y="1487555"/>
                  </a:lnTo>
                  <a:lnTo>
                    <a:pt x="1320704" y="1498471"/>
                  </a:lnTo>
                  <a:lnTo>
                    <a:pt x="1268399" y="1507521"/>
                  </a:lnTo>
                  <a:lnTo>
                    <a:pt x="1215119" y="1514651"/>
                  </a:lnTo>
                  <a:lnTo>
                    <a:pt x="1160936" y="1519810"/>
                  </a:lnTo>
                  <a:lnTo>
                    <a:pt x="1105922" y="1522943"/>
                  </a:lnTo>
                  <a:lnTo>
                    <a:pt x="1050149" y="1523999"/>
                  </a:lnTo>
                  <a:lnTo>
                    <a:pt x="994377" y="1522943"/>
                  </a:lnTo>
                  <a:lnTo>
                    <a:pt x="939363" y="1519810"/>
                  </a:lnTo>
                  <a:lnTo>
                    <a:pt x="885180" y="1514651"/>
                  </a:lnTo>
                  <a:lnTo>
                    <a:pt x="831899" y="1507521"/>
                  </a:lnTo>
                  <a:lnTo>
                    <a:pt x="779595" y="1498471"/>
                  </a:lnTo>
                  <a:lnTo>
                    <a:pt x="728340" y="1487555"/>
                  </a:lnTo>
                  <a:lnTo>
                    <a:pt x="678205" y="1474824"/>
                  </a:lnTo>
                  <a:lnTo>
                    <a:pt x="629264" y="1460333"/>
                  </a:lnTo>
                  <a:lnTo>
                    <a:pt x="581590" y="1444132"/>
                  </a:lnTo>
                  <a:lnTo>
                    <a:pt x="535254" y="1426275"/>
                  </a:lnTo>
                  <a:lnTo>
                    <a:pt x="490329" y="1406815"/>
                  </a:lnTo>
                  <a:lnTo>
                    <a:pt x="446889" y="1385804"/>
                  </a:lnTo>
                  <a:lnTo>
                    <a:pt x="405005" y="1363296"/>
                  </a:lnTo>
                  <a:lnTo>
                    <a:pt x="364750" y="1339341"/>
                  </a:lnTo>
                  <a:lnTo>
                    <a:pt x="326197" y="1313994"/>
                  </a:lnTo>
                  <a:lnTo>
                    <a:pt x="289418" y="1287307"/>
                  </a:lnTo>
                  <a:lnTo>
                    <a:pt x="254486" y="1259333"/>
                  </a:lnTo>
                  <a:lnTo>
                    <a:pt x="221474" y="1230123"/>
                  </a:lnTo>
                  <a:lnTo>
                    <a:pt x="190453" y="1199732"/>
                  </a:lnTo>
                  <a:lnTo>
                    <a:pt x="161497" y="1168211"/>
                  </a:lnTo>
                  <a:lnTo>
                    <a:pt x="134678" y="1135613"/>
                  </a:lnTo>
                  <a:lnTo>
                    <a:pt x="110069" y="1101991"/>
                  </a:lnTo>
                  <a:lnTo>
                    <a:pt x="87742" y="1067398"/>
                  </a:lnTo>
                  <a:lnTo>
                    <a:pt x="67770" y="1031886"/>
                  </a:lnTo>
                  <a:lnTo>
                    <a:pt x="50226" y="995508"/>
                  </a:lnTo>
                  <a:lnTo>
                    <a:pt x="35181" y="958316"/>
                  </a:lnTo>
                  <a:lnTo>
                    <a:pt x="22709" y="920364"/>
                  </a:lnTo>
                  <a:lnTo>
                    <a:pt x="12883" y="881703"/>
                  </a:lnTo>
                  <a:lnTo>
                    <a:pt x="5774" y="842387"/>
                  </a:lnTo>
                  <a:lnTo>
                    <a:pt x="1455" y="802469"/>
                  </a:lnTo>
                  <a:lnTo>
                    <a:pt x="0" y="761999"/>
                  </a:lnTo>
                  <a:close/>
                </a:path>
              </a:pathLst>
            </a:custGeom>
            <a:ln w="19049">
              <a:solidFill>
                <a:srgbClr val="FF3300"/>
              </a:solidFill>
            </a:ln>
          </p:spPr>
          <p:txBody>
            <a:bodyPr wrap="square" lIns="0" tIns="0" rIns="0" bIns="0" rtlCol="0"/>
            <a:lstStyle/>
            <a:p>
              <a:endParaRPr/>
            </a:p>
          </p:txBody>
        </p:sp>
        <p:sp>
          <p:nvSpPr>
            <p:cNvPr id="19" name="object 19"/>
            <p:cNvSpPr/>
            <p:nvPr/>
          </p:nvSpPr>
          <p:spPr>
            <a:xfrm>
              <a:off x="5775721" y="3886200"/>
              <a:ext cx="1890395" cy="609600"/>
            </a:xfrm>
            <a:custGeom>
              <a:avLst/>
              <a:gdLst/>
              <a:ahLst/>
              <a:cxnLst/>
              <a:rect l="l" t="t" r="r" b="b"/>
              <a:pathLst>
                <a:path w="1890395" h="609600">
                  <a:moveTo>
                    <a:pt x="0" y="304799"/>
                  </a:moveTo>
                  <a:lnTo>
                    <a:pt x="2592" y="282052"/>
                  </a:lnTo>
                  <a:lnTo>
                    <a:pt x="10247" y="259758"/>
                  </a:lnTo>
                  <a:lnTo>
                    <a:pt x="40016" y="216769"/>
                  </a:lnTo>
                  <a:lnTo>
                    <a:pt x="87844" y="176304"/>
                  </a:lnTo>
                  <a:lnTo>
                    <a:pt x="152269" y="138833"/>
                  </a:lnTo>
                  <a:lnTo>
                    <a:pt x="190248" y="121368"/>
                  </a:lnTo>
                  <a:lnTo>
                    <a:pt x="231829" y="104828"/>
                  </a:lnTo>
                  <a:lnTo>
                    <a:pt x="276827" y="89273"/>
                  </a:lnTo>
                  <a:lnTo>
                    <a:pt x="325062" y="74762"/>
                  </a:lnTo>
                  <a:lnTo>
                    <a:pt x="376349" y="61353"/>
                  </a:lnTo>
                  <a:lnTo>
                    <a:pt x="430505" y="49105"/>
                  </a:lnTo>
                  <a:lnTo>
                    <a:pt x="487349" y="38077"/>
                  </a:lnTo>
                  <a:lnTo>
                    <a:pt x="546698" y="28328"/>
                  </a:lnTo>
                  <a:lnTo>
                    <a:pt x="608368" y="19918"/>
                  </a:lnTo>
                  <a:lnTo>
                    <a:pt x="672178" y="12904"/>
                  </a:lnTo>
                  <a:lnTo>
                    <a:pt x="737943" y="7347"/>
                  </a:lnTo>
                  <a:lnTo>
                    <a:pt x="805482" y="3304"/>
                  </a:lnTo>
                  <a:lnTo>
                    <a:pt x="874612" y="836"/>
                  </a:lnTo>
                  <a:lnTo>
                    <a:pt x="945149" y="0"/>
                  </a:lnTo>
                  <a:lnTo>
                    <a:pt x="1015687" y="836"/>
                  </a:lnTo>
                  <a:lnTo>
                    <a:pt x="1084817" y="3304"/>
                  </a:lnTo>
                  <a:lnTo>
                    <a:pt x="1152356" y="7347"/>
                  </a:lnTo>
                  <a:lnTo>
                    <a:pt x="1218121" y="12904"/>
                  </a:lnTo>
                  <a:lnTo>
                    <a:pt x="1281931" y="19918"/>
                  </a:lnTo>
                  <a:lnTo>
                    <a:pt x="1343601" y="28328"/>
                  </a:lnTo>
                  <a:lnTo>
                    <a:pt x="1402949" y="38077"/>
                  </a:lnTo>
                  <a:lnTo>
                    <a:pt x="1459794" y="49105"/>
                  </a:lnTo>
                  <a:lnTo>
                    <a:pt x="1513950" y="61353"/>
                  </a:lnTo>
                  <a:lnTo>
                    <a:pt x="1565237" y="74762"/>
                  </a:lnTo>
                  <a:lnTo>
                    <a:pt x="1613471" y="89273"/>
                  </a:lnTo>
                  <a:lnTo>
                    <a:pt x="1658470" y="104828"/>
                  </a:lnTo>
                  <a:lnTo>
                    <a:pt x="1700051" y="121368"/>
                  </a:lnTo>
                  <a:lnTo>
                    <a:pt x="1738030" y="138833"/>
                  </a:lnTo>
                  <a:lnTo>
                    <a:pt x="1772226" y="157164"/>
                  </a:lnTo>
                  <a:lnTo>
                    <a:pt x="1828535" y="196192"/>
                  </a:lnTo>
                  <a:lnTo>
                    <a:pt x="1867516" y="237978"/>
                  </a:lnTo>
                  <a:lnTo>
                    <a:pt x="1887707" y="282052"/>
                  </a:lnTo>
                  <a:lnTo>
                    <a:pt x="1890299" y="304799"/>
                  </a:lnTo>
                  <a:lnTo>
                    <a:pt x="1880052" y="349841"/>
                  </a:lnTo>
                  <a:lnTo>
                    <a:pt x="1850283" y="392830"/>
                  </a:lnTo>
                  <a:lnTo>
                    <a:pt x="1802455" y="433295"/>
                  </a:lnTo>
                  <a:lnTo>
                    <a:pt x="1738030" y="470766"/>
                  </a:lnTo>
                  <a:lnTo>
                    <a:pt x="1700051" y="488231"/>
                  </a:lnTo>
                  <a:lnTo>
                    <a:pt x="1658470" y="504771"/>
                  </a:lnTo>
                  <a:lnTo>
                    <a:pt x="1613471" y="520326"/>
                  </a:lnTo>
                  <a:lnTo>
                    <a:pt x="1565237" y="534837"/>
                  </a:lnTo>
                  <a:lnTo>
                    <a:pt x="1513950" y="548246"/>
                  </a:lnTo>
                  <a:lnTo>
                    <a:pt x="1459794" y="560494"/>
                  </a:lnTo>
                  <a:lnTo>
                    <a:pt x="1402949" y="571522"/>
                  </a:lnTo>
                  <a:lnTo>
                    <a:pt x="1343601" y="581271"/>
                  </a:lnTo>
                  <a:lnTo>
                    <a:pt x="1281931" y="589681"/>
                  </a:lnTo>
                  <a:lnTo>
                    <a:pt x="1218121" y="596695"/>
                  </a:lnTo>
                  <a:lnTo>
                    <a:pt x="1152356" y="602252"/>
                  </a:lnTo>
                  <a:lnTo>
                    <a:pt x="1084817" y="606295"/>
                  </a:lnTo>
                  <a:lnTo>
                    <a:pt x="1015687" y="608763"/>
                  </a:lnTo>
                  <a:lnTo>
                    <a:pt x="945149" y="609599"/>
                  </a:lnTo>
                  <a:lnTo>
                    <a:pt x="874612" y="608763"/>
                  </a:lnTo>
                  <a:lnTo>
                    <a:pt x="805482" y="606295"/>
                  </a:lnTo>
                  <a:lnTo>
                    <a:pt x="737943" y="602252"/>
                  </a:lnTo>
                  <a:lnTo>
                    <a:pt x="672178" y="596695"/>
                  </a:lnTo>
                  <a:lnTo>
                    <a:pt x="608368" y="589681"/>
                  </a:lnTo>
                  <a:lnTo>
                    <a:pt x="546698" y="581271"/>
                  </a:lnTo>
                  <a:lnTo>
                    <a:pt x="487349" y="571522"/>
                  </a:lnTo>
                  <a:lnTo>
                    <a:pt x="430505" y="560494"/>
                  </a:lnTo>
                  <a:lnTo>
                    <a:pt x="376349" y="548246"/>
                  </a:lnTo>
                  <a:lnTo>
                    <a:pt x="325062" y="534837"/>
                  </a:lnTo>
                  <a:lnTo>
                    <a:pt x="276827" y="520326"/>
                  </a:lnTo>
                  <a:lnTo>
                    <a:pt x="231829" y="504771"/>
                  </a:lnTo>
                  <a:lnTo>
                    <a:pt x="190248" y="488231"/>
                  </a:lnTo>
                  <a:lnTo>
                    <a:pt x="152269" y="470766"/>
                  </a:lnTo>
                  <a:lnTo>
                    <a:pt x="118073" y="452435"/>
                  </a:lnTo>
                  <a:lnTo>
                    <a:pt x="61764" y="413407"/>
                  </a:lnTo>
                  <a:lnTo>
                    <a:pt x="22783" y="371621"/>
                  </a:lnTo>
                  <a:lnTo>
                    <a:pt x="2592" y="327547"/>
                  </a:lnTo>
                  <a:lnTo>
                    <a:pt x="0" y="304799"/>
                  </a:lnTo>
                  <a:close/>
                </a:path>
              </a:pathLst>
            </a:custGeom>
            <a:ln w="19049">
              <a:solidFill>
                <a:srgbClr val="1F497D"/>
              </a:solidFill>
            </a:ln>
          </p:spPr>
          <p:txBody>
            <a:bodyPr wrap="square" lIns="0" tIns="0" rIns="0" bIns="0" rtlCol="0"/>
            <a:lstStyle/>
            <a:p>
              <a:endParaRPr/>
            </a:p>
          </p:txBody>
        </p:sp>
        <p:sp>
          <p:nvSpPr>
            <p:cNvPr id="20" name="object 20"/>
            <p:cNvSpPr/>
            <p:nvPr/>
          </p:nvSpPr>
          <p:spPr>
            <a:xfrm>
              <a:off x="6930866" y="4724400"/>
              <a:ext cx="1470660" cy="1447800"/>
            </a:xfrm>
            <a:custGeom>
              <a:avLst/>
              <a:gdLst/>
              <a:ahLst/>
              <a:cxnLst/>
              <a:rect l="l" t="t" r="r" b="b"/>
              <a:pathLst>
                <a:path w="1470659" h="1447800">
                  <a:moveTo>
                    <a:pt x="0" y="723899"/>
                  </a:moveTo>
                  <a:lnTo>
                    <a:pt x="1563" y="676303"/>
                  </a:lnTo>
                  <a:lnTo>
                    <a:pt x="6190" y="629528"/>
                  </a:lnTo>
                  <a:lnTo>
                    <a:pt x="13782" y="583671"/>
                  </a:lnTo>
                  <a:lnTo>
                    <a:pt x="24244" y="538827"/>
                  </a:lnTo>
                  <a:lnTo>
                    <a:pt x="37478" y="495091"/>
                  </a:lnTo>
                  <a:lnTo>
                    <a:pt x="53387" y="452559"/>
                  </a:lnTo>
                  <a:lnTo>
                    <a:pt x="71875" y="411326"/>
                  </a:lnTo>
                  <a:lnTo>
                    <a:pt x="92844" y="371487"/>
                  </a:lnTo>
                  <a:lnTo>
                    <a:pt x="116199" y="333138"/>
                  </a:lnTo>
                  <a:lnTo>
                    <a:pt x="141841" y="296374"/>
                  </a:lnTo>
                  <a:lnTo>
                    <a:pt x="169674" y="261290"/>
                  </a:lnTo>
                  <a:lnTo>
                    <a:pt x="199601" y="227983"/>
                  </a:lnTo>
                  <a:lnTo>
                    <a:pt x="231526" y="196547"/>
                  </a:lnTo>
                  <a:lnTo>
                    <a:pt x="265351" y="167077"/>
                  </a:lnTo>
                  <a:lnTo>
                    <a:pt x="300979" y="139670"/>
                  </a:lnTo>
                  <a:lnTo>
                    <a:pt x="338315" y="114421"/>
                  </a:lnTo>
                  <a:lnTo>
                    <a:pt x="377260" y="91424"/>
                  </a:lnTo>
                  <a:lnTo>
                    <a:pt x="417718" y="70775"/>
                  </a:lnTo>
                  <a:lnTo>
                    <a:pt x="459592" y="52570"/>
                  </a:lnTo>
                  <a:lnTo>
                    <a:pt x="502785" y="36904"/>
                  </a:lnTo>
                  <a:lnTo>
                    <a:pt x="547201" y="23873"/>
                  </a:lnTo>
                  <a:lnTo>
                    <a:pt x="592742" y="13571"/>
                  </a:lnTo>
                  <a:lnTo>
                    <a:pt x="639312" y="6095"/>
                  </a:lnTo>
                  <a:lnTo>
                    <a:pt x="686813" y="1539"/>
                  </a:lnTo>
                  <a:lnTo>
                    <a:pt x="735149" y="0"/>
                  </a:lnTo>
                  <a:lnTo>
                    <a:pt x="783703" y="1579"/>
                  </a:lnTo>
                  <a:lnTo>
                    <a:pt x="831780" y="6277"/>
                  </a:lnTo>
                  <a:lnTo>
                    <a:pt x="879240" y="14038"/>
                  </a:lnTo>
                  <a:lnTo>
                    <a:pt x="925938" y="24801"/>
                  </a:lnTo>
                  <a:lnTo>
                    <a:pt x="971732" y="38509"/>
                  </a:lnTo>
                  <a:lnTo>
                    <a:pt x="1016479" y="55103"/>
                  </a:lnTo>
                  <a:lnTo>
                    <a:pt x="1060036" y="74526"/>
                  </a:lnTo>
                  <a:lnTo>
                    <a:pt x="1102261" y="96719"/>
                  </a:lnTo>
                  <a:lnTo>
                    <a:pt x="1143011" y="121623"/>
                  </a:lnTo>
                  <a:lnTo>
                    <a:pt x="1182142" y="149181"/>
                  </a:lnTo>
                  <a:lnTo>
                    <a:pt x="1219512" y="179335"/>
                  </a:lnTo>
                  <a:lnTo>
                    <a:pt x="1254979" y="212025"/>
                  </a:lnTo>
                  <a:lnTo>
                    <a:pt x="1288177" y="246949"/>
                  </a:lnTo>
                  <a:lnTo>
                    <a:pt x="1318799" y="283747"/>
                  </a:lnTo>
                  <a:lnTo>
                    <a:pt x="1346786" y="322279"/>
                  </a:lnTo>
                  <a:lnTo>
                    <a:pt x="1372077" y="362405"/>
                  </a:lnTo>
                  <a:lnTo>
                    <a:pt x="1394615" y="403984"/>
                  </a:lnTo>
                  <a:lnTo>
                    <a:pt x="1414339" y="446875"/>
                  </a:lnTo>
                  <a:lnTo>
                    <a:pt x="1431192" y="490937"/>
                  </a:lnTo>
                  <a:lnTo>
                    <a:pt x="1445113" y="536031"/>
                  </a:lnTo>
                  <a:lnTo>
                    <a:pt x="1456043" y="582014"/>
                  </a:lnTo>
                  <a:lnTo>
                    <a:pt x="1463924" y="628747"/>
                  </a:lnTo>
                  <a:lnTo>
                    <a:pt x="1468696" y="676089"/>
                  </a:lnTo>
                  <a:lnTo>
                    <a:pt x="1470299" y="723899"/>
                  </a:lnTo>
                  <a:lnTo>
                    <a:pt x="1468736" y="771496"/>
                  </a:lnTo>
                  <a:lnTo>
                    <a:pt x="1464109" y="818271"/>
                  </a:lnTo>
                  <a:lnTo>
                    <a:pt x="1456517" y="864128"/>
                  </a:lnTo>
                  <a:lnTo>
                    <a:pt x="1446055" y="908972"/>
                  </a:lnTo>
                  <a:lnTo>
                    <a:pt x="1432821" y="952708"/>
                  </a:lnTo>
                  <a:lnTo>
                    <a:pt x="1416912" y="995240"/>
                  </a:lnTo>
                  <a:lnTo>
                    <a:pt x="1398424" y="1036473"/>
                  </a:lnTo>
                  <a:lnTo>
                    <a:pt x="1377454" y="1076312"/>
                  </a:lnTo>
                  <a:lnTo>
                    <a:pt x="1354100" y="1114661"/>
                  </a:lnTo>
                  <a:lnTo>
                    <a:pt x="1328458" y="1151425"/>
                  </a:lnTo>
                  <a:lnTo>
                    <a:pt x="1300625" y="1186509"/>
                  </a:lnTo>
                  <a:lnTo>
                    <a:pt x="1270698" y="1219816"/>
                  </a:lnTo>
                  <a:lnTo>
                    <a:pt x="1238773" y="1251252"/>
                  </a:lnTo>
                  <a:lnTo>
                    <a:pt x="1204948" y="1280722"/>
                  </a:lnTo>
                  <a:lnTo>
                    <a:pt x="1169319" y="1308129"/>
                  </a:lnTo>
                  <a:lnTo>
                    <a:pt x="1131984" y="1333378"/>
                  </a:lnTo>
                  <a:lnTo>
                    <a:pt x="1093039" y="1356375"/>
                  </a:lnTo>
                  <a:lnTo>
                    <a:pt x="1052581" y="1377024"/>
                  </a:lnTo>
                  <a:lnTo>
                    <a:pt x="1010707" y="1395229"/>
                  </a:lnTo>
                  <a:lnTo>
                    <a:pt x="967514" y="1410895"/>
                  </a:lnTo>
                  <a:lnTo>
                    <a:pt x="923098" y="1423926"/>
                  </a:lnTo>
                  <a:lnTo>
                    <a:pt x="877557" y="1434228"/>
                  </a:lnTo>
                  <a:lnTo>
                    <a:pt x="830987" y="1441704"/>
                  </a:lnTo>
                  <a:lnTo>
                    <a:pt x="783486" y="1446260"/>
                  </a:lnTo>
                  <a:lnTo>
                    <a:pt x="735149" y="1447799"/>
                  </a:lnTo>
                  <a:lnTo>
                    <a:pt x="686813" y="1446260"/>
                  </a:lnTo>
                  <a:lnTo>
                    <a:pt x="639312" y="1441704"/>
                  </a:lnTo>
                  <a:lnTo>
                    <a:pt x="592742" y="1434228"/>
                  </a:lnTo>
                  <a:lnTo>
                    <a:pt x="547201" y="1423926"/>
                  </a:lnTo>
                  <a:lnTo>
                    <a:pt x="502785" y="1410895"/>
                  </a:lnTo>
                  <a:lnTo>
                    <a:pt x="459592" y="1395229"/>
                  </a:lnTo>
                  <a:lnTo>
                    <a:pt x="417718" y="1377024"/>
                  </a:lnTo>
                  <a:lnTo>
                    <a:pt x="377260" y="1356375"/>
                  </a:lnTo>
                  <a:lnTo>
                    <a:pt x="338315" y="1333378"/>
                  </a:lnTo>
                  <a:lnTo>
                    <a:pt x="300979" y="1308129"/>
                  </a:lnTo>
                  <a:lnTo>
                    <a:pt x="265351" y="1280722"/>
                  </a:lnTo>
                  <a:lnTo>
                    <a:pt x="231526" y="1251252"/>
                  </a:lnTo>
                  <a:lnTo>
                    <a:pt x="199601" y="1219816"/>
                  </a:lnTo>
                  <a:lnTo>
                    <a:pt x="169674" y="1186509"/>
                  </a:lnTo>
                  <a:lnTo>
                    <a:pt x="141841" y="1151425"/>
                  </a:lnTo>
                  <a:lnTo>
                    <a:pt x="116199" y="1114661"/>
                  </a:lnTo>
                  <a:lnTo>
                    <a:pt x="92844" y="1076312"/>
                  </a:lnTo>
                  <a:lnTo>
                    <a:pt x="71875" y="1036473"/>
                  </a:lnTo>
                  <a:lnTo>
                    <a:pt x="53387" y="995240"/>
                  </a:lnTo>
                  <a:lnTo>
                    <a:pt x="37478" y="952708"/>
                  </a:lnTo>
                  <a:lnTo>
                    <a:pt x="24244" y="908972"/>
                  </a:lnTo>
                  <a:lnTo>
                    <a:pt x="13782" y="864128"/>
                  </a:lnTo>
                  <a:lnTo>
                    <a:pt x="6190" y="818271"/>
                  </a:lnTo>
                  <a:lnTo>
                    <a:pt x="1563" y="771496"/>
                  </a:lnTo>
                  <a:lnTo>
                    <a:pt x="0" y="723899"/>
                  </a:lnTo>
                  <a:close/>
                </a:path>
              </a:pathLst>
            </a:custGeom>
            <a:ln w="19049">
              <a:solidFill>
                <a:srgbClr val="33CC33"/>
              </a:solidFill>
            </a:ln>
          </p:spPr>
          <p:txBody>
            <a:bodyPr wrap="square" lIns="0" tIns="0" rIns="0" bIns="0" rtlCol="0"/>
            <a:lstStyle/>
            <a:p>
              <a:endParaRPr/>
            </a:p>
          </p:txBody>
        </p:sp>
      </p:grpSp>
      <p:sp>
        <p:nvSpPr>
          <p:cNvPr id="21" name="object 21"/>
          <p:cNvSpPr txBox="1"/>
          <p:nvPr/>
        </p:nvSpPr>
        <p:spPr>
          <a:xfrm>
            <a:off x="8506062" y="3765550"/>
            <a:ext cx="3886200" cy="831215"/>
          </a:xfrm>
          <a:prstGeom prst="rect">
            <a:avLst/>
          </a:prstGeom>
          <a:solidFill>
            <a:srgbClr val="FFFF99"/>
          </a:solidFill>
        </p:spPr>
        <p:txBody>
          <a:bodyPr vert="horz" wrap="square" lIns="0" tIns="26034" rIns="0" bIns="0" rtlCol="0">
            <a:spAutoFit/>
          </a:bodyPr>
          <a:lstStyle/>
          <a:p>
            <a:pPr marL="85725" marR="442595">
              <a:lnSpc>
                <a:spcPct val="100000"/>
              </a:lnSpc>
              <a:spcBef>
                <a:spcPts val="204"/>
              </a:spcBef>
            </a:pPr>
            <a:r>
              <a:rPr sz="2400" spc="-5" dirty="0">
                <a:latin typeface="Arial MT"/>
                <a:cs typeface="Arial MT"/>
              </a:rPr>
              <a:t>What </a:t>
            </a:r>
            <a:r>
              <a:rPr sz="2400" dirty="0">
                <a:latin typeface="Arial MT"/>
                <a:cs typeface="Arial MT"/>
              </a:rPr>
              <a:t>should </a:t>
            </a:r>
            <a:r>
              <a:rPr sz="2400" spc="-5" dirty="0">
                <a:latin typeface="Arial MT"/>
                <a:cs typeface="Arial MT"/>
              </a:rPr>
              <a:t>the </a:t>
            </a:r>
            <a:r>
              <a:rPr sz="2400" dirty="0">
                <a:latin typeface="Arial MT"/>
                <a:cs typeface="Arial MT"/>
              </a:rPr>
              <a:t>clusters </a:t>
            </a:r>
            <a:r>
              <a:rPr sz="2400" spc="-655" dirty="0">
                <a:latin typeface="Arial MT"/>
                <a:cs typeface="Arial MT"/>
              </a:rPr>
              <a:t> </a:t>
            </a:r>
            <a:r>
              <a:rPr sz="2400" spc="-5" dirty="0">
                <a:latin typeface="Arial MT"/>
                <a:cs typeface="Arial MT"/>
              </a:rPr>
              <a:t>be</a:t>
            </a:r>
            <a:r>
              <a:rPr sz="2400" spc="-25" dirty="0">
                <a:latin typeface="Arial MT"/>
                <a:cs typeface="Arial MT"/>
              </a:rPr>
              <a:t> </a:t>
            </a:r>
            <a:r>
              <a:rPr sz="2400" spc="-5" dirty="0">
                <a:latin typeface="Arial MT"/>
                <a:cs typeface="Arial MT"/>
              </a:rPr>
              <a:t>for</a:t>
            </a:r>
            <a:r>
              <a:rPr sz="2400" spc="-30" dirty="0">
                <a:latin typeface="Arial MT"/>
                <a:cs typeface="Arial MT"/>
              </a:rPr>
              <a:t> </a:t>
            </a:r>
            <a:r>
              <a:rPr sz="2400" spc="-5" dirty="0">
                <a:latin typeface="Arial MT"/>
                <a:cs typeface="Arial MT"/>
              </a:rPr>
              <a:t>these</a:t>
            </a:r>
            <a:r>
              <a:rPr sz="2400" spc="-30" dirty="0">
                <a:latin typeface="Arial MT"/>
                <a:cs typeface="Arial MT"/>
              </a:rPr>
              <a:t> </a:t>
            </a:r>
            <a:r>
              <a:rPr sz="2400" spc="-5" dirty="0">
                <a:latin typeface="Arial MT"/>
                <a:cs typeface="Arial MT"/>
              </a:rPr>
              <a:t>data</a:t>
            </a:r>
            <a:r>
              <a:rPr sz="2400" spc="-25" dirty="0">
                <a:latin typeface="Arial MT"/>
                <a:cs typeface="Arial MT"/>
              </a:rPr>
              <a:t> </a:t>
            </a:r>
            <a:r>
              <a:rPr sz="2400" spc="-5" dirty="0">
                <a:latin typeface="Arial MT"/>
                <a:cs typeface="Arial MT"/>
              </a:rPr>
              <a:t>points?</a:t>
            </a:r>
            <a:endParaRPr sz="2400">
              <a:latin typeface="Arial MT"/>
              <a:cs typeface="Arial M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72195" y="548680"/>
            <a:ext cx="3355279" cy="2354757"/>
          </a:xfrm>
          <a:prstGeom prst="rect">
            <a:avLst/>
          </a:prstGeom>
        </p:spPr>
      </p:pic>
      <p:sp>
        <p:nvSpPr>
          <p:cNvPr id="3" name="object 3"/>
          <p:cNvSpPr txBox="1"/>
          <p:nvPr/>
        </p:nvSpPr>
        <p:spPr>
          <a:xfrm>
            <a:off x="5581724" y="996984"/>
            <a:ext cx="494601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Update </a:t>
            </a:r>
            <a:r>
              <a:rPr sz="1800" spc="-5" dirty="0">
                <a:latin typeface="Calibri"/>
                <a:cs typeface="Calibri"/>
              </a:rPr>
              <a:t>the </a:t>
            </a:r>
            <a:r>
              <a:rPr sz="1800" spc="-10" dirty="0">
                <a:latin typeface="Calibri"/>
                <a:cs typeface="Calibri"/>
              </a:rPr>
              <a:t>distance</a:t>
            </a:r>
            <a:r>
              <a:rPr sz="1800" spc="-5" dirty="0">
                <a:latin typeface="Calibri"/>
                <a:cs typeface="Calibri"/>
              </a:rPr>
              <a:t> </a:t>
            </a:r>
            <a:r>
              <a:rPr sz="1800" spc="-10" dirty="0">
                <a:latin typeface="Calibri"/>
                <a:cs typeface="Calibri"/>
              </a:rPr>
              <a:t>matrix </a:t>
            </a:r>
            <a:r>
              <a:rPr sz="1800" spc="-5" dirty="0">
                <a:latin typeface="Calibri"/>
                <a:cs typeface="Calibri"/>
              </a:rPr>
              <a:t>using Single Link </a:t>
            </a:r>
            <a:r>
              <a:rPr sz="1800" spc="-10" dirty="0">
                <a:latin typeface="Calibri"/>
                <a:cs typeface="Calibri"/>
              </a:rPr>
              <a:t>method.</a:t>
            </a:r>
            <a:endParaRPr sz="1800">
              <a:latin typeface="Calibri"/>
              <a:cs typeface="Calibri"/>
            </a:endParaRPr>
          </a:p>
        </p:txBody>
      </p:sp>
      <p:pic>
        <p:nvPicPr>
          <p:cNvPr id="4" name="object 4"/>
          <p:cNvPicPr/>
          <p:nvPr/>
        </p:nvPicPr>
        <p:blipFill>
          <a:blip r:embed="rId3" cstate="print"/>
          <a:stretch>
            <a:fillRect/>
          </a:stretch>
        </p:blipFill>
        <p:spPr>
          <a:xfrm>
            <a:off x="684163" y="3479616"/>
            <a:ext cx="3672407" cy="2245280"/>
          </a:xfrm>
          <a:prstGeom prst="rect">
            <a:avLst/>
          </a:prstGeom>
        </p:spPr>
      </p:pic>
      <p:sp>
        <p:nvSpPr>
          <p:cNvPr id="5" name="object 5"/>
          <p:cNvSpPr txBox="1"/>
          <p:nvPr/>
        </p:nvSpPr>
        <p:spPr>
          <a:xfrm>
            <a:off x="5941764" y="4633871"/>
            <a:ext cx="383984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Find</a:t>
            </a:r>
            <a:r>
              <a:rPr sz="1800" spc="-15" dirty="0">
                <a:latin typeface="Calibri"/>
                <a:cs typeface="Calibri"/>
              </a:rPr>
              <a:t> </a:t>
            </a:r>
            <a:r>
              <a:rPr sz="1800" spc="-5" dirty="0">
                <a:latin typeface="Calibri"/>
                <a:cs typeface="Calibri"/>
              </a:rPr>
              <a:t>the</a:t>
            </a:r>
            <a:r>
              <a:rPr sz="1800" spc="-10" dirty="0">
                <a:latin typeface="Calibri"/>
                <a:cs typeface="Calibri"/>
              </a:rPr>
              <a:t> </a:t>
            </a:r>
            <a:r>
              <a:rPr sz="1800" spc="-5" dirty="0">
                <a:latin typeface="Calibri"/>
                <a:cs typeface="Calibri"/>
              </a:rPr>
              <a:t>minimum</a:t>
            </a:r>
            <a:r>
              <a:rPr sz="1800" spc="-10" dirty="0">
                <a:latin typeface="Calibri"/>
                <a:cs typeface="Calibri"/>
              </a:rPr>
              <a:t> distance </a:t>
            </a:r>
            <a:r>
              <a:rPr sz="1800" spc="-5" dirty="0">
                <a:latin typeface="Calibri"/>
                <a:cs typeface="Calibri"/>
              </a:rPr>
              <a:t>in</a:t>
            </a:r>
            <a:r>
              <a:rPr sz="1800" spc="-10" dirty="0">
                <a:latin typeface="Calibri"/>
                <a:cs typeface="Calibri"/>
              </a:rPr>
              <a:t> </a:t>
            </a:r>
            <a:r>
              <a:rPr sz="1800" spc="-5" dirty="0">
                <a:latin typeface="Calibri"/>
                <a:cs typeface="Calibri"/>
              </a:rPr>
              <a:t>the</a:t>
            </a:r>
            <a:r>
              <a:rPr sz="1800" spc="-10" dirty="0">
                <a:latin typeface="Calibri"/>
                <a:cs typeface="Calibri"/>
              </a:rPr>
              <a:t> matrix.</a:t>
            </a:r>
            <a:endParaRPr sz="180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2115" y="476672"/>
            <a:ext cx="5748188" cy="2824376"/>
          </a:xfrm>
          <a:prstGeom prst="rect">
            <a:avLst/>
          </a:prstGeom>
        </p:spPr>
      </p:pic>
      <p:sp>
        <p:nvSpPr>
          <p:cNvPr id="3" name="object 3"/>
          <p:cNvSpPr txBox="1">
            <a:spLocks noGrp="1"/>
          </p:cNvSpPr>
          <p:nvPr>
            <p:ph type="title"/>
          </p:nvPr>
        </p:nvSpPr>
        <p:spPr>
          <a:xfrm>
            <a:off x="6661843" y="780960"/>
            <a:ext cx="5586730" cy="299720"/>
          </a:xfrm>
          <a:prstGeom prst="rect">
            <a:avLst/>
          </a:prstGeom>
        </p:spPr>
        <p:txBody>
          <a:bodyPr vert="horz" wrap="square" lIns="0" tIns="12700" rIns="0" bIns="0" rtlCol="0">
            <a:spAutoFit/>
          </a:bodyPr>
          <a:lstStyle/>
          <a:p>
            <a:pPr marL="12700">
              <a:lnSpc>
                <a:spcPct val="100000"/>
              </a:lnSpc>
              <a:spcBef>
                <a:spcPts val="100"/>
              </a:spcBef>
            </a:pPr>
            <a:r>
              <a:rPr spc="-15" dirty="0"/>
              <a:t>Merge</a:t>
            </a:r>
            <a:r>
              <a:rPr spc="-5" dirty="0"/>
              <a:t> the</a:t>
            </a:r>
            <a:r>
              <a:rPr dirty="0"/>
              <a:t> </a:t>
            </a:r>
            <a:r>
              <a:rPr spc="-15" dirty="0"/>
              <a:t>data</a:t>
            </a:r>
            <a:r>
              <a:rPr dirty="0"/>
              <a:t> </a:t>
            </a:r>
            <a:r>
              <a:rPr spc="-10" dirty="0"/>
              <a:t>points</a:t>
            </a:r>
            <a:r>
              <a:rPr spc="-5" dirty="0"/>
              <a:t> </a:t>
            </a:r>
            <a:r>
              <a:rPr spc="-10" dirty="0"/>
              <a:t>accordingly</a:t>
            </a:r>
            <a:r>
              <a:rPr dirty="0"/>
              <a:t> and </a:t>
            </a:r>
            <a:r>
              <a:rPr spc="-15" dirty="0"/>
              <a:t>form</a:t>
            </a:r>
            <a:r>
              <a:rPr spc="-5" dirty="0"/>
              <a:t> </a:t>
            </a:r>
            <a:r>
              <a:rPr dirty="0"/>
              <a:t>another </a:t>
            </a:r>
            <a:r>
              <a:rPr spc="-35" dirty="0"/>
              <a:t>cluster.</a:t>
            </a:r>
          </a:p>
        </p:txBody>
      </p:sp>
      <p:pic>
        <p:nvPicPr>
          <p:cNvPr id="4" name="object 4"/>
          <p:cNvPicPr/>
          <p:nvPr/>
        </p:nvPicPr>
        <p:blipFill>
          <a:blip r:embed="rId3" cstate="print"/>
          <a:stretch>
            <a:fillRect/>
          </a:stretch>
        </p:blipFill>
        <p:spPr>
          <a:xfrm>
            <a:off x="8405173" y="1365260"/>
            <a:ext cx="2736304" cy="2332813"/>
          </a:xfrm>
          <a:prstGeom prst="rect">
            <a:avLst/>
          </a:prstGeom>
        </p:spPr>
      </p:pic>
      <p:sp>
        <p:nvSpPr>
          <p:cNvPr id="5" name="object 5"/>
          <p:cNvSpPr txBox="1"/>
          <p:nvPr/>
        </p:nvSpPr>
        <p:spPr>
          <a:xfrm>
            <a:off x="6650208" y="4033772"/>
            <a:ext cx="494601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Update </a:t>
            </a:r>
            <a:r>
              <a:rPr sz="1800" spc="-5" dirty="0">
                <a:latin typeface="Calibri"/>
                <a:cs typeface="Calibri"/>
              </a:rPr>
              <a:t>the </a:t>
            </a:r>
            <a:r>
              <a:rPr sz="1800" spc="-10" dirty="0">
                <a:latin typeface="Calibri"/>
                <a:cs typeface="Calibri"/>
              </a:rPr>
              <a:t>distance</a:t>
            </a:r>
            <a:r>
              <a:rPr sz="1800" spc="-5" dirty="0">
                <a:latin typeface="Calibri"/>
                <a:cs typeface="Calibri"/>
              </a:rPr>
              <a:t> </a:t>
            </a:r>
            <a:r>
              <a:rPr sz="1800" spc="-10" dirty="0">
                <a:latin typeface="Calibri"/>
                <a:cs typeface="Calibri"/>
              </a:rPr>
              <a:t>matrix </a:t>
            </a:r>
            <a:r>
              <a:rPr sz="1800" spc="-5" dirty="0">
                <a:latin typeface="Calibri"/>
                <a:cs typeface="Calibri"/>
              </a:rPr>
              <a:t>using Single Link </a:t>
            </a:r>
            <a:r>
              <a:rPr sz="1800" spc="-10" dirty="0">
                <a:latin typeface="Calibri"/>
                <a:cs typeface="Calibri"/>
              </a:rPr>
              <a:t>method.</a:t>
            </a:r>
            <a:endParaRPr sz="1800">
              <a:latin typeface="Calibri"/>
              <a:cs typeface="Calibri"/>
            </a:endParaRPr>
          </a:p>
        </p:txBody>
      </p:sp>
      <p:pic>
        <p:nvPicPr>
          <p:cNvPr id="6" name="object 6"/>
          <p:cNvPicPr/>
          <p:nvPr/>
        </p:nvPicPr>
        <p:blipFill>
          <a:blip r:embed="rId4" cstate="print"/>
          <a:stretch>
            <a:fillRect/>
          </a:stretch>
        </p:blipFill>
        <p:spPr>
          <a:xfrm>
            <a:off x="684163" y="4202182"/>
            <a:ext cx="3096343" cy="247397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85767" y="475805"/>
            <a:ext cx="7225665" cy="695960"/>
          </a:xfrm>
          <a:prstGeom prst="rect">
            <a:avLst/>
          </a:prstGeom>
        </p:spPr>
        <p:txBody>
          <a:bodyPr vert="horz" wrap="square" lIns="0" tIns="12700" rIns="0" bIns="0" rtlCol="0">
            <a:spAutoFit/>
          </a:bodyPr>
          <a:lstStyle/>
          <a:p>
            <a:pPr marL="12700">
              <a:lnSpc>
                <a:spcPct val="100000"/>
              </a:lnSpc>
              <a:spcBef>
                <a:spcPts val="100"/>
              </a:spcBef>
            </a:pPr>
            <a:r>
              <a:rPr sz="4400" spc="-5" dirty="0"/>
              <a:t>The</a:t>
            </a:r>
            <a:r>
              <a:rPr sz="4400" spc="-20" dirty="0"/>
              <a:t> complete</a:t>
            </a:r>
            <a:r>
              <a:rPr sz="4400" spc="-25" dirty="0"/>
              <a:t> </a:t>
            </a:r>
            <a:r>
              <a:rPr sz="4400" spc="-20" dirty="0"/>
              <a:t>linkage</a:t>
            </a:r>
            <a:r>
              <a:rPr sz="4400" spc="-25" dirty="0"/>
              <a:t> </a:t>
            </a:r>
            <a:r>
              <a:rPr sz="4400" spc="-10" dirty="0"/>
              <a:t>Algorithm</a:t>
            </a:r>
            <a:endParaRPr sz="4400"/>
          </a:p>
        </p:txBody>
      </p:sp>
      <p:sp>
        <p:nvSpPr>
          <p:cNvPr id="3" name="object 3"/>
          <p:cNvSpPr txBox="1"/>
          <p:nvPr/>
        </p:nvSpPr>
        <p:spPr>
          <a:xfrm>
            <a:off x="764060" y="1609345"/>
            <a:ext cx="11047730" cy="3114040"/>
          </a:xfrm>
          <a:prstGeom prst="rect">
            <a:avLst/>
          </a:prstGeom>
        </p:spPr>
        <p:txBody>
          <a:bodyPr vert="horz" wrap="square" lIns="0" tIns="12700" rIns="0" bIns="0" rtlCol="0">
            <a:spAutoFit/>
          </a:bodyPr>
          <a:lstStyle/>
          <a:p>
            <a:pPr marL="294640" marR="532765" indent="-281940" algn="just">
              <a:lnSpc>
                <a:spcPct val="100000"/>
              </a:lnSpc>
              <a:spcBef>
                <a:spcPts val="100"/>
              </a:spcBef>
              <a:buFont typeface="Arial MT"/>
              <a:buChar char="•"/>
              <a:tabLst>
                <a:tab pos="294640" algn="l"/>
              </a:tabLst>
            </a:pPr>
            <a:r>
              <a:rPr sz="3200" spc="-5" dirty="0">
                <a:latin typeface="Calibri"/>
                <a:cs typeface="Calibri"/>
              </a:rPr>
              <a:t>It is </a:t>
            </a:r>
            <a:r>
              <a:rPr sz="3200" dirty="0">
                <a:latin typeface="Calibri"/>
                <a:cs typeface="Calibri"/>
              </a:rPr>
              <a:t>also </a:t>
            </a:r>
            <a:r>
              <a:rPr sz="3200" spc="-5" dirty="0">
                <a:latin typeface="Calibri"/>
                <a:cs typeface="Calibri"/>
              </a:rPr>
              <a:t>called </a:t>
            </a:r>
            <a:r>
              <a:rPr sz="3200" spc="-10" dirty="0">
                <a:latin typeface="Calibri"/>
                <a:cs typeface="Calibri"/>
              </a:rPr>
              <a:t>the </a:t>
            </a:r>
            <a:r>
              <a:rPr sz="3200" spc="-10" dirty="0">
                <a:solidFill>
                  <a:srgbClr val="FF0000"/>
                </a:solidFill>
                <a:latin typeface="Calibri"/>
                <a:cs typeface="Calibri"/>
              </a:rPr>
              <a:t>maximum method </a:t>
            </a:r>
            <a:r>
              <a:rPr sz="3200" spc="-5" dirty="0">
                <a:solidFill>
                  <a:srgbClr val="FF0000"/>
                </a:solidFill>
                <a:latin typeface="Calibri"/>
                <a:cs typeface="Calibri"/>
              </a:rPr>
              <a:t>or </a:t>
            </a:r>
            <a:r>
              <a:rPr sz="3200" spc="-10" dirty="0">
                <a:solidFill>
                  <a:srgbClr val="FF0000"/>
                </a:solidFill>
                <a:latin typeface="Calibri"/>
                <a:cs typeface="Calibri"/>
              </a:rPr>
              <a:t>the </a:t>
            </a:r>
            <a:r>
              <a:rPr sz="3200" spc="-15" dirty="0">
                <a:solidFill>
                  <a:srgbClr val="FF0000"/>
                </a:solidFill>
                <a:latin typeface="Calibri"/>
                <a:cs typeface="Calibri"/>
              </a:rPr>
              <a:t>farthest </a:t>
            </a:r>
            <a:r>
              <a:rPr sz="3200" spc="-5" dirty="0">
                <a:solidFill>
                  <a:srgbClr val="FF0000"/>
                </a:solidFill>
                <a:latin typeface="Calibri"/>
                <a:cs typeface="Calibri"/>
              </a:rPr>
              <a:t>neighbor </a:t>
            </a:r>
            <a:r>
              <a:rPr sz="3200" spc="-710" dirty="0">
                <a:solidFill>
                  <a:srgbClr val="FF0000"/>
                </a:solidFill>
                <a:latin typeface="Calibri"/>
                <a:cs typeface="Calibri"/>
              </a:rPr>
              <a:t> </a:t>
            </a:r>
            <a:r>
              <a:rPr sz="3200" spc="-10" dirty="0">
                <a:solidFill>
                  <a:srgbClr val="FF0000"/>
                </a:solidFill>
                <a:latin typeface="Calibri"/>
                <a:cs typeface="Calibri"/>
              </a:rPr>
              <a:t>method.</a:t>
            </a:r>
            <a:endParaRPr sz="3200">
              <a:latin typeface="Calibri"/>
              <a:cs typeface="Calibri"/>
            </a:endParaRPr>
          </a:p>
          <a:p>
            <a:pPr marL="294640" marR="5080" indent="-281940" algn="just">
              <a:lnSpc>
                <a:spcPct val="100000"/>
              </a:lnSpc>
              <a:spcBef>
                <a:spcPts val="640"/>
              </a:spcBef>
              <a:buFont typeface="Arial MT"/>
              <a:buChar char="•"/>
              <a:tabLst>
                <a:tab pos="294640" algn="l"/>
              </a:tabLst>
            </a:pPr>
            <a:r>
              <a:rPr sz="3200" spc="-5" dirty="0">
                <a:latin typeface="Calibri"/>
                <a:cs typeface="Calibri"/>
              </a:rPr>
              <a:t>It is </a:t>
            </a:r>
            <a:r>
              <a:rPr sz="3200" spc="-10" dirty="0">
                <a:latin typeface="Calibri"/>
                <a:cs typeface="Calibri"/>
              </a:rPr>
              <a:t>obtained by defining the </a:t>
            </a:r>
            <a:r>
              <a:rPr sz="3200" spc="-15" dirty="0">
                <a:latin typeface="Calibri"/>
                <a:cs typeface="Calibri"/>
              </a:rPr>
              <a:t>distance </a:t>
            </a:r>
            <a:r>
              <a:rPr sz="3200" spc="-10" dirty="0">
                <a:latin typeface="Calibri"/>
                <a:cs typeface="Calibri"/>
              </a:rPr>
              <a:t>between </a:t>
            </a:r>
            <a:r>
              <a:rPr sz="3200" spc="-15" dirty="0">
                <a:latin typeface="Calibri"/>
                <a:cs typeface="Calibri"/>
              </a:rPr>
              <a:t>two </a:t>
            </a:r>
            <a:r>
              <a:rPr sz="3200" spc="-20" dirty="0">
                <a:latin typeface="Calibri"/>
                <a:cs typeface="Calibri"/>
              </a:rPr>
              <a:t>clusters to </a:t>
            </a:r>
            <a:r>
              <a:rPr sz="3200" spc="-5" dirty="0">
                <a:latin typeface="Calibri"/>
                <a:cs typeface="Calibri"/>
              </a:rPr>
              <a:t>be </a:t>
            </a:r>
            <a:r>
              <a:rPr sz="3200" spc="-710" dirty="0">
                <a:latin typeface="Calibri"/>
                <a:cs typeface="Calibri"/>
              </a:rPr>
              <a:t> </a:t>
            </a:r>
            <a:r>
              <a:rPr sz="3200" spc="-20" dirty="0">
                <a:latin typeface="Calibri"/>
                <a:cs typeface="Calibri"/>
              </a:rPr>
              <a:t>largest </a:t>
            </a:r>
            <a:r>
              <a:rPr sz="3200" spc="-15" dirty="0">
                <a:latin typeface="Calibri"/>
                <a:cs typeface="Calibri"/>
              </a:rPr>
              <a:t>distance </a:t>
            </a:r>
            <a:r>
              <a:rPr sz="3200" spc="-10" dirty="0">
                <a:latin typeface="Calibri"/>
                <a:cs typeface="Calibri"/>
              </a:rPr>
              <a:t>between </a:t>
            </a:r>
            <a:r>
              <a:rPr sz="3200" dirty="0">
                <a:latin typeface="Calibri"/>
                <a:cs typeface="Calibri"/>
              </a:rPr>
              <a:t>a </a:t>
            </a:r>
            <a:r>
              <a:rPr sz="3200" spc="-5" dirty="0">
                <a:latin typeface="Calibri"/>
                <a:cs typeface="Calibri"/>
              </a:rPr>
              <a:t>sample in one </a:t>
            </a:r>
            <a:r>
              <a:rPr sz="3200" spc="-15" dirty="0">
                <a:latin typeface="Calibri"/>
                <a:cs typeface="Calibri"/>
              </a:rPr>
              <a:t>cluster </a:t>
            </a:r>
            <a:r>
              <a:rPr sz="3200" dirty="0">
                <a:latin typeface="Calibri"/>
                <a:cs typeface="Calibri"/>
              </a:rPr>
              <a:t>and a </a:t>
            </a:r>
            <a:r>
              <a:rPr sz="3200" spc="-5" dirty="0">
                <a:latin typeface="Calibri"/>
                <a:cs typeface="Calibri"/>
              </a:rPr>
              <a:t>sample in </a:t>
            </a:r>
            <a:r>
              <a:rPr sz="3200" spc="-710" dirty="0">
                <a:latin typeface="Calibri"/>
                <a:cs typeface="Calibri"/>
              </a:rPr>
              <a:t> </a:t>
            </a:r>
            <a:r>
              <a:rPr sz="3200" spc="-10" dirty="0">
                <a:latin typeface="Calibri"/>
                <a:cs typeface="Calibri"/>
              </a:rPr>
              <a:t>the</a:t>
            </a:r>
            <a:r>
              <a:rPr sz="3200" spc="-15" dirty="0">
                <a:latin typeface="Calibri"/>
                <a:cs typeface="Calibri"/>
              </a:rPr>
              <a:t> </a:t>
            </a:r>
            <a:r>
              <a:rPr sz="3200" spc="-5" dirty="0">
                <a:latin typeface="Calibri"/>
                <a:cs typeface="Calibri"/>
              </a:rPr>
              <a:t>other </a:t>
            </a:r>
            <a:r>
              <a:rPr sz="3200" spc="-55" dirty="0">
                <a:latin typeface="Calibri"/>
                <a:cs typeface="Calibri"/>
              </a:rPr>
              <a:t>cluster.</a:t>
            </a:r>
            <a:endParaRPr sz="3200">
              <a:latin typeface="Calibri"/>
              <a:cs typeface="Calibri"/>
            </a:endParaRPr>
          </a:p>
          <a:p>
            <a:pPr marL="294640" indent="-281940" algn="just">
              <a:lnSpc>
                <a:spcPct val="100000"/>
              </a:lnSpc>
              <a:spcBef>
                <a:spcPts val="640"/>
              </a:spcBef>
              <a:buFont typeface="Arial MT"/>
              <a:buChar char="•"/>
              <a:tabLst>
                <a:tab pos="294640" algn="l"/>
              </a:tabLst>
            </a:pPr>
            <a:r>
              <a:rPr sz="3200" spc="-5" dirty="0">
                <a:latin typeface="Calibri"/>
                <a:cs typeface="Calibri"/>
              </a:rPr>
              <a:t>If</a:t>
            </a:r>
            <a:r>
              <a:rPr sz="3200" spc="-20" dirty="0">
                <a:latin typeface="Calibri"/>
                <a:cs typeface="Calibri"/>
              </a:rPr>
              <a:t> </a:t>
            </a:r>
            <a:r>
              <a:rPr sz="3200" spc="-5" dirty="0">
                <a:latin typeface="Calibri"/>
                <a:cs typeface="Calibri"/>
              </a:rPr>
              <a:t>Ci</a:t>
            </a:r>
            <a:r>
              <a:rPr sz="3200" spc="-15" dirty="0">
                <a:latin typeface="Calibri"/>
                <a:cs typeface="Calibri"/>
              </a:rPr>
              <a:t> </a:t>
            </a:r>
            <a:r>
              <a:rPr sz="3200" dirty="0">
                <a:latin typeface="Calibri"/>
                <a:cs typeface="Calibri"/>
              </a:rPr>
              <a:t>and</a:t>
            </a:r>
            <a:r>
              <a:rPr sz="3200" spc="-10" dirty="0">
                <a:latin typeface="Calibri"/>
                <a:cs typeface="Calibri"/>
              </a:rPr>
              <a:t> </a:t>
            </a:r>
            <a:r>
              <a:rPr sz="3200" spc="-5" dirty="0">
                <a:latin typeface="Calibri"/>
                <a:cs typeface="Calibri"/>
              </a:rPr>
              <a:t>Cj</a:t>
            </a:r>
            <a:r>
              <a:rPr sz="3200" spc="-15" dirty="0">
                <a:latin typeface="Calibri"/>
                <a:cs typeface="Calibri"/>
              </a:rPr>
              <a:t> are</a:t>
            </a:r>
            <a:r>
              <a:rPr sz="3200" spc="-10" dirty="0">
                <a:latin typeface="Calibri"/>
                <a:cs typeface="Calibri"/>
              </a:rPr>
              <a:t> </a:t>
            </a:r>
            <a:r>
              <a:rPr sz="3200" spc="-20" dirty="0">
                <a:latin typeface="Calibri"/>
                <a:cs typeface="Calibri"/>
              </a:rPr>
              <a:t>clusters,</a:t>
            </a:r>
            <a:r>
              <a:rPr sz="3200" spc="-15" dirty="0">
                <a:latin typeface="Calibri"/>
                <a:cs typeface="Calibri"/>
              </a:rPr>
              <a:t> we</a:t>
            </a:r>
            <a:r>
              <a:rPr sz="3200" spc="-10" dirty="0">
                <a:latin typeface="Calibri"/>
                <a:cs typeface="Calibri"/>
              </a:rPr>
              <a:t> define:</a:t>
            </a:r>
            <a:endParaRPr sz="3200">
              <a:latin typeface="Calibri"/>
              <a:cs typeface="Calibri"/>
            </a:endParaRPr>
          </a:p>
        </p:txBody>
      </p:sp>
      <p:pic>
        <p:nvPicPr>
          <p:cNvPr id="4" name="object 4"/>
          <p:cNvPicPr/>
          <p:nvPr/>
        </p:nvPicPr>
        <p:blipFill>
          <a:blip r:embed="rId2" cstate="print"/>
          <a:stretch>
            <a:fillRect/>
          </a:stretch>
        </p:blipFill>
        <p:spPr>
          <a:xfrm>
            <a:off x="4356571" y="4941168"/>
            <a:ext cx="4169603" cy="86409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78462" y="559856"/>
            <a:ext cx="11231880" cy="1305560"/>
          </a:xfrm>
          <a:prstGeom prst="rect">
            <a:avLst/>
          </a:prstGeom>
        </p:spPr>
        <p:txBody>
          <a:bodyPr vert="horz" wrap="square" lIns="0" tIns="12700" rIns="0" bIns="0" rtlCol="0">
            <a:spAutoFit/>
          </a:bodyPr>
          <a:lstStyle/>
          <a:p>
            <a:pPr marL="302260" marR="5080" indent="-290195" algn="just">
              <a:lnSpc>
                <a:spcPct val="100000"/>
              </a:lnSpc>
              <a:spcBef>
                <a:spcPts val="100"/>
              </a:spcBef>
              <a:buFont typeface="Arial"/>
              <a:buChar char="•"/>
              <a:tabLst>
                <a:tab pos="302895" algn="l"/>
              </a:tabLst>
            </a:pPr>
            <a:r>
              <a:rPr sz="2800" b="1" spc="-15" dirty="0">
                <a:latin typeface="Calibri"/>
                <a:cs typeface="Calibri"/>
              </a:rPr>
              <a:t>Complete Linkage </a:t>
            </a:r>
            <a:r>
              <a:rPr sz="2800" b="1" dirty="0">
                <a:latin typeface="Calibri"/>
                <a:cs typeface="Calibri"/>
              </a:rPr>
              <a:t>: </a:t>
            </a:r>
            <a:r>
              <a:rPr sz="2800" spc="-5" dirty="0">
                <a:latin typeface="Calibri"/>
                <a:cs typeface="Calibri"/>
              </a:rPr>
              <a:t>In </a:t>
            </a:r>
            <a:r>
              <a:rPr sz="2800" spc="-15" dirty="0">
                <a:latin typeface="Calibri"/>
                <a:cs typeface="Calibri"/>
              </a:rPr>
              <a:t>complete </a:t>
            </a:r>
            <a:r>
              <a:rPr sz="2800" spc="-5" dirty="0">
                <a:latin typeface="Calibri"/>
                <a:cs typeface="Calibri"/>
              </a:rPr>
              <a:t>link </a:t>
            </a:r>
            <a:r>
              <a:rPr sz="2800" spc="-15" dirty="0">
                <a:latin typeface="Calibri"/>
                <a:cs typeface="Calibri"/>
              </a:rPr>
              <a:t>hierarchical </a:t>
            </a:r>
            <a:r>
              <a:rPr sz="2800" spc="-10" dirty="0">
                <a:latin typeface="Calibri"/>
                <a:cs typeface="Calibri"/>
              </a:rPr>
              <a:t>clustering, </a:t>
            </a:r>
            <a:r>
              <a:rPr sz="2800" spc="-15" dirty="0">
                <a:latin typeface="Calibri"/>
                <a:cs typeface="Calibri"/>
              </a:rPr>
              <a:t>we merge </a:t>
            </a:r>
            <a:r>
              <a:rPr sz="2800" spc="-5" dirty="0">
                <a:latin typeface="Calibri"/>
                <a:cs typeface="Calibri"/>
              </a:rPr>
              <a:t>in </a:t>
            </a:r>
            <a:r>
              <a:rPr sz="2800" spc="-10" dirty="0">
                <a:latin typeface="Calibri"/>
                <a:cs typeface="Calibri"/>
              </a:rPr>
              <a:t>the </a:t>
            </a:r>
            <a:r>
              <a:rPr sz="2800" spc="-620" dirty="0">
                <a:latin typeface="Calibri"/>
                <a:cs typeface="Calibri"/>
              </a:rPr>
              <a:t> </a:t>
            </a:r>
            <a:r>
              <a:rPr sz="2800" spc="-15" dirty="0">
                <a:latin typeface="Calibri"/>
                <a:cs typeface="Calibri"/>
              </a:rPr>
              <a:t>members </a:t>
            </a:r>
            <a:r>
              <a:rPr sz="2800" spc="-5" dirty="0">
                <a:latin typeface="Calibri"/>
                <a:cs typeface="Calibri"/>
              </a:rPr>
              <a:t>of </a:t>
            </a:r>
            <a:r>
              <a:rPr sz="2800" spc="-10" dirty="0">
                <a:latin typeface="Calibri"/>
                <a:cs typeface="Calibri"/>
              </a:rPr>
              <a:t>the </a:t>
            </a:r>
            <a:r>
              <a:rPr sz="2800" spc="-20" dirty="0">
                <a:latin typeface="Calibri"/>
                <a:cs typeface="Calibri"/>
              </a:rPr>
              <a:t>clusters </a:t>
            </a:r>
            <a:r>
              <a:rPr sz="2800" spc="-5" dirty="0">
                <a:latin typeface="Calibri"/>
                <a:cs typeface="Calibri"/>
              </a:rPr>
              <a:t>in each </a:t>
            </a:r>
            <a:r>
              <a:rPr sz="2800" spc="-20" dirty="0">
                <a:latin typeface="Calibri"/>
                <a:cs typeface="Calibri"/>
              </a:rPr>
              <a:t>step, </a:t>
            </a:r>
            <a:r>
              <a:rPr sz="2800" spc="-5" dirty="0">
                <a:latin typeface="Calibri"/>
                <a:cs typeface="Calibri"/>
              </a:rPr>
              <a:t>which </a:t>
            </a:r>
            <a:r>
              <a:rPr sz="2800" spc="-15" dirty="0">
                <a:latin typeface="Calibri"/>
                <a:cs typeface="Calibri"/>
              </a:rPr>
              <a:t>provide </a:t>
            </a:r>
            <a:r>
              <a:rPr sz="2800" spc="-10" dirty="0">
                <a:latin typeface="Calibri"/>
                <a:cs typeface="Calibri"/>
              </a:rPr>
              <a:t>the smallest maximum </a:t>
            </a:r>
            <a:r>
              <a:rPr sz="2800" spc="-5" dirty="0">
                <a:latin typeface="Calibri"/>
                <a:cs typeface="Calibri"/>
              </a:rPr>
              <a:t> pairwise</a:t>
            </a:r>
            <a:r>
              <a:rPr sz="2800" spc="-10" dirty="0">
                <a:latin typeface="Calibri"/>
                <a:cs typeface="Calibri"/>
              </a:rPr>
              <a:t> distance.</a:t>
            </a:r>
            <a:endParaRPr sz="2800">
              <a:latin typeface="Calibri"/>
              <a:cs typeface="Calibri"/>
            </a:endParaRPr>
          </a:p>
        </p:txBody>
      </p:sp>
      <p:pic>
        <p:nvPicPr>
          <p:cNvPr id="3" name="object 3"/>
          <p:cNvPicPr/>
          <p:nvPr/>
        </p:nvPicPr>
        <p:blipFill>
          <a:blip r:embed="rId2" cstate="print"/>
          <a:stretch>
            <a:fillRect/>
          </a:stretch>
        </p:blipFill>
        <p:spPr>
          <a:xfrm>
            <a:off x="3492475" y="1634732"/>
            <a:ext cx="4385493" cy="4885079"/>
          </a:xfrm>
          <a:prstGeom prst="rect">
            <a:avLst/>
          </a:prstGeom>
        </p:spPr>
      </p:pic>
    </p:spTree>
    <p:extLst>
      <p:ext uri="{BB962C8B-B14F-4D97-AF65-F5344CB8AC3E}">
        <p14:creationId xmlns:p14="http://schemas.microsoft.com/office/powerpoint/2010/main" val="16746341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3089" y="293169"/>
            <a:ext cx="7732395" cy="629285"/>
          </a:xfrm>
          <a:prstGeom prst="rect">
            <a:avLst/>
          </a:prstGeom>
        </p:spPr>
        <p:txBody>
          <a:bodyPr vert="horz" wrap="square" lIns="0" tIns="13970" rIns="0" bIns="0" rtlCol="0">
            <a:spAutoFit/>
          </a:bodyPr>
          <a:lstStyle/>
          <a:p>
            <a:pPr marL="12700">
              <a:lnSpc>
                <a:spcPct val="100000"/>
              </a:lnSpc>
              <a:spcBef>
                <a:spcPts val="110"/>
              </a:spcBef>
            </a:pPr>
            <a:r>
              <a:rPr sz="3950" spc="-10" dirty="0"/>
              <a:t>Example</a:t>
            </a:r>
            <a:r>
              <a:rPr sz="3950" spc="-5" dirty="0"/>
              <a:t> </a:t>
            </a:r>
            <a:r>
              <a:rPr sz="3950" dirty="0"/>
              <a:t>:</a:t>
            </a:r>
            <a:r>
              <a:rPr sz="3950" spc="-5" dirty="0"/>
              <a:t> </a:t>
            </a:r>
            <a:r>
              <a:rPr sz="3950" spc="-10" dirty="0"/>
              <a:t>Complete</a:t>
            </a:r>
            <a:r>
              <a:rPr sz="3950" spc="-5" dirty="0"/>
              <a:t> </a:t>
            </a:r>
            <a:r>
              <a:rPr sz="3950" spc="-15" dirty="0"/>
              <a:t>linkage</a:t>
            </a:r>
            <a:r>
              <a:rPr sz="3950" spc="-5" dirty="0"/>
              <a:t> algorithm</a:t>
            </a:r>
            <a:endParaRPr sz="3950"/>
          </a:p>
        </p:txBody>
      </p:sp>
      <p:sp>
        <p:nvSpPr>
          <p:cNvPr id="3" name="object 3"/>
          <p:cNvSpPr txBox="1"/>
          <p:nvPr/>
        </p:nvSpPr>
        <p:spPr>
          <a:xfrm>
            <a:off x="764060" y="836584"/>
            <a:ext cx="10831195" cy="2301240"/>
          </a:xfrm>
          <a:prstGeom prst="rect">
            <a:avLst/>
          </a:prstGeom>
        </p:spPr>
        <p:txBody>
          <a:bodyPr vert="horz" wrap="square" lIns="0" tIns="93980" rIns="0" bIns="0" rtlCol="0">
            <a:spAutoFit/>
          </a:bodyPr>
          <a:lstStyle/>
          <a:p>
            <a:pPr marL="294640" indent="-281940">
              <a:lnSpc>
                <a:spcPct val="100000"/>
              </a:lnSpc>
              <a:spcBef>
                <a:spcPts val="740"/>
              </a:spcBef>
              <a:buFont typeface="Arial MT"/>
              <a:buChar char="•"/>
              <a:tabLst>
                <a:tab pos="294640" algn="l"/>
              </a:tabLst>
            </a:pPr>
            <a:r>
              <a:rPr sz="3200" spc="-5" dirty="0">
                <a:latin typeface="Calibri"/>
                <a:cs typeface="Calibri"/>
              </a:rPr>
              <a:t>Consider</a:t>
            </a:r>
            <a:r>
              <a:rPr sz="3200" spc="-15" dirty="0">
                <a:latin typeface="Calibri"/>
                <a:cs typeface="Calibri"/>
              </a:rPr>
              <a:t> </a:t>
            </a:r>
            <a:r>
              <a:rPr sz="3200" spc="-10" dirty="0">
                <a:latin typeface="Calibri"/>
                <a:cs typeface="Calibri"/>
              </a:rPr>
              <a:t>the</a:t>
            </a:r>
            <a:r>
              <a:rPr sz="3200" spc="-15" dirty="0">
                <a:latin typeface="Calibri"/>
                <a:cs typeface="Calibri"/>
              </a:rPr>
              <a:t> </a:t>
            </a:r>
            <a:r>
              <a:rPr sz="3200" spc="-5" dirty="0">
                <a:latin typeface="Calibri"/>
                <a:cs typeface="Calibri"/>
              </a:rPr>
              <a:t>same</a:t>
            </a:r>
            <a:r>
              <a:rPr sz="3200" spc="-10" dirty="0">
                <a:latin typeface="Calibri"/>
                <a:cs typeface="Calibri"/>
              </a:rPr>
              <a:t> </a:t>
            </a:r>
            <a:r>
              <a:rPr sz="3200" spc="-5" dirty="0">
                <a:latin typeface="Calibri"/>
                <a:cs typeface="Calibri"/>
              </a:rPr>
              <a:t>samples</a:t>
            </a:r>
            <a:r>
              <a:rPr sz="3200" spc="-15" dirty="0">
                <a:latin typeface="Calibri"/>
                <a:cs typeface="Calibri"/>
              </a:rPr>
              <a:t> </a:t>
            </a:r>
            <a:r>
              <a:rPr sz="3200" spc="-5" dirty="0">
                <a:latin typeface="Calibri"/>
                <a:cs typeface="Calibri"/>
              </a:rPr>
              <a:t>used</a:t>
            </a:r>
            <a:r>
              <a:rPr sz="3200" spc="-10" dirty="0">
                <a:latin typeface="Calibri"/>
                <a:cs typeface="Calibri"/>
              </a:rPr>
              <a:t> </a:t>
            </a:r>
            <a:r>
              <a:rPr sz="3200" spc="-5" dirty="0">
                <a:latin typeface="Calibri"/>
                <a:cs typeface="Calibri"/>
              </a:rPr>
              <a:t>in</a:t>
            </a:r>
            <a:r>
              <a:rPr sz="3200" spc="-10" dirty="0">
                <a:latin typeface="Calibri"/>
                <a:cs typeface="Calibri"/>
              </a:rPr>
              <a:t> </a:t>
            </a:r>
            <a:r>
              <a:rPr sz="3200" spc="-5" dirty="0">
                <a:latin typeface="Calibri"/>
                <a:cs typeface="Calibri"/>
              </a:rPr>
              <a:t>single</a:t>
            </a:r>
            <a:r>
              <a:rPr sz="3200" spc="-15" dirty="0">
                <a:latin typeface="Calibri"/>
                <a:cs typeface="Calibri"/>
              </a:rPr>
              <a:t> linkage:</a:t>
            </a:r>
            <a:endParaRPr sz="3200">
              <a:latin typeface="Calibri"/>
              <a:cs typeface="Calibri"/>
            </a:endParaRPr>
          </a:p>
          <a:p>
            <a:pPr marL="294640" indent="-281940">
              <a:lnSpc>
                <a:spcPct val="100000"/>
              </a:lnSpc>
              <a:spcBef>
                <a:spcPts val="640"/>
              </a:spcBef>
              <a:buFont typeface="Arial MT"/>
              <a:buChar char="•"/>
              <a:tabLst>
                <a:tab pos="294640" algn="l"/>
              </a:tabLst>
            </a:pPr>
            <a:r>
              <a:rPr sz="3200" spc="-5" dirty="0">
                <a:latin typeface="Calibri"/>
                <a:cs typeface="Calibri"/>
              </a:rPr>
              <a:t>Apply Euclidean </a:t>
            </a:r>
            <a:r>
              <a:rPr sz="3200" spc="-15" dirty="0">
                <a:latin typeface="Calibri"/>
                <a:cs typeface="Calibri"/>
              </a:rPr>
              <a:t>distance</a:t>
            </a:r>
            <a:r>
              <a:rPr sz="3200" spc="-5" dirty="0">
                <a:latin typeface="Calibri"/>
                <a:cs typeface="Calibri"/>
              </a:rPr>
              <a:t> </a:t>
            </a:r>
            <a:r>
              <a:rPr sz="3200" dirty="0">
                <a:latin typeface="Calibri"/>
                <a:cs typeface="Calibri"/>
              </a:rPr>
              <a:t>and</a:t>
            </a:r>
            <a:r>
              <a:rPr sz="3200" spc="-5" dirty="0">
                <a:latin typeface="Calibri"/>
                <a:cs typeface="Calibri"/>
              </a:rPr>
              <a:t> </a:t>
            </a:r>
            <a:r>
              <a:rPr sz="3200" spc="-15" dirty="0">
                <a:latin typeface="Calibri"/>
                <a:cs typeface="Calibri"/>
              </a:rPr>
              <a:t>compute</a:t>
            </a:r>
            <a:r>
              <a:rPr sz="3200" spc="-5" dirty="0">
                <a:latin typeface="Calibri"/>
                <a:cs typeface="Calibri"/>
              </a:rPr>
              <a:t> </a:t>
            </a:r>
            <a:r>
              <a:rPr sz="3200" spc="-10" dirty="0">
                <a:latin typeface="Calibri"/>
                <a:cs typeface="Calibri"/>
              </a:rPr>
              <a:t>the </a:t>
            </a:r>
            <a:r>
              <a:rPr sz="3200" spc="-15" dirty="0">
                <a:latin typeface="Calibri"/>
                <a:cs typeface="Calibri"/>
              </a:rPr>
              <a:t>distance.</a:t>
            </a:r>
            <a:endParaRPr sz="3200">
              <a:latin typeface="Calibri"/>
              <a:cs typeface="Calibri"/>
            </a:endParaRPr>
          </a:p>
          <a:p>
            <a:pPr marL="294640" indent="-281940">
              <a:lnSpc>
                <a:spcPct val="100000"/>
              </a:lnSpc>
              <a:spcBef>
                <a:spcPts val="640"/>
              </a:spcBef>
              <a:buFont typeface="Arial MT"/>
              <a:buChar char="•"/>
              <a:tabLst>
                <a:tab pos="294640" algn="l"/>
              </a:tabLst>
            </a:pPr>
            <a:r>
              <a:rPr sz="3200" spc="-10" dirty="0">
                <a:latin typeface="Calibri"/>
                <a:cs typeface="Calibri"/>
              </a:rPr>
              <a:t>Algorithm</a:t>
            </a:r>
            <a:r>
              <a:rPr sz="3200" spc="-15" dirty="0">
                <a:latin typeface="Calibri"/>
                <a:cs typeface="Calibri"/>
              </a:rPr>
              <a:t> starts </a:t>
            </a:r>
            <a:r>
              <a:rPr sz="3200" spc="-10" dirty="0">
                <a:latin typeface="Calibri"/>
                <a:cs typeface="Calibri"/>
              </a:rPr>
              <a:t>with</a:t>
            </a:r>
            <a:r>
              <a:rPr sz="3200" spc="-15" dirty="0">
                <a:latin typeface="Calibri"/>
                <a:cs typeface="Calibri"/>
              </a:rPr>
              <a:t> </a:t>
            </a:r>
            <a:r>
              <a:rPr sz="3200" dirty="0">
                <a:latin typeface="Calibri"/>
                <a:cs typeface="Calibri"/>
              </a:rPr>
              <a:t>5</a:t>
            </a:r>
            <a:r>
              <a:rPr sz="3200" spc="-20" dirty="0">
                <a:latin typeface="Calibri"/>
                <a:cs typeface="Calibri"/>
              </a:rPr>
              <a:t> clusters.</a:t>
            </a:r>
            <a:endParaRPr sz="3200">
              <a:latin typeface="Calibri"/>
              <a:cs typeface="Calibri"/>
            </a:endParaRPr>
          </a:p>
          <a:p>
            <a:pPr marL="294640" indent="-281940">
              <a:lnSpc>
                <a:spcPct val="100000"/>
              </a:lnSpc>
              <a:spcBef>
                <a:spcPts val="640"/>
              </a:spcBef>
              <a:buFont typeface="Arial MT"/>
              <a:buChar char="•"/>
              <a:tabLst>
                <a:tab pos="294640" algn="l"/>
              </a:tabLst>
            </a:pPr>
            <a:r>
              <a:rPr sz="3200" spc="-5" dirty="0">
                <a:latin typeface="Calibri"/>
                <a:cs typeface="Calibri"/>
              </a:rPr>
              <a:t>As</a:t>
            </a:r>
            <a:r>
              <a:rPr sz="3200" spc="-10" dirty="0">
                <a:latin typeface="Calibri"/>
                <a:cs typeface="Calibri"/>
              </a:rPr>
              <a:t> </a:t>
            </a:r>
            <a:r>
              <a:rPr sz="3200" spc="-5" dirty="0">
                <a:latin typeface="Calibri"/>
                <a:cs typeface="Calibri"/>
              </a:rPr>
              <a:t>earlier</a:t>
            </a:r>
            <a:r>
              <a:rPr sz="3200" spc="-10" dirty="0">
                <a:latin typeface="Calibri"/>
                <a:cs typeface="Calibri"/>
              </a:rPr>
              <a:t> </a:t>
            </a:r>
            <a:r>
              <a:rPr sz="3200" spc="-5" dirty="0">
                <a:latin typeface="Calibri"/>
                <a:cs typeface="Calibri"/>
              </a:rPr>
              <a:t>samples</a:t>
            </a:r>
            <a:r>
              <a:rPr sz="3200" spc="-10" dirty="0">
                <a:latin typeface="Calibri"/>
                <a:cs typeface="Calibri"/>
              </a:rPr>
              <a:t> </a:t>
            </a:r>
            <a:r>
              <a:rPr sz="3200" dirty="0">
                <a:latin typeface="Calibri"/>
                <a:cs typeface="Calibri"/>
              </a:rPr>
              <a:t>1</a:t>
            </a:r>
            <a:r>
              <a:rPr sz="3200" spc="-15" dirty="0">
                <a:latin typeface="Calibri"/>
                <a:cs typeface="Calibri"/>
              </a:rPr>
              <a:t> </a:t>
            </a:r>
            <a:r>
              <a:rPr sz="3200" dirty="0">
                <a:latin typeface="Calibri"/>
                <a:cs typeface="Calibri"/>
              </a:rPr>
              <a:t>and</a:t>
            </a:r>
            <a:r>
              <a:rPr sz="3200" spc="-10" dirty="0">
                <a:latin typeface="Calibri"/>
                <a:cs typeface="Calibri"/>
              </a:rPr>
              <a:t> </a:t>
            </a:r>
            <a:r>
              <a:rPr sz="3200" dirty="0">
                <a:latin typeface="Calibri"/>
                <a:cs typeface="Calibri"/>
              </a:rPr>
              <a:t>2</a:t>
            </a:r>
            <a:r>
              <a:rPr sz="3200" spc="-15" dirty="0">
                <a:latin typeface="Calibri"/>
                <a:cs typeface="Calibri"/>
              </a:rPr>
              <a:t> are</a:t>
            </a:r>
            <a:r>
              <a:rPr sz="3200" spc="-10" dirty="0">
                <a:latin typeface="Calibri"/>
                <a:cs typeface="Calibri"/>
              </a:rPr>
              <a:t> the</a:t>
            </a:r>
            <a:r>
              <a:rPr sz="3200" spc="-15" dirty="0">
                <a:latin typeface="Calibri"/>
                <a:cs typeface="Calibri"/>
              </a:rPr>
              <a:t> </a:t>
            </a:r>
            <a:r>
              <a:rPr sz="3200" spc="-10" dirty="0">
                <a:latin typeface="Calibri"/>
                <a:cs typeface="Calibri"/>
              </a:rPr>
              <a:t>closest,</a:t>
            </a:r>
            <a:r>
              <a:rPr sz="3200" spc="-15" dirty="0">
                <a:latin typeface="Calibri"/>
                <a:cs typeface="Calibri"/>
              </a:rPr>
              <a:t> </a:t>
            </a:r>
            <a:r>
              <a:rPr sz="3200" spc="-10" dirty="0">
                <a:latin typeface="Calibri"/>
                <a:cs typeface="Calibri"/>
              </a:rPr>
              <a:t>they </a:t>
            </a:r>
            <a:r>
              <a:rPr sz="3200" spc="-15" dirty="0">
                <a:latin typeface="Calibri"/>
                <a:cs typeface="Calibri"/>
              </a:rPr>
              <a:t>are</a:t>
            </a:r>
            <a:r>
              <a:rPr sz="3200" spc="-10" dirty="0">
                <a:latin typeface="Calibri"/>
                <a:cs typeface="Calibri"/>
              </a:rPr>
              <a:t> </a:t>
            </a:r>
            <a:r>
              <a:rPr sz="3200" spc="-15" dirty="0">
                <a:latin typeface="Calibri"/>
                <a:cs typeface="Calibri"/>
              </a:rPr>
              <a:t>merged</a:t>
            </a:r>
            <a:r>
              <a:rPr sz="3200" spc="-10" dirty="0">
                <a:latin typeface="Calibri"/>
                <a:cs typeface="Calibri"/>
              </a:rPr>
              <a:t> </a:t>
            </a:r>
            <a:r>
              <a:rPr sz="3200" spc="-20" dirty="0">
                <a:latin typeface="Calibri"/>
                <a:cs typeface="Calibri"/>
              </a:rPr>
              <a:t>first.</a:t>
            </a:r>
            <a:endParaRPr sz="3200">
              <a:latin typeface="Calibri"/>
              <a:cs typeface="Calibri"/>
            </a:endParaRPr>
          </a:p>
        </p:txBody>
      </p:sp>
      <p:grpSp>
        <p:nvGrpSpPr>
          <p:cNvPr id="4" name="object 4"/>
          <p:cNvGrpSpPr/>
          <p:nvPr/>
        </p:nvGrpSpPr>
        <p:grpSpPr>
          <a:xfrm>
            <a:off x="557566" y="3249490"/>
            <a:ext cx="3242310" cy="2005330"/>
            <a:chOff x="557566" y="3249490"/>
            <a:chExt cx="3242310" cy="2005330"/>
          </a:xfrm>
        </p:grpSpPr>
        <p:pic>
          <p:nvPicPr>
            <p:cNvPr id="5" name="object 5"/>
            <p:cNvPicPr/>
            <p:nvPr/>
          </p:nvPicPr>
          <p:blipFill>
            <a:blip r:embed="rId2" cstate="print"/>
            <a:stretch>
              <a:fillRect/>
            </a:stretch>
          </p:blipFill>
          <p:spPr>
            <a:xfrm>
              <a:off x="557566" y="3249490"/>
              <a:ext cx="2810395" cy="2005169"/>
            </a:xfrm>
            <a:prstGeom prst="rect">
              <a:avLst/>
            </a:prstGeom>
          </p:spPr>
        </p:pic>
        <p:sp>
          <p:nvSpPr>
            <p:cNvPr id="6" name="object 6"/>
            <p:cNvSpPr/>
            <p:nvPr/>
          </p:nvSpPr>
          <p:spPr>
            <a:xfrm>
              <a:off x="3141434" y="3892024"/>
              <a:ext cx="645795" cy="673100"/>
            </a:xfrm>
            <a:custGeom>
              <a:avLst/>
              <a:gdLst/>
              <a:ahLst/>
              <a:cxnLst/>
              <a:rect l="l" t="t" r="r" b="b"/>
              <a:pathLst>
                <a:path w="645795" h="673100">
                  <a:moveTo>
                    <a:pt x="140475" y="672599"/>
                  </a:moveTo>
                  <a:lnTo>
                    <a:pt x="262050" y="516299"/>
                  </a:lnTo>
                  <a:lnTo>
                    <a:pt x="0" y="312599"/>
                  </a:lnTo>
                  <a:lnTo>
                    <a:pt x="243150" y="0"/>
                  </a:lnTo>
                  <a:lnTo>
                    <a:pt x="505200" y="203699"/>
                  </a:lnTo>
                  <a:lnTo>
                    <a:pt x="626775" y="47399"/>
                  </a:lnTo>
                  <a:lnTo>
                    <a:pt x="645675" y="563699"/>
                  </a:lnTo>
                  <a:lnTo>
                    <a:pt x="140475" y="672599"/>
                  </a:lnTo>
                  <a:close/>
                </a:path>
              </a:pathLst>
            </a:custGeom>
            <a:solidFill>
              <a:srgbClr val="4F81BD"/>
            </a:solidFill>
          </p:spPr>
          <p:txBody>
            <a:bodyPr wrap="square" lIns="0" tIns="0" rIns="0" bIns="0" rtlCol="0"/>
            <a:lstStyle/>
            <a:p>
              <a:endParaRPr/>
            </a:p>
          </p:txBody>
        </p:sp>
        <p:sp>
          <p:nvSpPr>
            <p:cNvPr id="7" name="object 7"/>
            <p:cNvSpPr/>
            <p:nvPr/>
          </p:nvSpPr>
          <p:spPr>
            <a:xfrm>
              <a:off x="3141434" y="3892024"/>
              <a:ext cx="645795" cy="673100"/>
            </a:xfrm>
            <a:custGeom>
              <a:avLst/>
              <a:gdLst/>
              <a:ahLst/>
              <a:cxnLst/>
              <a:rect l="l" t="t" r="r" b="b"/>
              <a:pathLst>
                <a:path w="645795" h="673100">
                  <a:moveTo>
                    <a:pt x="243150" y="0"/>
                  </a:moveTo>
                  <a:lnTo>
                    <a:pt x="505200" y="203699"/>
                  </a:lnTo>
                  <a:lnTo>
                    <a:pt x="626775" y="47399"/>
                  </a:lnTo>
                  <a:lnTo>
                    <a:pt x="645675" y="563699"/>
                  </a:lnTo>
                  <a:lnTo>
                    <a:pt x="140475" y="672599"/>
                  </a:lnTo>
                  <a:lnTo>
                    <a:pt x="262050" y="516299"/>
                  </a:lnTo>
                  <a:lnTo>
                    <a:pt x="0" y="312599"/>
                  </a:lnTo>
                  <a:lnTo>
                    <a:pt x="243150" y="0"/>
                  </a:lnTo>
                  <a:close/>
                </a:path>
              </a:pathLst>
            </a:custGeom>
            <a:ln w="25399">
              <a:solidFill>
                <a:srgbClr val="385E88"/>
              </a:solidFill>
            </a:ln>
          </p:spPr>
          <p:txBody>
            <a:bodyPr wrap="square" lIns="0" tIns="0" rIns="0" bIns="0" rtlCol="0"/>
            <a:lstStyle/>
            <a:p>
              <a:endParaRPr/>
            </a:p>
          </p:txBody>
        </p:sp>
      </p:grpSp>
      <p:pic>
        <p:nvPicPr>
          <p:cNvPr id="8" name="object 8"/>
          <p:cNvPicPr/>
          <p:nvPr/>
        </p:nvPicPr>
        <p:blipFill>
          <a:blip r:embed="rId3" cstate="print"/>
          <a:stretch>
            <a:fillRect/>
          </a:stretch>
        </p:blipFill>
        <p:spPr>
          <a:xfrm>
            <a:off x="3883449" y="3645024"/>
            <a:ext cx="7497100" cy="2866538"/>
          </a:xfrm>
          <a:prstGeom prst="rect">
            <a:avLst/>
          </a:prstGeom>
        </p:spPr>
      </p:pic>
      <p:pic>
        <p:nvPicPr>
          <p:cNvPr id="9" name="object 8">
            <a:extLst>
              <a:ext uri="{FF2B5EF4-FFF2-40B4-BE49-F238E27FC236}">
                <a16:creationId xmlns:a16="http://schemas.microsoft.com/office/drawing/2014/main" id="{DBEC4546-3880-3B75-F3F4-B45FA6684630}"/>
              </a:ext>
            </a:extLst>
          </p:cNvPr>
          <p:cNvPicPr/>
          <p:nvPr/>
        </p:nvPicPr>
        <p:blipFill>
          <a:blip r:embed="rId3" cstate="print"/>
          <a:stretch>
            <a:fillRect/>
          </a:stretch>
        </p:blipFill>
        <p:spPr>
          <a:xfrm>
            <a:off x="3816258" y="3635393"/>
            <a:ext cx="7497100" cy="2866538"/>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64060" y="97661"/>
            <a:ext cx="11133455" cy="3601720"/>
          </a:xfrm>
          <a:prstGeom prst="rect">
            <a:avLst/>
          </a:prstGeom>
        </p:spPr>
        <p:txBody>
          <a:bodyPr vert="horz" wrap="square" lIns="0" tIns="12700" rIns="0" bIns="0" rtlCol="0">
            <a:spAutoFit/>
          </a:bodyPr>
          <a:lstStyle/>
          <a:p>
            <a:pPr marL="294640" marR="155575" indent="-281940">
              <a:lnSpc>
                <a:spcPct val="100000"/>
              </a:lnSpc>
              <a:spcBef>
                <a:spcPts val="100"/>
              </a:spcBef>
              <a:buFont typeface="Arial MT"/>
              <a:buChar char="•"/>
              <a:tabLst>
                <a:tab pos="294640" algn="l"/>
              </a:tabLst>
            </a:pPr>
            <a:r>
              <a:rPr sz="3200" spc="-5" dirty="0">
                <a:latin typeface="Calibri"/>
                <a:cs typeface="Calibri"/>
              </a:rPr>
              <a:t>While</a:t>
            </a:r>
            <a:r>
              <a:rPr sz="3200" spc="-10" dirty="0">
                <a:latin typeface="Calibri"/>
                <a:cs typeface="Calibri"/>
              </a:rPr>
              <a:t> merging</a:t>
            </a:r>
            <a:r>
              <a:rPr sz="3200" spc="-5" dirty="0">
                <a:latin typeface="Calibri"/>
                <a:cs typeface="Calibri"/>
              </a:rPr>
              <a:t> </a:t>
            </a:r>
            <a:r>
              <a:rPr sz="3200" spc="-10" dirty="0">
                <a:latin typeface="Calibri"/>
                <a:cs typeface="Calibri"/>
              </a:rPr>
              <a:t>the</a:t>
            </a:r>
            <a:r>
              <a:rPr sz="3200" spc="-15" dirty="0">
                <a:latin typeface="Calibri"/>
                <a:cs typeface="Calibri"/>
              </a:rPr>
              <a:t> </a:t>
            </a:r>
            <a:r>
              <a:rPr sz="3200" spc="-10" dirty="0">
                <a:latin typeface="Calibri"/>
                <a:cs typeface="Calibri"/>
              </a:rPr>
              <a:t>maximum</a:t>
            </a:r>
            <a:r>
              <a:rPr sz="3200" spc="-5" dirty="0">
                <a:latin typeface="Calibri"/>
                <a:cs typeface="Calibri"/>
              </a:rPr>
              <a:t> </a:t>
            </a:r>
            <a:r>
              <a:rPr sz="3200" spc="-15" dirty="0">
                <a:latin typeface="Calibri"/>
                <a:cs typeface="Calibri"/>
              </a:rPr>
              <a:t>distance</a:t>
            </a:r>
            <a:r>
              <a:rPr sz="3200" spc="-10" dirty="0">
                <a:latin typeface="Calibri"/>
                <a:cs typeface="Calibri"/>
              </a:rPr>
              <a:t> will </a:t>
            </a:r>
            <a:r>
              <a:rPr sz="3200" spc="-5" dirty="0">
                <a:latin typeface="Calibri"/>
                <a:cs typeface="Calibri"/>
              </a:rPr>
              <a:t>be</a:t>
            </a:r>
            <a:r>
              <a:rPr sz="3200" spc="-10" dirty="0">
                <a:latin typeface="Calibri"/>
                <a:cs typeface="Calibri"/>
              </a:rPr>
              <a:t> </a:t>
            </a:r>
            <a:r>
              <a:rPr sz="3200" spc="-5" dirty="0">
                <a:latin typeface="Calibri"/>
                <a:cs typeface="Calibri"/>
              </a:rPr>
              <a:t>used </a:t>
            </a:r>
            <a:r>
              <a:rPr sz="3200" spc="-20" dirty="0">
                <a:latin typeface="Calibri"/>
                <a:cs typeface="Calibri"/>
              </a:rPr>
              <a:t>to</a:t>
            </a:r>
            <a:r>
              <a:rPr sz="3200" spc="-10" dirty="0">
                <a:latin typeface="Calibri"/>
                <a:cs typeface="Calibri"/>
              </a:rPr>
              <a:t> replace</a:t>
            </a:r>
            <a:r>
              <a:rPr sz="3200" spc="-5" dirty="0">
                <a:latin typeface="Calibri"/>
                <a:cs typeface="Calibri"/>
              </a:rPr>
              <a:t> </a:t>
            </a:r>
            <a:r>
              <a:rPr sz="3200" spc="-10" dirty="0">
                <a:latin typeface="Calibri"/>
                <a:cs typeface="Calibri"/>
              </a:rPr>
              <a:t>the </a:t>
            </a:r>
            <a:r>
              <a:rPr sz="3200" spc="-710" dirty="0">
                <a:latin typeface="Calibri"/>
                <a:cs typeface="Calibri"/>
              </a:rPr>
              <a:t> </a:t>
            </a:r>
            <a:r>
              <a:rPr sz="3200" spc="-15" dirty="0">
                <a:latin typeface="Calibri"/>
                <a:cs typeface="Calibri"/>
              </a:rPr>
              <a:t>distance/</a:t>
            </a:r>
            <a:r>
              <a:rPr sz="3200" spc="-10" dirty="0">
                <a:latin typeface="Calibri"/>
                <a:cs typeface="Calibri"/>
              </a:rPr>
              <a:t> </a:t>
            </a:r>
            <a:r>
              <a:rPr sz="3200" spc="-20" dirty="0">
                <a:latin typeface="Calibri"/>
                <a:cs typeface="Calibri"/>
              </a:rPr>
              <a:t>cost</a:t>
            </a:r>
            <a:r>
              <a:rPr sz="3200" spc="-10" dirty="0">
                <a:latin typeface="Calibri"/>
                <a:cs typeface="Calibri"/>
              </a:rPr>
              <a:t> value.</a:t>
            </a:r>
            <a:endParaRPr sz="3200">
              <a:latin typeface="Calibri"/>
              <a:cs typeface="Calibri"/>
            </a:endParaRPr>
          </a:p>
          <a:p>
            <a:pPr marL="294640" marR="5080" indent="-281940">
              <a:lnSpc>
                <a:spcPct val="100000"/>
              </a:lnSpc>
              <a:spcBef>
                <a:spcPts val="640"/>
              </a:spcBef>
              <a:buFont typeface="Arial MT"/>
              <a:buChar char="•"/>
              <a:tabLst>
                <a:tab pos="294640" algn="l"/>
                <a:tab pos="10457815" algn="l"/>
              </a:tabLst>
            </a:pPr>
            <a:r>
              <a:rPr sz="3200" spc="-45" dirty="0">
                <a:latin typeface="Calibri"/>
                <a:cs typeface="Calibri"/>
              </a:rPr>
              <a:t>F</a:t>
            </a:r>
            <a:r>
              <a:rPr sz="3200" spc="-5" dirty="0">
                <a:latin typeface="Calibri"/>
                <a:cs typeface="Calibri"/>
              </a:rPr>
              <a:t>o</a:t>
            </a:r>
            <a:r>
              <a:rPr sz="3200" dirty="0">
                <a:latin typeface="Calibri"/>
                <a:cs typeface="Calibri"/>
              </a:rPr>
              <a:t>r</a:t>
            </a:r>
            <a:r>
              <a:rPr sz="3200" spc="-5" dirty="0">
                <a:latin typeface="Calibri"/>
                <a:cs typeface="Calibri"/>
              </a:rPr>
              <a:t> </a:t>
            </a:r>
            <a:r>
              <a:rPr sz="3200" spc="-50" dirty="0">
                <a:latin typeface="Calibri"/>
                <a:cs typeface="Calibri"/>
              </a:rPr>
              <a:t>e</a:t>
            </a:r>
            <a:r>
              <a:rPr sz="3200" spc="-60" dirty="0">
                <a:latin typeface="Calibri"/>
                <a:cs typeface="Calibri"/>
              </a:rPr>
              <a:t>x</a:t>
            </a:r>
            <a:r>
              <a:rPr sz="3200" dirty="0">
                <a:latin typeface="Calibri"/>
                <a:cs typeface="Calibri"/>
              </a:rPr>
              <a:t>ample,</a:t>
            </a:r>
            <a:r>
              <a:rPr sz="3200" spc="-5" dirty="0">
                <a:latin typeface="Calibri"/>
                <a:cs typeface="Calibri"/>
              </a:rPr>
              <a:t> </a:t>
            </a:r>
            <a:r>
              <a:rPr sz="3200" spc="-10" dirty="0">
                <a:latin typeface="Calibri"/>
                <a:cs typeface="Calibri"/>
              </a:rPr>
              <a:t>th</a:t>
            </a:r>
            <a:r>
              <a:rPr sz="3200" dirty="0">
                <a:latin typeface="Calibri"/>
                <a:cs typeface="Calibri"/>
              </a:rPr>
              <a:t>e</a:t>
            </a:r>
            <a:r>
              <a:rPr sz="3200" spc="-10" dirty="0">
                <a:latin typeface="Calibri"/>
                <a:cs typeface="Calibri"/>
              </a:rPr>
              <a:t> </a:t>
            </a:r>
            <a:r>
              <a:rPr sz="3200" spc="-5" dirty="0">
                <a:latin typeface="Calibri"/>
                <a:cs typeface="Calibri"/>
              </a:rPr>
              <a:t>di</a:t>
            </a:r>
            <a:r>
              <a:rPr sz="3200" spc="-40" dirty="0">
                <a:latin typeface="Calibri"/>
                <a:cs typeface="Calibri"/>
              </a:rPr>
              <a:t>s</a:t>
            </a:r>
            <a:r>
              <a:rPr sz="3200" spc="-45" dirty="0">
                <a:latin typeface="Calibri"/>
                <a:cs typeface="Calibri"/>
              </a:rPr>
              <a:t>t</a:t>
            </a:r>
            <a:r>
              <a:rPr sz="3200" dirty="0">
                <a:latin typeface="Calibri"/>
                <a:cs typeface="Calibri"/>
              </a:rPr>
              <a:t>ance</a:t>
            </a:r>
            <a:r>
              <a:rPr sz="3200" spc="-5" dirty="0">
                <a:latin typeface="Calibri"/>
                <a:cs typeface="Calibri"/>
              </a:rPr>
              <a:t> b</a:t>
            </a:r>
            <a:r>
              <a:rPr sz="3200" spc="-20" dirty="0">
                <a:latin typeface="Calibri"/>
                <a:cs typeface="Calibri"/>
              </a:rPr>
              <a:t>e</a:t>
            </a:r>
            <a:r>
              <a:rPr sz="3200" spc="-5" dirty="0">
                <a:latin typeface="Calibri"/>
                <a:cs typeface="Calibri"/>
              </a:rPr>
              <a:t>t</a:t>
            </a:r>
            <a:r>
              <a:rPr sz="3200" spc="-30" dirty="0">
                <a:latin typeface="Calibri"/>
                <a:cs typeface="Calibri"/>
              </a:rPr>
              <a:t>w</a:t>
            </a:r>
            <a:r>
              <a:rPr sz="3200" spc="-5" dirty="0">
                <a:latin typeface="Calibri"/>
                <a:cs typeface="Calibri"/>
              </a:rPr>
              <a:t>ee</a:t>
            </a:r>
            <a:r>
              <a:rPr sz="3200" dirty="0">
                <a:latin typeface="Calibri"/>
                <a:cs typeface="Calibri"/>
              </a:rPr>
              <a:t>n</a:t>
            </a:r>
            <a:r>
              <a:rPr sz="3200" spc="-5" dirty="0">
                <a:latin typeface="Calibri"/>
                <a:cs typeface="Calibri"/>
              </a:rPr>
              <a:t> </a:t>
            </a:r>
            <a:r>
              <a:rPr sz="3200" spc="-10" dirty="0">
                <a:latin typeface="Calibri"/>
                <a:cs typeface="Calibri"/>
              </a:rPr>
              <a:t>1&amp;</a:t>
            </a:r>
            <a:r>
              <a:rPr sz="3200" dirty="0">
                <a:latin typeface="Calibri"/>
                <a:cs typeface="Calibri"/>
              </a:rPr>
              <a:t>3</a:t>
            </a:r>
            <a:r>
              <a:rPr sz="3200" spc="-10" dirty="0">
                <a:latin typeface="Calibri"/>
                <a:cs typeface="Calibri"/>
              </a:rPr>
              <a:t> </a:t>
            </a:r>
            <a:r>
              <a:rPr sz="3200" dirty="0">
                <a:latin typeface="Calibri"/>
                <a:cs typeface="Calibri"/>
              </a:rPr>
              <a:t>=</a:t>
            </a:r>
            <a:r>
              <a:rPr sz="3200" spc="-5" dirty="0">
                <a:latin typeface="Calibri"/>
                <a:cs typeface="Calibri"/>
              </a:rPr>
              <a:t> </a:t>
            </a:r>
            <a:r>
              <a:rPr sz="3200" spc="-10" dirty="0">
                <a:latin typeface="Calibri"/>
                <a:cs typeface="Calibri"/>
              </a:rPr>
              <a:t>11.</a:t>
            </a:r>
            <a:r>
              <a:rPr sz="3200" dirty="0">
                <a:latin typeface="Calibri"/>
                <a:cs typeface="Calibri"/>
              </a:rPr>
              <a:t>7</a:t>
            </a:r>
            <a:r>
              <a:rPr sz="3200" spc="-10" dirty="0">
                <a:latin typeface="Calibri"/>
                <a:cs typeface="Calibri"/>
              </a:rPr>
              <a:t> </a:t>
            </a:r>
            <a:r>
              <a:rPr sz="3200" dirty="0">
                <a:latin typeface="Calibri"/>
                <a:cs typeface="Calibri"/>
              </a:rPr>
              <a:t>and</a:t>
            </a:r>
            <a:r>
              <a:rPr sz="3200" spc="-5" dirty="0">
                <a:latin typeface="Calibri"/>
                <a:cs typeface="Calibri"/>
              </a:rPr>
              <a:t> </a:t>
            </a:r>
            <a:r>
              <a:rPr sz="3200" spc="-10" dirty="0">
                <a:latin typeface="Calibri"/>
                <a:cs typeface="Calibri"/>
              </a:rPr>
              <a:t>2&amp;3=8.1</a:t>
            </a:r>
            <a:r>
              <a:rPr sz="3200" dirty="0">
                <a:latin typeface="Calibri"/>
                <a:cs typeface="Calibri"/>
              </a:rPr>
              <a:t>.	</a:t>
            </a:r>
            <a:r>
              <a:rPr sz="3200" spc="-5" dirty="0">
                <a:latin typeface="Calibri"/>
                <a:cs typeface="Calibri"/>
              </a:rPr>
              <a:t>This  algorithm</a:t>
            </a:r>
            <a:r>
              <a:rPr sz="3200" spc="-10" dirty="0">
                <a:latin typeface="Calibri"/>
                <a:cs typeface="Calibri"/>
              </a:rPr>
              <a:t> </a:t>
            </a:r>
            <a:r>
              <a:rPr sz="3200" spc="-5" dirty="0">
                <a:latin typeface="Calibri"/>
                <a:cs typeface="Calibri"/>
              </a:rPr>
              <a:t>selects </a:t>
            </a:r>
            <a:r>
              <a:rPr sz="3200" spc="-10" dirty="0">
                <a:latin typeface="Calibri"/>
                <a:cs typeface="Calibri"/>
              </a:rPr>
              <a:t>11.7 </a:t>
            </a:r>
            <a:r>
              <a:rPr sz="3200" dirty="0">
                <a:latin typeface="Calibri"/>
                <a:cs typeface="Calibri"/>
              </a:rPr>
              <a:t>as</a:t>
            </a:r>
            <a:r>
              <a:rPr sz="3200" spc="-5" dirty="0">
                <a:latin typeface="Calibri"/>
                <a:cs typeface="Calibri"/>
              </a:rPr>
              <a:t> </a:t>
            </a:r>
            <a:r>
              <a:rPr sz="3200" spc="-10" dirty="0">
                <a:latin typeface="Calibri"/>
                <a:cs typeface="Calibri"/>
              </a:rPr>
              <a:t>the </a:t>
            </a:r>
            <a:r>
              <a:rPr sz="3200" spc="-15" dirty="0">
                <a:latin typeface="Calibri"/>
                <a:cs typeface="Calibri"/>
              </a:rPr>
              <a:t>distance.</a:t>
            </a:r>
            <a:endParaRPr sz="3200">
              <a:latin typeface="Calibri"/>
              <a:cs typeface="Calibri"/>
            </a:endParaRPr>
          </a:p>
          <a:p>
            <a:pPr marL="294640" marR="611505" indent="-281940">
              <a:lnSpc>
                <a:spcPct val="100000"/>
              </a:lnSpc>
              <a:spcBef>
                <a:spcPts val="640"/>
              </a:spcBef>
              <a:buChar char="•"/>
              <a:tabLst>
                <a:tab pos="294640" algn="l"/>
              </a:tabLst>
            </a:pPr>
            <a:r>
              <a:rPr sz="3200" spc="-5" dirty="0">
                <a:solidFill>
                  <a:srgbClr val="202124"/>
                </a:solidFill>
                <a:latin typeface="Arial MT"/>
                <a:cs typeface="Arial MT"/>
              </a:rPr>
              <a:t>In </a:t>
            </a:r>
            <a:r>
              <a:rPr sz="3200" dirty="0">
                <a:solidFill>
                  <a:srgbClr val="202124"/>
                </a:solidFill>
                <a:latin typeface="Arial MT"/>
                <a:cs typeface="Arial MT"/>
              </a:rPr>
              <a:t>complete </a:t>
            </a:r>
            <a:r>
              <a:rPr sz="3200" spc="-5" dirty="0">
                <a:solidFill>
                  <a:srgbClr val="202124"/>
                </a:solidFill>
                <a:latin typeface="Arial MT"/>
                <a:cs typeface="Arial MT"/>
              </a:rPr>
              <a:t>linkage hierarchical </a:t>
            </a:r>
            <a:r>
              <a:rPr sz="3200" dirty="0">
                <a:solidFill>
                  <a:srgbClr val="202124"/>
                </a:solidFill>
                <a:latin typeface="Arial MT"/>
                <a:cs typeface="Arial MT"/>
              </a:rPr>
              <a:t>clustering, </a:t>
            </a:r>
            <a:r>
              <a:rPr sz="3200" spc="-10" dirty="0">
                <a:solidFill>
                  <a:srgbClr val="202124"/>
                </a:solidFill>
                <a:latin typeface="Arial MT"/>
                <a:cs typeface="Arial MT"/>
              </a:rPr>
              <a:t>the </a:t>
            </a:r>
            <a:r>
              <a:rPr sz="3200" spc="-5" dirty="0">
                <a:solidFill>
                  <a:srgbClr val="202124"/>
                </a:solidFill>
                <a:latin typeface="Arial MT"/>
                <a:cs typeface="Arial MT"/>
              </a:rPr>
              <a:t>distance </a:t>
            </a:r>
            <a:r>
              <a:rPr sz="3200" dirty="0">
                <a:solidFill>
                  <a:srgbClr val="202124"/>
                </a:solidFill>
                <a:latin typeface="Arial MT"/>
                <a:cs typeface="Arial MT"/>
              </a:rPr>
              <a:t> </a:t>
            </a:r>
            <a:r>
              <a:rPr sz="3200" spc="-5" dirty="0">
                <a:solidFill>
                  <a:srgbClr val="202124"/>
                </a:solidFill>
                <a:latin typeface="Arial MT"/>
                <a:cs typeface="Arial MT"/>
              </a:rPr>
              <a:t>between </a:t>
            </a:r>
            <a:r>
              <a:rPr sz="3200" spc="-10" dirty="0">
                <a:solidFill>
                  <a:srgbClr val="202124"/>
                </a:solidFill>
                <a:latin typeface="Arial MT"/>
                <a:cs typeface="Arial MT"/>
              </a:rPr>
              <a:t>two </a:t>
            </a:r>
            <a:r>
              <a:rPr sz="3200" dirty="0">
                <a:solidFill>
                  <a:srgbClr val="202124"/>
                </a:solidFill>
                <a:latin typeface="Arial MT"/>
                <a:cs typeface="Arial MT"/>
              </a:rPr>
              <a:t>clusters </a:t>
            </a:r>
            <a:r>
              <a:rPr sz="3200" spc="-5" dirty="0">
                <a:solidFill>
                  <a:srgbClr val="202124"/>
                </a:solidFill>
                <a:latin typeface="Arial MT"/>
                <a:cs typeface="Arial MT"/>
              </a:rPr>
              <a:t>is defined as </a:t>
            </a:r>
            <a:r>
              <a:rPr sz="3200" b="1" spc="-5" dirty="0">
                <a:solidFill>
                  <a:srgbClr val="202124"/>
                </a:solidFill>
                <a:latin typeface="Arial"/>
                <a:cs typeface="Arial"/>
              </a:rPr>
              <a:t>the </a:t>
            </a:r>
            <a:r>
              <a:rPr sz="3200" b="1" spc="-10" dirty="0">
                <a:solidFill>
                  <a:srgbClr val="202124"/>
                </a:solidFill>
                <a:latin typeface="Arial"/>
                <a:cs typeface="Arial"/>
              </a:rPr>
              <a:t>longest distance </a:t>
            </a:r>
            <a:r>
              <a:rPr sz="3200" b="1" spc="-875" dirty="0">
                <a:solidFill>
                  <a:srgbClr val="202124"/>
                </a:solidFill>
                <a:latin typeface="Arial"/>
                <a:cs typeface="Arial"/>
              </a:rPr>
              <a:t> </a:t>
            </a:r>
            <a:r>
              <a:rPr sz="3200" b="1" spc="-10" dirty="0">
                <a:solidFill>
                  <a:srgbClr val="202124"/>
                </a:solidFill>
                <a:latin typeface="Arial"/>
                <a:cs typeface="Arial"/>
              </a:rPr>
              <a:t>between</a:t>
            </a:r>
            <a:r>
              <a:rPr sz="3200" b="1" spc="-15" dirty="0">
                <a:solidFill>
                  <a:srgbClr val="202124"/>
                </a:solidFill>
                <a:latin typeface="Arial"/>
                <a:cs typeface="Arial"/>
              </a:rPr>
              <a:t> </a:t>
            </a:r>
            <a:r>
              <a:rPr sz="3200" b="1" spc="-5" dirty="0">
                <a:solidFill>
                  <a:srgbClr val="202124"/>
                </a:solidFill>
                <a:latin typeface="Arial"/>
                <a:cs typeface="Arial"/>
              </a:rPr>
              <a:t>two </a:t>
            </a:r>
            <a:r>
              <a:rPr sz="3200" b="1" spc="-10" dirty="0">
                <a:solidFill>
                  <a:srgbClr val="202124"/>
                </a:solidFill>
                <a:latin typeface="Arial"/>
                <a:cs typeface="Arial"/>
              </a:rPr>
              <a:t>points </a:t>
            </a:r>
            <a:r>
              <a:rPr sz="3200" b="1" spc="-5" dirty="0">
                <a:solidFill>
                  <a:srgbClr val="202124"/>
                </a:solidFill>
                <a:latin typeface="Arial"/>
                <a:cs typeface="Arial"/>
              </a:rPr>
              <a:t>in</a:t>
            </a:r>
            <a:r>
              <a:rPr sz="3200" b="1" spc="-15" dirty="0">
                <a:solidFill>
                  <a:srgbClr val="202124"/>
                </a:solidFill>
                <a:latin typeface="Arial"/>
                <a:cs typeface="Arial"/>
              </a:rPr>
              <a:t> </a:t>
            </a:r>
            <a:r>
              <a:rPr sz="3200" b="1" spc="-5" dirty="0">
                <a:solidFill>
                  <a:srgbClr val="202124"/>
                </a:solidFill>
                <a:latin typeface="Arial"/>
                <a:cs typeface="Arial"/>
              </a:rPr>
              <a:t>each </a:t>
            </a:r>
            <a:r>
              <a:rPr sz="3200" b="1" spc="5" dirty="0">
                <a:solidFill>
                  <a:srgbClr val="202124"/>
                </a:solidFill>
                <a:latin typeface="Arial"/>
                <a:cs typeface="Arial"/>
              </a:rPr>
              <a:t>cluster</a:t>
            </a:r>
            <a:r>
              <a:rPr sz="3200" spc="5" dirty="0">
                <a:solidFill>
                  <a:srgbClr val="202124"/>
                </a:solidFill>
                <a:latin typeface="Arial MT"/>
                <a:cs typeface="Arial MT"/>
              </a:rPr>
              <a:t>.</a:t>
            </a:r>
            <a:endParaRPr sz="3200">
              <a:latin typeface="Arial MT"/>
              <a:cs typeface="Arial MT"/>
            </a:endParaRPr>
          </a:p>
        </p:txBody>
      </p:sp>
      <p:grpSp>
        <p:nvGrpSpPr>
          <p:cNvPr id="3" name="object 3"/>
          <p:cNvGrpSpPr/>
          <p:nvPr/>
        </p:nvGrpSpPr>
        <p:grpSpPr>
          <a:xfrm>
            <a:off x="435102" y="3656788"/>
            <a:ext cx="11744325" cy="3201670"/>
            <a:chOff x="435102" y="3656788"/>
            <a:chExt cx="11744325" cy="3201670"/>
          </a:xfrm>
        </p:grpSpPr>
        <p:pic>
          <p:nvPicPr>
            <p:cNvPr id="4" name="object 4"/>
            <p:cNvPicPr/>
            <p:nvPr/>
          </p:nvPicPr>
          <p:blipFill>
            <a:blip r:embed="rId2" cstate="print"/>
            <a:stretch>
              <a:fillRect/>
            </a:stretch>
          </p:blipFill>
          <p:spPr>
            <a:xfrm>
              <a:off x="435102" y="3656788"/>
              <a:ext cx="5386128" cy="1944216"/>
            </a:xfrm>
            <a:prstGeom prst="rect">
              <a:avLst/>
            </a:prstGeom>
          </p:spPr>
        </p:pic>
        <p:sp>
          <p:nvSpPr>
            <p:cNvPr id="5" name="object 5"/>
            <p:cNvSpPr/>
            <p:nvPr/>
          </p:nvSpPr>
          <p:spPr>
            <a:xfrm>
              <a:off x="5365652" y="3801324"/>
              <a:ext cx="589280" cy="643890"/>
            </a:xfrm>
            <a:custGeom>
              <a:avLst/>
              <a:gdLst/>
              <a:ahLst/>
              <a:cxnLst/>
              <a:rect l="l" t="t" r="r" b="b"/>
              <a:pathLst>
                <a:path w="589279" h="643889">
                  <a:moveTo>
                    <a:pt x="102824" y="643349"/>
                  </a:moveTo>
                  <a:lnTo>
                    <a:pt x="224399" y="487049"/>
                  </a:lnTo>
                  <a:lnTo>
                    <a:pt x="0" y="312599"/>
                  </a:lnTo>
                  <a:lnTo>
                    <a:pt x="243149" y="0"/>
                  </a:lnTo>
                  <a:lnTo>
                    <a:pt x="467549" y="174449"/>
                  </a:lnTo>
                  <a:lnTo>
                    <a:pt x="589124" y="18149"/>
                  </a:lnTo>
                  <a:lnTo>
                    <a:pt x="570374" y="505199"/>
                  </a:lnTo>
                  <a:lnTo>
                    <a:pt x="102824" y="643349"/>
                  </a:lnTo>
                  <a:close/>
                </a:path>
              </a:pathLst>
            </a:custGeom>
            <a:solidFill>
              <a:srgbClr val="4F81BD"/>
            </a:solidFill>
          </p:spPr>
          <p:txBody>
            <a:bodyPr wrap="square" lIns="0" tIns="0" rIns="0" bIns="0" rtlCol="0"/>
            <a:lstStyle/>
            <a:p>
              <a:endParaRPr/>
            </a:p>
          </p:txBody>
        </p:sp>
        <p:sp>
          <p:nvSpPr>
            <p:cNvPr id="6" name="object 6"/>
            <p:cNvSpPr/>
            <p:nvPr/>
          </p:nvSpPr>
          <p:spPr>
            <a:xfrm>
              <a:off x="5365652" y="3801324"/>
              <a:ext cx="589280" cy="643890"/>
            </a:xfrm>
            <a:custGeom>
              <a:avLst/>
              <a:gdLst/>
              <a:ahLst/>
              <a:cxnLst/>
              <a:rect l="l" t="t" r="r" b="b"/>
              <a:pathLst>
                <a:path w="589279" h="643889">
                  <a:moveTo>
                    <a:pt x="243149" y="0"/>
                  </a:moveTo>
                  <a:lnTo>
                    <a:pt x="467549" y="174449"/>
                  </a:lnTo>
                  <a:lnTo>
                    <a:pt x="589124" y="18149"/>
                  </a:lnTo>
                  <a:lnTo>
                    <a:pt x="570374" y="505199"/>
                  </a:lnTo>
                  <a:lnTo>
                    <a:pt x="102824" y="643349"/>
                  </a:lnTo>
                  <a:lnTo>
                    <a:pt x="224399" y="487049"/>
                  </a:lnTo>
                  <a:lnTo>
                    <a:pt x="0" y="312599"/>
                  </a:lnTo>
                  <a:lnTo>
                    <a:pt x="243149" y="0"/>
                  </a:lnTo>
                  <a:close/>
                </a:path>
              </a:pathLst>
            </a:custGeom>
            <a:ln w="25399">
              <a:solidFill>
                <a:srgbClr val="385E88"/>
              </a:solidFill>
            </a:ln>
          </p:spPr>
          <p:txBody>
            <a:bodyPr wrap="square" lIns="0" tIns="0" rIns="0" bIns="0" rtlCol="0"/>
            <a:lstStyle/>
            <a:p>
              <a:endParaRPr/>
            </a:p>
          </p:txBody>
        </p:sp>
        <p:pic>
          <p:nvPicPr>
            <p:cNvPr id="7" name="object 7"/>
            <p:cNvPicPr/>
            <p:nvPr/>
          </p:nvPicPr>
          <p:blipFill>
            <a:blip r:embed="rId3" cstate="print"/>
            <a:stretch>
              <a:fillRect/>
            </a:stretch>
          </p:blipFill>
          <p:spPr>
            <a:xfrm>
              <a:off x="5950439" y="4288342"/>
              <a:ext cx="6228779" cy="2569657"/>
            </a:xfrm>
            <a:prstGeom prst="rect">
              <a:avLst/>
            </a:prstGeom>
          </p:spPr>
        </p:pic>
        <p:pic>
          <p:nvPicPr>
            <p:cNvPr id="8" name="object 8"/>
            <p:cNvPicPr/>
            <p:nvPr/>
          </p:nvPicPr>
          <p:blipFill>
            <a:blip r:embed="rId4" cstate="print"/>
            <a:stretch>
              <a:fillRect/>
            </a:stretch>
          </p:blipFill>
          <p:spPr>
            <a:xfrm>
              <a:off x="4159455" y="5497344"/>
              <a:ext cx="1693494" cy="1257643"/>
            </a:xfrm>
            <a:prstGeom prst="rect">
              <a:avLst/>
            </a:prstGeom>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64060" y="1421920"/>
            <a:ext cx="9730105" cy="1000760"/>
          </a:xfrm>
          <a:prstGeom prst="rect">
            <a:avLst/>
          </a:prstGeom>
        </p:spPr>
        <p:txBody>
          <a:bodyPr vert="horz" wrap="square" lIns="0" tIns="12700" rIns="0" bIns="0" rtlCol="0">
            <a:spAutoFit/>
          </a:bodyPr>
          <a:lstStyle/>
          <a:p>
            <a:pPr marL="294640" marR="5080" indent="-281940">
              <a:lnSpc>
                <a:spcPct val="100000"/>
              </a:lnSpc>
              <a:spcBef>
                <a:spcPts val="100"/>
              </a:spcBef>
              <a:buFont typeface="Arial MT"/>
              <a:buChar char="•"/>
              <a:tabLst>
                <a:tab pos="294640" algn="l"/>
              </a:tabLst>
            </a:pPr>
            <a:r>
              <a:rPr sz="3200" spc="-5" dirty="0">
                <a:latin typeface="Calibri"/>
                <a:cs typeface="Calibri"/>
              </a:rPr>
              <a:t>In</a:t>
            </a:r>
            <a:r>
              <a:rPr sz="3200" spc="-10" dirty="0">
                <a:latin typeface="Calibri"/>
                <a:cs typeface="Calibri"/>
              </a:rPr>
              <a:t> the</a:t>
            </a:r>
            <a:r>
              <a:rPr sz="3200" spc="-5" dirty="0">
                <a:latin typeface="Calibri"/>
                <a:cs typeface="Calibri"/>
              </a:rPr>
              <a:t> </a:t>
            </a:r>
            <a:r>
              <a:rPr sz="3200" spc="-15" dirty="0">
                <a:latin typeface="Calibri"/>
                <a:cs typeface="Calibri"/>
              </a:rPr>
              <a:t>next</a:t>
            </a:r>
            <a:r>
              <a:rPr sz="3200" spc="-10" dirty="0">
                <a:latin typeface="Calibri"/>
                <a:cs typeface="Calibri"/>
              </a:rPr>
              <a:t> </a:t>
            </a:r>
            <a:r>
              <a:rPr sz="3200" spc="-15" dirty="0">
                <a:latin typeface="Calibri"/>
                <a:cs typeface="Calibri"/>
              </a:rPr>
              <a:t>level,</a:t>
            </a:r>
            <a:r>
              <a:rPr sz="3200" dirty="0">
                <a:latin typeface="Calibri"/>
                <a:cs typeface="Calibri"/>
              </a:rPr>
              <a:t> </a:t>
            </a:r>
            <a:r>
              <a:rPr sz="3200" spc="-10" dirty="0">
                <a:latin typeface="Calibri"/>
                <a:cs typeface="Calibri"/>
              </a:rPr>
              <a:t>the smallest</a:t>
            </a:r>
            <a:r>
              <a:rPr sz="3200" spc="-5" dirty="0">
                <a:latin typeface="Calibri"/>
                <a:cs typeface="Calibri"/>
              </a:rPr>
              <a:t> </a:t>
            </a:r>
            <a:r>
              <a:rPr sz="3200" spc="-15" dirty="0">
                <a:latin typeface="Calibri"/>
                <a:cs typeface="Calibri"/>
              </a:rPr>
              <a:t>distance</a:t>
            </a:r>
            <a:r>
              <a:rPr sz="3200" spc="-5" dirty="0">
                <a:latin typeface="Calibri"/>
                <a:cs typeface="Calibri"/>
              </a:rPr>
              <a:t> in</a:t>
            </a:r>
            <a:r>
              <a:rPr sz="3200" dirty="0">
                <a:latin typeface="Calibri"/>
                <a:cs typeface="Calibri"/>
              </a:rPr>
              <a:t> </a:t>
            </a:r>
            <a:r>
              <a:rPr sz="3200" spc="-10" dirty="0">
                <a:latin typeface="Calibri"/>
                <a:cs typeface="Calibri"/>
              </a:rPr>
              <a:t>the </a:t>
            </a:r>
            <a:r>
              <a:rPr sz="3200" spc="-15" dirty="0">
                <a:latin typeface="Calibri"/>
                <a:cs typeface="Calibri"/>
              </a:rPr>
              <a:t>matrix</a:t>
            </a:r>
            <a:r>
              <a:rPr sz="3200" spc="-5" dirty="0">
                <a:latin typeface="Calibri"/>
                <a:cs typeface="Calibri"/>
              </a:rPr>
              <a:t> is </a:t>
            </a:r>
            <a:r>
              <a:rPr sz="3200" spc="-10" dirty="0">
                <a:latin typeface="Calibri"/>
                <a:cs typeface="Calibri"/>
              </a:rPr>
              <a:t>8.0 </a:t>
            </a:r>
            <a:r>
              <a:rPr sz="3200" spc="-705" dirty="0">
                <a:latin typeface="Calibri"/>
                <a:cs typeface="Calibri"/>
              </a:rPr>
              <a:t> </a:t>
            </a:r>
            <a:r>
              <a:rPr sz="3200" spc="-10" dirty="0">
                <a:latin typeface="Calibri"/>
                <a:cs typeface="Calibri"/>
              </a:rPr>
              <a:t>between </a:t>
            </a:r>
            <a:r>
              <a:rPr sz="3200" dirty="0">
                <a:latin typeface="Calibri"/>
                <a:cs typeface="Calibri"/>
              </a:rPr>
              <a:t>4</a:t>
            </a:r>
            <a:r>
              <a:rPr sz="3200" spc="-10" dirty="0">
                <a:latin typeface="Calibri"/>
                <a:cs typeface="Calibri"/>
              </a:rPr>
              <a:t> </a:t>
            </a:r>
            <a:r>
              <a:rPr sz="3200" dirty="0">
                <a:latin typeface="Calibri"/>
                <a:cs typeface="Calibri"/>
              </a:rPr>
              <a:t>and</a:t>
            </a:r>
            <a:r>
              <a:rPr sz="3200" spc="-10" dirty="0">
                <a:latin typeface="Calibri"/>
                <a:cs typeface="Calibri"/>
              </a:rPr>
              <a:t> </a:t>
            </a:r>
            <a:r>
              <a:rPr sz="3200" spc="-5" dirty="0">
                <a:latin typeface="Calibri"/>
                <a:cs typeface="Calibri"/>
              </a:rPr>
              <a:t>5.</a:t>
            </a:r>
            <a:r>
              <a:rPr sz="3200" spc="-10" dirty="0">
                <a:latin typeface="Calibri"/>
                <a:cs typeface="Calibri"/>
              </a:rPr>
              <a:t> Now </a:t>
            </a:r>
            <a:r>
              <a:rPr sz="3200" spc="-20" dirty="0">
                <a:latin typeface="Calibri"/>
                <a:cs typeface="Calibri"/>
              </a:rPr>
              <a:t>merge</a:t>
            </a:r>
            <a:r>
              <a:rPr sz="3200" spc="-10" dirty="0">
                <a:latin typeface="Calibri"/>
                <a:cs typeface="Calibri"/>
              </a:rPr>
              <a:t> </a:t>
            </a:r>
            <a:r>
              <a:rPr sz="3200" dirty="0">
                <a:latin typeface="Calibri"/>
                <a:cs typeface="Calibri"/>
              </a:rPr>
              <a:t>4</a:t>
            </a:r>
            <a:r>
              <a:rPr sz="3200" spc="-10" dirty="0">
                <a:latin typeface="Calibri"/>
                <a:cs typeface="Calibri"/>
              </a:rPr>
              <a:t> </a:t>
            </a:r>
            <a:r>
              <a:rPr sz="3200" dirty="0">
                <a:latin typeface="Calibri"/>
                <a:cs typeface="Calibri"/>
              </a:rPr>
              <a:t>and</a:t>
            </a:r>
            <a:r>
              <a:rPr sz="3200" spc="-5" dirty="0">
                <a:latin typeface="Calibri"/>
                <a:cs typeface="Calibri"/>
              </a:rPr>
              <a:t> 5.</a:t>
            </a:r>
            <a:endParaRPr sz="3200">
              <a:latin typeface="Calibri"/>
              <a:cs typeface="Calibri"/>
            </a:endParaRPr>
          </a:p>
        </p:txBody>
      </p:sp>
      <p:pic>
        <p:nvPicPr>
          <p:cNvPr id="3" name="object 3"/>
          <p:cNvPicPr/>
          <p:nvPr/>
        </p:nvPicPr>
        <p:blipFill>
          <a:blip r:embed="rId2" cstate="print"/>
          <a:stretch>
            <a:fillRect/>
          </a:stretch>
        </p:blipFill>
        <p:spPr>
          <a:xfrm>
            <a:off x="7167557" y="4769768"/>
            <a:ext cx="5430842" cy="2088231"/>
          </a:xfrm>
          <a:prstGeom prst="rect">
            <a:avLst/>
          </a:prstGeom>
        </p:spPr>
      </p:pic>
      <p:grpSp>
        <p:nvGrpSpPr>
          <p:cNvPr id="4" name="object 4"/>
          <p:cNvGrpSpPr/>
          <p:nvPr/>
        </p:nvGrpSpPr>
        <p:grpSpPr>
          <a:xfrm>
            <a:off x="252115" y="2780928"/>
            <a:ext cx="6809105" cy="2383155"/>
            <a:chOff x="252115" y="2780928"/>
            <a:chExt cx="6809105" cy="2383155"/>
          </a:xfrm>
        </p:grpSpPr>
        <p:pic>
          <p:nvPicPr>
            <p:cNvPr id="5" name="object 5"/>
            <p:cNvPicPr/>
            <p:nvPr/>
          </p:nvPicPr>
          <p:blipFill>
            <a:blip r:embed="rId3" cstate="print"/>
            <a:stretch>
              <a:fillRect/>
            </a:stretch>
          </p:blipFill>
          <p:spPr>
            <a:xfrm>
              <a:off x="252115" y="2780928"/>
              <a:ext cx="5904660" cy="2383072"/>
            </a:xfrm>
            <a:prstGeom prst="rect">
              <a:avLst/>
            </a:prstGeom>
          </p:spPr>
        </p:pic>
        <p:sp>
          <p:nvSpPr>
            <p:cNvPr id="6" name="object 6"/>
            <p:cNvSpPr/>
            <p:nvPr/>
          </p:nvSpPr>
          <p:spPr>
            <a:xfrm>
              <a:off x="5987845" y="4019481"/>
              <a:ext cx="1061085" cy="956310"/>
            </a:xfrm>
            <a:custGeom>
              <a:avLst/>
              <a:gdLst/>
              <a:ahLst/>
              <a:cxnLst/>
              <a:rect l="l" t="t" r="r" b="b"/>
              <a:pathLst>
                <a:path w="1061084" h="956310">
                  <a:moveTo>
                    <a:pt x="504746" y="955750"/>
                  </a:moveTo>
                  <a:lnTo>
                    <a:pt x="626322" y="799450"/>
                  </a:lnTo>
                  <a:lnTo>
                    <a:pt x="0" y="312599"/>
                  </a:lnTo>
                  <a:lnTo>
                    <a:pt x="243149" y="0"/>
                  </a:lnTo>
                  <a:lnTo>
                    <a:pt x="869472" y="486850"/>
                  </a:lnTo>
                  <a:lnTo>
                    <a:pt x="991047" y="330550"/>
                  </a:lnTo>
                  <a:lnTo>
                    <a:pt x="1060574" y="886199"/>
                  </a:lnTo>
                  <a:lnTo>
                    <a:pt x="504746" y="955750"/>
                  </a:lnTo>
                  <a:close/>
                </a:path>
              </a:pathLst>
            </a:custGeom>
            <a:solidFill>
              <a:srgbClr val="4F81BD"/>
            </a:solidFill>
          </p:spPr>
          <p:txBody>
            <a:bodyPr wrap="square" lIns="0" tIns="0" rIns="0" bIns="0" rtlCol="0"/>
            <a:lstStyle/>
            <a:p>
              <a:endParaRPr/>
            </a:p>
          </p:txBody>
        </p:sp>
        <p:sp>
          <p:nvSpPr>
            <p:cNvPr id="7" name="object 7"/>
            <p:cNvSpPr/>
            <p:nvPr/>
          </p:nvSpPr>
          <p:spPr>
            <a:xfrm>
              <a:off x="5987845" y="4019481"/>
              <a:ext cx="1061085" cy="956310"/>
            </a:xfrm>
            <a:custGeom>
              <a:avLst/>
              <a:gdLst/>
              <a:ahLst/>
              <a:cxnLst/>
              <a:rect l="l" t="t" r="r" b="b"/>
              <a:pathLst>
                <a:path w="1061084" h="956310">
                  <a:moveTo>
                    <a:pt x="243149" y="0"/>
                  </a:moveTo>
                  <a:lnTo>
                    <a:pt x="869472" y="486850"/>
                  </a:lnTo>
                  <a:lnTo>
                    <a:pt x="991047" y="330550"/>
                  </a:lnTo>
                  <a:lnTo>
                    <a:pt x="1060574" y="886199"/>
                  </a:lnTo>
                  <a:lnTo>
                    <a:pt x="504746" y="955750"/>
                  </a:lnTo>
                  <a:lnTo>
                    <a:pt x="626322" y="799450"/>
                  </a:lnTo>
                  <a:lnTo>
                    <a:pt x="0" y="312599"/>
                  </a:lnTo>
                  <a:lnTo>
                    <a:pt x="243149" y="0"/>
                  </a:lnTo>
                  <a:close/>
                </a:path>
              </a:pathLst>
            </a:custGeom>
            <a:ln w="25399">
              <a:solidFill>
                <a:srgbClr val="385E88"/>
              </a:solidFill>
            </a:ln>
          </p:spPr>
          <p:txBody>
            <a:bodyPr wrap="square" lIns="0" tIns="0" rIns="0" bIns="0" rtlCol="0"/>
            <a:lstStyle/>
            <a:p>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42079" y="125776"/>
            <a:ext cx="11003280" cy="4333240"/>
          </a:xfrm>
          <a:prstGeom prst="rect">
            <a:avLst/>
          </a:prstGeom>
        </p:spPr>
        <p:txBody>
          <a:bodyPr vert="horz" wrap="square" lIns="0" tIns="12700" rIns="0" bIns="0" rtlCol="0">
            <a:spAutoFit/>
          </a:bodyPr>
          <a:lstStyle/>
          <a:p>
            <a:pPr marL="294640" marR="19685" indent="-281940">
              <a:lnSpc>
                <a:spcPct val="100000"/>
              </a:lnSpc>
              <a:spcBef>
                <a:spcPts val="100"/>
              </a:spcBef>
              <a:buFont typeface="Arial MT"/>
              <a:buChar char="•"/>
              <a:tabLst>
                <a:tab pos="294640" algn="l"/>
              </a:tabLst>
            </a:pPr>
            <a:r>
              <a:rPr sz="3200" spc="-5" dirty="0">
                <a:latin typeface="Calibri"/>
                <a:cs typeface="Calibri"/>
              </a:rPr>
              <a:t>In</a:t>
            </a:r>
            <a:r>
              <a:rPr sz="3200" spc="-15" dirty="0">
                <a:latin typeface="Calibri"/>
                <a:cs typeface="Calibri"/>
              </a:rPr>
              <a:t> </a:t>
            </a:r>
            <a:r>
              <a:rPr sz="3200" spc="-10" dirty="0">
                <a:latin typeface="Calibri"/>
                <a:cs typeface="Calibri"/>
              </a:rPr>
              <a:t>the </a:t>
            </a:r>
            <a:r>
              <a:rPr sz="3200" spc="-15" dirty="0">
                <a:latin typeface="Calibri"/>
                <a:cs typeface="Calibri"/>
              </a:rPr>
              <a:t>next</a:t>
            </a:r>
            <a:r>
              <a:rPr sz="3200" spc="-10" dirty="0">
                <a:latin typeface="Calibri"/>
                <a:cs typeface="Calibri"/>
              </a:rPr>
              <a:t> </a:t>
            </a:r>
            <a:r>
              <a:rPr sz="3200" spc="-20" dirty="0">
                <a:latin typeface="Calibri"/>
                <a:cs typeface="Calibri"/>
              </a:rPr>
              <a:t>step,</a:t>
            </a:r>
            <a:r>
              <a:rPr sz="3200" spc="-5" dirty="0">
                <a:latin typeface="Calibri"/>
                <a:cs typeface="Calibri"/>
              </a:rPr>
              <a:t> </a:t>
            </a:r>
            <a:r>
              <a:rPr sz="3200" spc="-10" dirty="0">
                <a:latin typeface="Calibri"/>
                <a:cs typeface="Calibri"/>
              </a:rPr>
              <a:t>the smallest </a:t>
            </a:r>
            <a:r>
              <a:rPr sz="3200" spc="-15" dirty="0">
                <a:latin typeface="Calibri"/>
                <a:cs typeface="Calibri"/>
              </a:rPr>
              <a:t>distance</a:t>
            </a:r>
            <a:r>
              <a:rPr sz="3200" spc="-10" dirty="0">
                <a:latin typeface="Calibri"/>
                <a:cs typeface="Calibri"/>
              </a:rPr>
              <a:t> </a:t>
            </a:r>
            <a:r>
              <a:rPr sz="3200" spc="-5" dirty="0">
                <a:latin typeface="Calibri"/>
                <a:cs typeface="Calibri"/>
              </a:rPr>
              <a:t>is </a:t>
            </a:r>
            <a:r>
              <a:rPr sz="3200" spc="-10" dirty="0">
                <a:latin typeface="Calibri"/>
                <a:cs typeface="Calibri"/>
              </a:rPr>
              <a:t>9.8 between</a:t>
            </a:r>
            <a:r>
              <a:rPr sz="3200" spc="-5" dirty="0">
                <a:latin typeface="Calibri"/>
                <a:cs typeface="Calibri"/>
              </a:rPr>
              <a:t> </a:t>
            </a:r>
            <a:r>
              <a:rPr sz="3200" dirty="0">
                <a:latin typeface="Calibri"/>
                <a:cs typeface="Calibri"/>
              </a:rPr>
              <a:t>3</a:t>
            </a:r>
            <a:r>
              <a:rPr sz="3200" spc="-10" dirty="0">
                <a:latin typeface="Calibri"/>
                <a:cs typeface="Calibri"/>
              </a:rPr>
              <a:t> </a:t>
            </a:r>
            <a:r>
              <a:rPr sz="3200" dirty="0">
                <a:latin typeface="Calibri"/>
                <a:cs typeface="Calibri"/>
              </a:rPr>
              <a:t>and</a:t>
            </a:r>
            <a:r>
              <a:rPr sz="3200" spc="-5" dirty="0">
                <a:latin typeface="Calibri"/>
                <a:cs typeface="Calibri"/>
              </a:rPr>
              <a:t> {4,5}, </a:t>
            </a:r>
            <a:r>
              <a:rPr sz="3200" spc="-710" dirty="0">
                <a:latin typeface="Calibri"/>
                <a:cs typeface="Calibri"/>
              </a:rPr>
              <a:t> </a:t>
            </a:r>
            <a:r>
              <a:rPr sz="3200" spc="-10" dirty="0">
                <a:latin typeface="Calibri"/>
                <a:cs typeface="Calibri"/>
              </a:rPr>
              <a:t>they </a:t>
            </a:r>
            <a:r>
              <a:rPr sz="3200" spc="-15" dirty="0">
                <a:latin typeface="Calibri"/>
                <a:cs typeface="Calibri"/>
              </a:rPr>
              <a:t>are</a:t>
            </a:r>
            <a:r>
              <a:rPr sz="3200" spc="-5" dirty="0">
                <a:latin typeface="Calibri"/>
                <a:cs typeface="Calibri"/>
              </a:rPr>
              <a:t> </a:t>
            </a:r>
            <a:r>
              <a:rPr sz="3200" spc="-15" dirty="0">
                <a:latin typeface="Calibri"/>
                <a:cs typeface="Calibri"/>
              </a:rPr>
              <a:t>merged.</a:t>
            </a:r>
            <a:endParaRPr sz="3200">
              <a:latin typeface="Calibri"/>
              <a:cs typeface="Calibri"/>
            </a:endParaRPr>
          </a:p>
          <a:p>
            <a:pPr marL="294640" indent="-281940">
              <a:lnSpc>
                <a:spcPct val="100000"/>
              </a:lnSpc>
              <a:spcBef>
                <a:spcPts val="640"/>
              </a:spcBef>
              <a:buFont typeface="Arial MT"/>
              <a:buChar char="•"/>
              <a:tabLst>
                <a:tab pos="294640" algn="l"/>
              </a:tabLst>
            </a:pPr>
            <a:r>
              <a:rPr sz="3200" spc="-45" dirty="0">
                <a:latin typeface="Calibri"/>
                <a:cs typeface="Calibri"/>
              </a:rPr>
              <a:t>At</a:t>
            </a:r>
            <a:r>
              <a:rPr sz="3200" spc="-15" dirty="0">
                <a:latin typeface="Calibri"/>
                <a:cs typeface="Calibri"/>
              </a:rPr>
              <a:t> </a:t>
            </a:r>
            <a:r>
              <a:rPr sz="3200" spc="-10" dirty="0">
                <a:latin typeface="Calibri"/>
                <a:cs typeface="Calibri"/>
              </a:rPr>
              <a:t>this</a:t>
            </a:r>
            <a:r>
              <a:rPr sz="3200" spc="-15" dirty="0">
                <a:latin typeface="Calibri"/>
                <a:cs typeface="Calibri"/>
              </a:rPr>
              <a:t> </a:t>
            </a:r>
            <a:r>
              <a:rPr sz="3200" spc="-25" dirty="0">
                <a:latin typeface="Calibri"/>
                <a:cs typeface="Calibri"/>
              </a:rPr>
              <a:t>stage</a:t>
            </a:r>
            <a:r>
              <a:rPr sz="3200" spc="-10" dirty="0">
                <a:latin typeface="Calibri"/>
                <a:cs typeface="Calibri"/>
              </a:rPr>
              <a:t> </a:t>
            </a:r>
            <a:r>
              <a:rPr sz="3200" spc="-15" dirty="0">
                <a:latin typeface="Calibri"/>
                <a:cs typeface="Calibri"/>
              </a:rPr>
              <a:t>we</a:t>
            </a:r>
            <a:r>
              <a:rPr sz="3200" spc="-10" dirty="0">
                <a:latin typeface="Calibri"/>
                <a:cs typeface="Calibri"/>
              </a:rPr>
              <a:t> will</a:t>
            </a:r>
            <a:r>
              <a:rPr sz="3200" spc="-15" dirty="0">
                <a:latin typeface="Calibri"/>
                <a:cs typeface="Calibri"/>
              </a:rPr>
              <a:t> </a:t>
            </a:r>
            <a:r>
              <a:rPr sz="3200" spc="-25" dirty="0">
                <a:latin typeface="Calibri"/>
                <a:cs typeface="Calibri"/>
              </a:rPr>
              <a:t>have</a:t>
            </a:r>
            <a:r>
              <a:rPr sz="3200" spc="-10" dirty="0">
                <a:latin typeface="Calibri"/>
                <a:cs typeface="Calibri"/>
              </a:rPr>
              <a:t> </a:t>
            </a:r>
            <a:r>
              <a:rPr sz="3200" spc="-15" dirty="0">
                <a:latin typeface="Calibri"/>
                <a:cs typeface="Calibri"/>
              </a:rPr>
              <a:t>two</a:t>
            </a:r>
            <a:r>
              <a:rPr sz="3200" spc="-10" dirty="0">
                <a:latin typeface="Calibri"/>
                <a:cs typeface="Calibri"/>
              </a:rPr>
              <a:t> </a:t>
            </a:r>
            <a:r>
              <a:rPr sz="3200" spc="-20" dirty="0">
                <a:latin typeface="Calibri"/>
                <a:cs typeface="Calibri"/>
              </a:rPr>
              <a:t>clusters</a:t>
            </a:r>
            <a:r>
              <a:rPr sz="3200" spc="-5" dirty="0">
                <a:latin typeface="Calibri"/>
                <a:cs typeface="Calibri"/>
              </a:rPr>
              <a:t> {1,2}</a:t>
            </a:r>
            <a:r>
              <a:rPr sz="3200" spc="-10" dirty="0">
                <a:latin typeface="Calibri"/>
                <a:cs typeface="Calibri"/>
              </a:rPr>
              <a:t> </a:t>
            </a:r>
            <a:r>
              <a:rPr sz="3200" dirty="0">
                <a:latin typeface="Calibri"/>
                <a:cs typeface="Calibri"/>
              </a:rPr>
              <a:t>and</a:t>
            </a:r>
            <a:r>
              <a:rPr sz="3200" spc="-10" dirty="0">
                <a:latin typeface="Calibri"/>
                <a:cs typeface="Calibri"/>
              </a:rPr>
              <a:t> </a:t>
            </a:r>
            <a:r>
              <a:rPr sz="3200" spc="-5" dirty="0">
                <a:latin typeface="Calibri"/>
                <a:cs typeface="Calibri"/>
              </a:rPr>
              <a:t>{3,4,5}.</a:t>
            </a:r>
            <a:endParaRPr sz="3200">
              <a:latin typeface="Calibri"/>
              <a:cs typeface="Calibri"/>
            </a:endParaRPr>
          </a:p>
          <a:p>
            <a:pPr marL="294640" marR="5080" indent="-281940">
              <a:lnSpc>
                <a:spcPct val="100000"/>
              </a:lnSpc>
              <a:spcBef>
                <a:spcPts val="640"/>
              </a:spcBef>
              <a:buFont typeface="Arial MT"/>
              <a:buChar char="•"/>
              <a:tabLst>
                <a:tab pos="294640" algn="l"/>
              </a:tabLst>
            </a:pPr>
            <a:r>
              <a:rPr sz="3200" spc="-5" dirty="0">
                <a:latin typeface="Calibri"/>
                <a:cs typeface="Calibri"/>
              </a:rPr>
              <a:t>Notice</a:t>
            </a:r>
            <a:r>
              <a:rPr sz="3200" spc="-10" dirty="0">
                <a:latin typeface="Calibri"/>
                <a:cs typeface="Calibri"/>
              </a:rPr>
              <a:t> </a:t>
            </a:r>
            <a:r>
              <a:rPr sz="3200" spc="-15" dirty="0">
                <a:latin typeface="Calibri"/>
                <a:cs typeface="Calibri"/>
              </a:rPr>
              <a:t>that</a:t>
            </a:r>
            <a:r>
              <a:rPr sz="3200" spc="-10" dirty="0">
                <a:latin typeface="Calibri"/>
                <a:cs typeface="Calibri"/>
              </a:rPr>
              <a:t> these </a:t>
            </a:r>
            <a:r>
              <a:rPr sz="3200" spc="-20" dirty="0">
                <a:latin typeface="Calibri"/>
                <a:cs typeface="Calibri"/>
              </a:rPr>
              <a:t>clusters</a:t>
            </a:r>
            <a:r>
              <a:rPr sz="3200" spc="-5" dirty="0">
                <a:latin typeface="Calibri"/>
                <a:cs typeface="Calibri"/>
              </a:rPr>
              <a:t> </a:t>
            </a:r>
            <a:r>
              <a:rPr sz="3200" spc="-15" dirty="0">
                <a:latin typeface="Calibri"/>
                <a:cs typeface="Calibri"/>
              </a:rPr>
              <a:t>are</a:t>
            </a:r>
            <a:r>
              <a:rPr sz="3200" spc="-5" dirty="0">
                <a:latin typeface="Calibri"/>
                <a:cs typeface="Calibri"/>
              </a:rPr>
              <a:t> </a:t>
            </a:r>
            <a:r>
              <a:rPr sz="3200" spc="-25" dirty="0">
                <a:latin typeface="Calibri"/>
                <a:cs typeface="Calibri"/>
              </a:rPr>
              <a:t>different</a:t>
            </a:r>
            <a:r>
              <a:rPr sz="3200" spc="-10" dirty="0">
                <a:latin typeface="Calibri"/>
                <a:cs typeface="Calibri"/>
              </a:rPr>
              <a:t> </a:t>
            </a:r>
            <a:r>
              <a:rPr sz="3200" spc="-20" dirty="0">
                <a:latin typeface="Calibri"/>
                <a:cs typeface="Calibri"/>
              </a:rPr>
              <a:t>from</a:t>
            </a:r>
            <a:r>
              <a:rPr sz="3200" spc="-5" dirty="0">
                <a:latin typeface="Calibri"/>
                <a:cs typeface="Calibri"/>
              </a:rPr>
              <a:t> </a:t>
            </a:r>
            <a:r>
              <a:rPr sz="3200" spc="-10" dirty="0">
                <a:latin typeface="Calibri"/>
                <a:cs typeface="Calibri"/>
              </a:rPr>
              <a:t>those obtained</a:t>
            </a:r>
            <a:r>
              <a:rPr sz="3200" spc="-5" dirty="0">
                <a:latin typeface="Calibri"/>
                <a:cs typeface="Calibri"/>
              </a:rPr>
              <a:t> </a:t>
            </a:r>
            <a:r>
              <a:rPr sz="3200" spc="-20" dirty="0">
                <a:latin typeface="Calibri"/>
                <a:cs typeface="Calibri"/>
              </a:rPr>
              <a:t>from </a:t>
            </a:r>
            <a:r>
              <a:rPr sz="3200" spc="-710" dirty="0">
                <a:latin typeface="Calibri"/>
                <a:cs typeface="Calibri"/>
              </a:rPr>
              <a:t> </a:t>
            </a:r>
            <a:r>
              <a:rPr sz="3200" spc="-5" dirty="0">
                <a:latin typeface="Calibri"/>
                <a:cs typeface="Calibri"/>
              </a:rPr>
              <a:t>single</a:t>
            </a:r>
            <a:r>
              <a:rPr sz="3200" spc="-10" dirty="0">
                <a:latin typeface="Calibri"/>
                <a:cs typeface="Calibri"/>
              </a:rPr>
              <a:t> </a:t>
            </a:r>
            <a:r>
              <a:rPr sz="3200" spc="-15" dirty="0">
                <a:latin typeface="Calibri"/>
                <a:cs typeface="Calibri"/>
              </a:rPr>
              <a:t>linkage</a:t>
            </a:r>
            <a:r>
              <a:rPr sz="3200" spc="-5" dirty="0">
                <a:latin typeface="Calibri"/>
                <a:cs typeface="Calibri"/>
              </a:rPr>
              <a:t> </a:t>
            </a:r>
            <a:r>
              <a:rPr sz="3200" spc="-10" dirty="0">
                <a:latin typeface="Calibri"/>
                <a:cs typeface="Calibri"/>
              </a:rPr>
              <a:t>algorithm.</a:t>
            </a:r>
            <a:endParaRPr sz="3200">
              <a:latin typeface="Calibri"/>
              <a:cs typeface="Calibri"/>
            </a:endParaRPr>
          </a:p>
          <a:p>
            <a:pPr marL="294640" indent="-281940">
              <a:lnSpc>
                <a:spcPct val="100000"/>
              </a:lnSpc>
              <a:spcBef>
                <a:spcPts val="640"/>
              </a:spcBef>
              <a:buFont typeface="Arial MT"/>
              <a:buChar char="•"/>
              <a:tabLst>
                <a:tab pos="294640" algn="l"/>
              </a:tabLst>
            </a:pPr>
            <a:r>
              <a:rPr sz="3200" spc="-45" dirty="0">
                <a:latin typeface="Calibri"/>
                <a:cs typeface="Calibri"/>
              </a:rPr>
              <a:t>At</a:t>
            </a:r>
            <a:r>
              <a:rPr sz="3200" spc="-15" dirty="0">
                <a:latin typeface="Calibri"/>
                <a:cs typeface="Calibri"/>
              </a:rPr>
              <a:t> </a:t>
            </a:r>
            <a:r>
              <a:rPr sz="3200" spc="-10" dirty="0">
                <a:latin typeface="Calibri"/>
                <a:cs typeface="Calibri"/>
              </a:rPr>
              <a:t>the </a:t>
            </a:r>
            <a:r>
              <a:rPr sz="3200" spc="-15" dirty="0">
                <a:latin typeface="Calibri"/>
                <a:cs typeface="Calibri"/>
              </a:rPr>
              <a:t>next </a:t>
            </a:r>
            <a:r>
              <a:rPr sz="3200" spc="-20" dirty="0">
                <a:latin typeface="Calibri"/>
                <a:cs typeface="Calibri"/>
              </a:rPr>
              <a:t>step,</a:t>
            </a:r>
            <a:r>
              <a:rPr sz="3200" spc="-5" dirty="0">
                <a:latin typeface="Calibri"/>
                <a:cs typeface="Calibri"/>
              </a:rPr>
              <a:t> </a:t>
            </a:r>
            <a:r>
              <a:rPr sz="3200" spc="-10" dirty="0">
                <a:latin typeface="Calibri"/>
                <a:cs typeface="Calibri"/>
              </a:rPr>
              <a:t>the </a:t>
            </a:r>
            <a:r>
              <a:rPr sz="3200" spc="-15" dirty="0">
                <a:latin typeface="Calibri"/>
                <a:cs typeface="Calibri"/>
              </a:rPr>
              <a:t>two</a:t>
            </a:r>
            <a:r>
              <a:rPr sz="3200" spc="-10" dirty="0">
                <a:latin typeface="Calibri"/>
                <a:cs typeface="Calibri"/>
              </a:rPr>
              <a:t> remaining</a:t>
            </a:r>
            <a:r>
              <a:rPr sz="3200" spc="-5" dirty="0">
                <a:latin typeface="Calibri"/>
                <a:cs typeface="Calibri"/>
              </a:rPr>
              <a:t> </a:t>
            </a:r>
            <a:r>
              <a:rPr sz="3200" spc="-20" dirty="0">
                <a:latin typeface="Calibri"/>
                <a:cs typeface="Calibri"/>
              </a:rPr>
              <a:t>clusters</a:t>
            </a:r>
            <a:r>
              <a:rPr sz="3200" spc="-5" dirty="0">
                <a:latin typeface="Calibri"/>
                <a:cs typeface="Calibri"/>
              </a:rPr>
              <a:t> </a:t>
            </a:r>
            <a:r>
              <a:rPr sz="3200" spc="-10" dirty="0">
                <a:latin typeface="Calibri"/>
                <a:cs typeface="Calibri"/>
              </a:rPr>
              <a:t>will</a:t>
            </a:r>
            <a:r>
              <a:rPr sz="3200" spc="-15" dirty="0">
                <a:latin typeface="Calibri"/>
                <a:cs typeface="Calibri"/>
              </a:rPr>
              <a:t> </a:t>
            </a:r>
            <a:r>
              <a:rPr sz="3200" spc="-5" dirty="0">
                <a:latin typeface="Calibri"/>
                <a:cs typeface="Calibri"/>
              </a:rPr>
              <a:t>be </a:t>
            </a:r>
            <a:r>
              <a:rPr sz="3200" spc="-15" dirty="0">
                <a:latin typeface="Calibri"/>
                <a:cs typeface="Calibri"/>
              </a:rPr>
              <a:t>merged.</a:t>
            </a:r>
            <a:endParaRPr sz="3200">
              <a:latin typeface="Calibri"/>
              <a:cs typeface="Calibri"/>
            </a:endParaRPr>
          </a:p>
          <a:p>
            <a:pPr marL="294640" indent="-281940">
              <a:lnSpc>
                <a:spcPct val="100000"/>
              </a:lnSpc>
              <a:spcBef>
                <a:spcPts val="640"/>
              </a:spcBef>
              <a:buFont typeface="Arial MT"/>
              <a:buChar char="•"/>
              <a:tabLst>
                <a:tab pos="294640" algn="l"/>
              </a:tabLst>
            </a:pPr>
            <a:r>
              <a:rPr sz="3200" spc="-5" dirty="0">
                <a:latin typeface="Calibri"/>
                <a:cs typeface="Calibri"/>
              </a:rPr>
              <a:t>The</a:t>
            </a:r>
            <a:r>
              <a:rPr sz="3200" spc="-10" dirty="0">
                <a:latin typeface="Calibri"/>
                <a:cs typeface="Calibri"/>
              </a:rPr>
              <a:t> </a:t>
            </a:r>
            <a:r>
              <a:rPr sz="3200" spc="-15" dirty="0">
                <a:latin typeface="Calibri"/>
                <a:cs typeface="Calibri"/>
              </a:rPr>
              <a:t>hierarchical</a:t>
            </a:r>
            <a:r>
              <a:rPr sz="3200" spc="-10" dirty="0">
                <a:latin typeface="Calibri"/>
                <a:cs typeface="Calibri"/>
              </a:rPr>
              <a:t> </a:t>
            </a:r>
            <a:r>
              <a:rPr sz="3200" spc="-15" dirty="0">
                <a:latin typeface="Calibri"/>
                <a:cs typeface="Calibri"/>
              </a:rPr>
              <a:t>clustering</a:t>
            </a:r>
            <a:r>
              <a:rPr sz="3200" spc="-10" dirty="0">
                <a:latin typeface="Calibri"/>
                <a:cs typeface="Calibri"/>
              </a:rPr>
              <a:t> will</a:t>
            </a:r>
            <a:r>
              <a:rPr sz="3200" spc="-15" dirty="0">
                <a:latin typeface="Calibri"/>
                <a:cs typeface="Calibri"/>
              </a:rPr>
              <a:t> </a:t>
            </a:r>
            <a:r>
              <a:rPr sz="3200" spc="-5" dirty="0">
                <a:latin typeface="Calibri"/>
                <a:cs typeface="Calibri"/>
              </a:rPr>
              <a:t>be </a:t>
            </a:r>
            <a:r>
              <a:rPr sz="3200" spc="-15" dirty="0">
                <a:latin typeface="Calibri"/>
                <a:cs typeface="Calibri"/>
              </a:rPr>
              <a:t>complete.</a:t>
            </a:r>
            <a:endParaRPr sz="3200">
              <a:latin typeface="Calibri"/>
              <a:cs typeface="Calibri"/>
            </a:endParaRPr>
          </a:p>
          <a:p>
            <a:pPr marL="294640" indent="-281940">
              <a:lnSpc>
                <a:spcPct val="100000"/>
              </a:lnSpc>
              <a:spcBef>
                <a:spcPts val="640"/>
              </a:spcBef>
              <a:buFont typeface="Arial MT"/>
              <a:buChar char="•"/>
              <a:tabLst>
                <a:tab pos="294640" algn="l"/>
              </a:tabLst>
            </a:pPr>
            <a:r>
              <a:rPr sz="3200" spc="-5" dirty="0">
                <a:latin typeface="Calibri"/>
                <a:cs typeface="Calibri"/>
              </a:rPr>
              <a:t>The </a:t>
            </a:r>
            <a:r>
              <a:rPr sz="3200" spc="-20" dirty="0">
                <a:latin typeface="Calibri"/>
                <a:cs typeface="Calibri"/>
              </a:rPr>
              <a:t>dendrogram</a:t>
            </a:r>
            <a:r>
              <a:rPr sz="3200" spc="-5" dirty="0">
                <a:latin typeface="Calibri"/>
                <a:cs typeface="Calibri"/>
              </a:rPr>
              <a:t> is</a:t>
            </a:r>
            <a:r>
              <a:rPr sz="3200" dirty="0">
                <a:latin typeface="Calibri"/>
                <a:cs typeface="Calibri"/>
              </a:rPr>
              <a:t> as</a:t>
            </a:r>
            <a:r>
              <a:rPr sz="3200" spc="-5" dirty="0">
                <a:latin typeface="Calibri"/>
                <a:cs typeface="Calibri"/>
              </a:rPr>
              <a:t> </a:t>
            </a:r>
            <a:r>
              <a:rPr sz="3200" spc="-10" dirty="0">
                <a:latin typeface="Calibri"/>
                <a:cs typeface="Calibri"/>
              </a:rPr>
              <a:t>shown</a:t>
            </a:r>
            <a:r>
              <a:rPr sz="3200" spc="-5" dirty="0">
                <a:latin typeface="Calibri"/>
                <a:cs typeface="Calibri"/>
              </a:rPr>
              <a:t> in </a:t>
            </a:r>
            <a:r>
              <a:rPr sz="3200" spc="-10" dirty="0">
                <a:latin typeface="Calibri"/>
                <a:cs typeface="Calibri"/>
              </a:rPr>
              <a:t>the</a:t>
            </a:r>
            <a:r>
              <a:rPr sz="3200" spc="-5" dirty="0">
                <a:latin typeface="Calibri"/>
                <a:cs typeface="Calibri"/>
              </a:rPr>
              <a:t> </a:t>
            </a:r>
            <a:r>
              <a:rPr sz="3200" spc="-15" dirty="0">
                <a:latin typeface="Calibri"/>
                <a:cs typeface="Calibri"/>
              </a:rPr>
              <a:t>figure.</a:t>
            </a:r>
            <a:endParaRPr sz="3200">
              <a:latin typeface="Calibri"/>
              <a:cs typeface="Calibri"/>
            </a:endParaRPr>
          </a:p>
        </p:txBody>
      </p:sp>
      <p:pic>
        <p:nvPicPr>
          <p:cNvPr id="3" name="object 3"/>
          <p:cNvPicPr/>
          <p:nvPr/>
        </p:nvPicPr>
        <p:blipFill>
          <a:blip r:embed="rId2" cstate="print"/>
          <a:stretch>
            <a:fillRect/>
          </a:stretch>
        </p:blipFill>
        <p:spPr>
          <a:xfrm>
            <a:off x="8821067" y="3645024"/>
            <a:ext cx="3528390" cy="309829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84114" y="475805"/>
            <a:ext cx="7030084" cy="695960"/>
          </a:xfrm>
          <a:prstGeom prst="rect">
            <a:avLst/>
          </a:prstGeom>
        </p:spPr>
        <p:txBody>
          <a:bodyPr vert="horz" wrap="square" lIns="0" tIns="12700" rIns="0" bIns="0" rtlCol="0">
            <a:spAutoFit/>
          </a:bodyPr>
          <a:lstStyle/>
          <a:p>
            <a:pPr marL="12700">
              <a:lnSpc>
                <a:spcPct val="100000"/>
              </a:lnSpc>
              <a:spcBef>
                <a:spcPts val="100"/>
              </a:spcBef>
            </a:pPr>
            <a:r>
              <a:rPr sz="4400" spc="-5" dirty="0"/>
              <a:t>The</a:t>
            </a:r>
            <a:r>
              <a:rPr sz="4400" spc="-25" dirty="0"/>
              <a:t> </a:t>
            </a:r>
            <a:r>
              <a:rPr sz="4400" spc="-40" dirty="0"/>
              <a:t>Average</a:t>
            </a:r>
            <a:r>
              <a:rPr sz="4400" spc="-30" dirty="0"/>
              <a:t> </a:t>
            </a:r>
            <a:r>
              <a:rPr sz="4400" spc="-20" dirty="0"/>
              <a:t>Linkage</a:t>
            </a:r>
            <a:r>
              <a:rPr sz="4400" spc="-30" dirty="0"/>
              <a:t> </a:t>
            </a:r>
            <a:r>
              <a:rPr sz="4400" spc="-10" dirty="0"/>
              <a:t>Algorithm</a:t>
            </a:r>
            <a:endParaRPr sz="4400"/>
          </a:p>
        </p:txBody>
      </p:sp>
      <p:sp>
        <p:nvSpPr>
          <p:cNvPr id="3" name="object 3"/>
          <p:cNvSpPr txBox="1"/>
          <p:nvPr/>
        </p:nvSpPr>
        <p:spPr>
          <a:xfrm>
            <a:off x="764060" y="1609345"/>
            <a:ext cx="10183495" cy="2545080"/>
          </a:xfrm>
          <a:prstGeom prst="rect">
            <a:avLst/>
          </a:prstGeom>
        </p:spPr>
        <p:txBody>
          <a:bodyPr vert="horz" wrap="square" lIns="0" tIns="12700" rIns="0" bIns="0" rtlCol="0">
            <a:spAutoFit/>
          </a:bodyPr>
          <a:lstStyle/>
          <a:p>
            <a:pPr marL="294640" marR="5080" indent="-281940">
              <a:lnSpc>
                <a:spcPct val="100000"/>
              </a:lnSpc>
              <a:spcBef>
                <a:spcPts val="100"/>
              </a:spcBef>
              <a:buFont typeface="Arial MT"/>
              <a:buChar char="•"/>
              <a:tabLst>
                <a:tab pos="294640" algn="l"/>
              </a:tabLst>
            </a:pPr>
            <a:r>
              <a:rPr sz="3200" spc="-5" dirty="0">
                <a:latin typeface="Calibri"/>
                <a:cs typeface="Calibri"/>
              </a:rPr>
              <a:t>The</a:t>
            </a:r>
            <a:r>
              <a:rPr sz="3200" spc="-10" dirty="0">
                <a:latin typeface="Calibri"/>
                <a:cs typeface="Calibri"/>
              </a:rPr>
              <a:t> </a:t>
            </a:r>
            <a:r>
              <a:rPr sz="3200" spc="-30" dirty="0">
                <a:latin typeface="Calibri"/>
                <a:cs typeface="Calibri"/>
              </a:rPr>
              <a:t>average</a:t>
            </a:r>
            <a:r>
              <a:rPr sz="3200" spc="-5" dirty="0">
                <a:latin typeface="Calibri"/>
                <a:cs typeface="Calibri"/>
              </a:rPr>
              <a:t> </a:t>
            </a:r>
            <a:r>
              <a:rPr sz="3200" spc="-15" dirty="0">
                <a:latin typeface="Calibri"/>
                <a:cs typeface="Calibri"/>
              </a:rPr>
              <a:t>linkage</a:t>
            </a:r>
            <a:r>
              <a:rPr sz="3200" spc="-10" dirty="0">
                <a:latin typeface="Calibri"/>
                <a:cs typeface="Calibri"/>
              </a:rPr>
              <a:t> </a:t>
            </a:r>
            <a:r>
              <a:rPr sz="3200" spc="-5" dirty="0">
                <a:latin typeface="Calibri"/>
                <a:cs typeface="Calibri"/>
              </a:rPr>
              <a:t>algorithm, is </a:t>
            </a:r>
            <a:r>
              <a:rPr sz="3200" dirty="0">
                <a:latin typeface="Calibri"/>
                <a:cs typeface="Calibri"/>
              </a:rPr>
              <a:t>an</a:t>
            </a:r>
            <a:r>
              <a:rPr sz="3200" spc="-10" dirty="0">
                <a:latin typeface="Calibri"/>
                <a:cs typeface="Calibri"/>
              </a:rPr>
              <a:t> </a:t>
            </a:r>
            <a:r>
              <a:rPr sz="3200" spc="-25" dirty="0">
                <a:latin typeface="Calibri"/>
                <a:cs typeface="Calibri"/>
              </a:rPr>
              <a:t>attempt</a:t>
            </a:r>
            <a:r>
              <a:rPr sz="3200" spc="-10" dirty="0">
                <a:latin typeface="Calibri"/>
                <a:cs typeface="Calibri"/>
              </a:rPr>
              <a:t> </a:t>
            </a:r>
            <a:r>
              <a:rPr sz="3200" spc="-20" dirty="0">
                <a:latin typeface="Calibri"/>
                <a:cs typeface="Calibri"/>
              </a:rPr>
              <a:t>to</a:t>
            </a:r>
            <a:r>
              <a:rPr sz="3200" spc="-5" dirty="0">
                <a:latin typeface="Calibri"/>
                <a:cs typeface="Calibri"/>
              </a:rPr>
              <a:t> </a:t>
            </a:r>
            <a:r>
              <a:rPr sz="3200" spc="-15" dirty="0">
                <a:latin typeface="Calibri"/>
                <a:cs typeface="Calibri"/>
              </a:rPr>
              <a:t>compromise </a:t>
            </a:r>
            <a:r>
              <a:rPr sz="3200" spc="-710" dirty="0">
                <a:latin typeface="Calibri"/>
                <a:cs typeface="Calibri"/>
              </a:rPr>
              <a:t> </a:t>
            </a:r>
            <a:r>
              <a:rPr sz="3200" spc="-10" dirty="0">
                <a:latin typeface="Calibri"/>
                <a:cs typeface="Calibri"/>
              </a:rPr>
              <a:t>between the </a:t>
            </a:r>
            <a:r>
              <a:rPr sz="3200" spc="-15" dirty="0">
                <a:latin typeface="Calibri"/>
                <a:cs typeface="Calibri"/>
              </a:rPr>
              <a:t>extremes </a:t>
            </a:r>
            <a:r>
              <a:rPr sz="3200" spc="-5" dirty="0">
                <a:latin typeface="Calibri"/>
                <a:cs typeface="Calibri"/>
              </a:rPr>
              <a:t>of </a:t>
            </a:r>
            <a:r>
              <a:rPr sz="3200" spc="-10" dirty="0">
                <a:latin typeface="Calibri"/>
                <a:cs typeface="Calibri"/>
              </a:rPr>
              <a:t>the </a:t>
            </a:r>
            <a:r>
              <a:rPr sz="3200" spc="-5" dirty="0">
                <a:latin typeface="Calibri"/>
                <a:cs typeface="Calibri"/>
              </a:rPr>
              <a:t>single </a:t>
            </a:r>
            <a:r>
              <a:rPr sz="3200" dirty="0">
                <a:latin typeface="Calibri"/>
                <a:cs typeface="Calibri"/>
              </a:rPr>
              <a:t>and </a:t>
            </a:r>
            <a:r>
              <a:rPr sz="3200" spc="-15" dirty="0">
                <a:latin typeface="Calibri"/>
                <a:cs typeface="Calibri"/>
              </a:rPr>
              <a:t>complete linkage </a:t>
            </a:r>
            <a:r>
              <a:rPr sz="3200" spc="-10" dirty="0">
                <a:latin typeface="Calibri"/>
                <a:cs typeface="Calibri"/>
              </a:rPr>
              <a:t> algorithm.</a:t>
            </a:r>
            <a:endParaRPr sz="3200">
              <a:latin typeface="Calibri"/>
              <a:cs typeface="Calibri"/>
            </a:endParaRPr>
          </a:p>
          <a:p>
            <a:pPr marL="294640" marR="61594" indent="-281940">
              <a:lnSpc>
                <a:spcPct val="100000"/>
              </a:lnSpc>
              <a:spcBef>
                <a:spcPts val="640"/>
              </a:spcBef>
              <a:buFont typeface="Arial MT"/>
              <a:buChar char="•"/>
              <a:tabLst>
                <a:tab pos="294640" algn="l"/>
              </a:tabLst>
            </a:pPr>
            <a:r>
              <a:rPr sz="3200" spc="-5" dirty="0">
                <a:latin typeface="Calibri"/>
                <a:cs typeface="Calibri"/>
              </a:rPr>
              <a:t>It</a:t>
            </a:r>
            <a:r>
              <a:rPr sz="3200" spc="-15" dirty="0">
                <a:latin typeface="Calibri"/>
                <a:cs typeface="Calibri"/>
              </a:rPr>
              <a:t> </a:t>
            </a:r>
            <a:r>
              <a:rPr sz="3200" spc="-5" dirty="0">
                <a:latin typeface="Calibri"/>
                <a:cs typeface="Calibri"/>
              </a:rPr>
              <a:t>is </a:t>
            </a:r>
            <a:r>
              <a:rPr sz="3200" dirty="0">
                <a:latin typeface="Calibri"/>
                <a:cs typeface="Calibri"/>
              </a:rPr>
              <a:t>also</a:t>
            </a:r>
            <a:r>
              <a:rPr sz="3200" spc="-5" dirty="0">
                <a:latin typeface="Calibri"/>
                <a:cs typeface="Calibri"/>
              </a:rPr>
              <a:t> </a:t>
            </a:r>
            <a:r>
              <a:rPr sz="3200" spc="-10" dirty="0">
                <a:latin typeface="Calibri"/>
                <a:cs typeface="Calibri"/>
              </a:rPr>
              <a:t>known </a:t>
            </a:r>
            <a:r>
              <a:rPr sz="3200" dirty="0">
                <a:latin typeface="Calibri"/>
                <a:cs typeface="Calibri"/>
              </a:rPr>
              <a:t>as</a:t>
            </a:r>
            <a:r>
              <a:rPr sz="3200" spc="-5" dirty="0">
                <a:latin typeface="Calibri"/>
                <a:cs typeface="Calibri"/>
              </a:rPr>
              <a:t> </a:t>
            </a:r>
            <a:r>
              <a:rPr sz="3200" spc="-10" dirty="0">
                <a:latin typeface="Calibri"/>
                <a:cs typeface="Calibri"/>
              </a:rPr>
              <a:t>the</a:t>
            </a:r>
            <a:r>
              <a:rPr sz="3200" spc="30" dirty="0">
                <a:latin typeface="Calibri"/>
                <a:cs typeface="Calibri"/>
              </a:rPr>
              <a:t> </a:t>
            </a:r>
            <a:r>
              <a:rPr sz="3200" spc="-20" dirty="0">
                <a:solidFill>
                  <a:srgbClr val="FF0000"/>
                </a:solidFill>
                <a:latin typeface="Calibri"/>
                <a:cs typeface="Calibri"/>
              </a:rPr>
              <a:t>unweighted</a:t>
            </a:r>
            <a:r>
              <a:rPr sz="3200" spc="-5" dirty="0">
                <a:solidFill>
                  <a:srgbClr val="FF0000"/>
                </a:solidFill>
                <a:latin typeface="Calibri"/>
                <a:cs typeface="Calibri"/>
              </a:rPr>
              <a:t> pair </a:t>
            </a:r>
            <a:r>
              <a:rPr sz="3200" spc="-15" dirty="0">
                <a:solidFill>
                  <a:srgbClr val="FF0000"/>
                </a:solidFill>
                <a:latin typeface="Calibri"/>
                <a:cs typeface="Calibri"/>
              </a:rPr>
              <a:t>group</a:t>
            </a:r>
            <a:r>
              <a:rPr sz="3200" spc="-5" dirty="0">
                <a:solidFill>
                  <a:srgbClr val="FF0000"/>
                </a:solidFill>
                <a:latin typeface="Calibri"/>
                <a:cs typeface="Calibri"/>
              </a:rPr>
              <a:t> </a:t>
            </a:r>
            <a:r>
              <a:rPr sz="3200" spc="-10" dirty="0">
                <a:solidFill>
                  <a:srgbClr val="FF0000"/>
                </a:solidFill>
                <a:latin typeface="Calibri"/>
                <a:cs typeface="Calibri"/>
              </a:rPr>
              <a:t>method </a:t>
            </a:r>
            <a:r>
              <a:rPr sz="3200" spc="-5" dirty="0">
                <a:solidFill>
                  <a:srgbClr val="FF0000"/>
                </a:solidFill>
                <a:latin typeface="Calibri"/>
                <a:cs typeface="Calibri"/>
              </a:rPr>
              <a:t>using </a:t>
            </a:r>
            <a:r>
              <a:rPr sz="3200" spc="-710" dirty="0">
                <a:solidFill>
                  <a:srgbClr val="FF0000"/>
                </a:solidFill>
                <a:latin typeface="Calibri"/>
                <a:cs typeface="Calibri"/>
              </a:rPr>
              <a:t> </a:t>
            </a:r>
            <a:r>
              <a:rPr sz="3200" spc="-5" dirty="0">
                <a:solidFill>
                  <a:srgbClr val="0070C0"/>
                </a:solidFill>
                <a:latin typeface="Calibri"/>
                <a:cs typeface="Calibri"/>
              </a:rPr>
              <a:t>arithmetic</a:t>
            </a:r>
            <a:r>
              <a:rPr sz="3200" spc="-15" dirty="0">
                <a:solidFill>
                  <a:srgbClr val="0070C0"/>
                </a:solidFill>
                <a:latin typeface="Calibri"/>
                <a:cs typeface="Calibri"/>
              </a:rPr>
              <a:t> </a:t>
            </a:r>
            <a:r>
              <a:rPr sz="3200" spc="-25" dirty="0">
                <a:solidFill>
                  <a:srgbClr val="0070C0"/>
                </a:solidFill>
                <a:latin typeface="Calibri"/>
                <a:cs typeface="Calibri"/>
              </a:rPr>
              <a:t>averages.</a:t>
            </a:r>
            <a:endParaRPr sz="3200">
              <a:latin typeface="Calibri"/>
              <a:cs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5643" y="475805"/>
            <a:ext cx="10424160" cy="695960"/>
          </a:xfrm>
          <a:prstGeom prst="rect">
            <a:avLst/>
          </a:prstGeom>
        </p:spPr>
        <p:txBody>
          <a:bodyPr vert="horz" wrap="square" lIns="0" tIns="12700" rIns="0" bIns="0" rtlCol="0">
            <a:spAutoFit/>
          </a:bodyPr>
          <a:lstStyle/>
          <a:p>
            <a:pPr marL="12700">
              <a:lnSpc>
                <a:spcPct val="100000"/>
              </a:lnSpc>
              <a:spcBef>
                <a:spcPts val="100"/>
              </a:spcBef>
            </a:pPr>
            <a:r>
              <a:rPr sz="4400" spc="-15" dirty="0"/>
              <a:t>Example:</a:t>
            </a:r>
            <a:r>
              <a:rPr sz="4400" spc="-10" dirty="0"/>
              <a:t> </a:t>
            </a:r>
            <a:r>
              <a:rPr sz="4400" spc="-40" dirty="0"/>
              <a:t>Average</a:t>
            </a:r>
            <a:r>
              <a:rPr sz="4400" spc="-15" dirty="0"/>
              <a:t> </a:t>
            </a:r>
            <a:r>
              <a:rPr sz="4400" spc="-20" dirty="0"/>
              <a:t>linkage</a:t>
            </a:r>
            <a:r>
              <a:rPr sz="4400" spc="-15" dirty="0"/>
              <a:t> clustering</a:t>
            </a:r>
            <a:r>
              <a:rPr sz="4400" spc="-10" dirty="0"/>
              <a:t> algorithm</a:t>
            </a:r>
            <a:endParaRPr sz="4400"/>
          </a:p>
        </p:txBody>
      </p:sp>
      <p:sp>
        <p:nvSpPr>
          <p:cNvPr id="3" name="object 3"/>
          <p:cNvSpPr txBox="1"/>
          <p:nvPr/>
        </p:nvSpPr>
        <p:spPr>
          <a:xfrm>
            <a:off x="764060" y="1609345"/>
            <a:ext cx="10161270" cy="1000760"/>
          </a:xfrm>
          <a:prstGeom prst="rect">
            <a:avLst/>
          </a:prstGeom>
        </p:spPr>
        <p:txBody>
          <a:bodyPr vert="horz" wrap="square" lIns="0" tIns="12700" rIns="0" bIns="0" rtlCol="0">
            <a:spAutoFit/>
          </a:bodyPr>
          <a:lstStyle/>
          <a:p>
            <a:pPr marL="294640" marR="5080" indent="-281940">
              <a:lnSpc>
                <a:spcPct val="100000"/>
              </a:lnSpc>
              <a:spcBef>
                <a:spcPts val="100"/>
              </a:spcBef>
              <a:buFont typeface="Arial MT"/>
              <a:buChar char="•"/>
              <a:tabLst>
                <a:tab pos="294640" algn="l"/>
              </a:tabLst>
            </a:pPr>
            <a:r>
              <a:rPr sz="3200" spc="-5" dirty="0">
                <a:latin typeface="Calibri"/>
                <a:cs typeface="Calibri"/>
              </a:rPr>
              <a:t>Consider </a:t>
            </a:r>
            <a:r>
              <a:rPr sz="3200" spc="-10" dirty="0">
                <a:latin typeface="Calibri"/>
                <a:cs typeface="Calibri"/>
              </a:rPr>
              <a:t>the </a:t>
            </a:r>
            <a:r>
              <a:rPr sz="3200" spc="-5" dirty="0">
                <a:latin typeface="Calibri"/>
                <a:cs typeface="Calibri"/>
              </a:rPr>
              <a:t>same samples: </a:t>
            </a:r>
            <a:r>
              <a:rPr sz="3200" spc="-15" dirty="0">
                <a:latin typeface="Calibri"/>
                <a:cs typeface="Calibri"/>
              </a:rPr>
              <a:t>compute </a:t>
            </a:r>
            <a:r>
              <a:rPr sz="3200" spc="-10" dirty="0">
                <a:latin typeface="Calibri"/>
                <a:cs typeface="Calibri"/>
              </a:rPr>
              <a:t>the </a:t>
            </a:r>
            <a:r>
              <a:rPr sz="3200" spc="-5" dirty="0">
                <a:latin typeface="Calibri"/>
                <a:cs typeface="Calibri"/>
              </a:rPr>
              <a:t>Euclidian </a:t>
            </a:r>
            <a:r>
              <a:rPr sz="3200" spc="-15" dirty="0">
                <a:latin typeface="Calibri"/>
                <a:cs typeface="Calibri"/>
              </a:rPr>
              <a:t>distance </a:t>
            </a:r>
            <a:r>
              <a:rPr sz="3200" spc="-710" dirty="0">
                <a:latin typeface="Calibri"/>
                <a:cs typeface="Calibri"/>
              </a:rPr>
              <a:t> </a:t>
            </a:r>
            <a:r>
              <a:rPr sz="3200" spc="-10" dirty="0">
                <a:latin typeface="Calibri"/>
                <a:cs typeface="Calibri"/>
              </a:rPr>
              <a:t>between the </a:t>
            </a:r>
            <a:r>
              <a:rPr sz="3200" spc="-5" dirty="0">
                <a:latin typeface="Calibri"/>
                <a:cs typeface="Calibri"/>
              </a:rPr>
              <a:t>samples</a:t>
            </a:r>
            <a:endParaRPr sz="3200">
              <a:latin typeface="Calibri"/>
              <a:cs typeface="Calibri"/>
            </a:endParaRPr>
          </a:p>
        </p:txBody>
      </p:sp>
      <p:grpSp>
        <p:nvGrpSpPr>
          <p:cNvPr id="4" name="object 4"/>
          <p:cNvGrpSpPr/>
          <p:nvPr/>
        </p:nvGrpSpPr>
        <p:grpSpPr>
          <a:xfrm>
            <a:off x="1242520" y="2860598"/>
            <a:ext cx="3536315" cy="2005330"/>
            <a:chOff x="1242520" y="2860598"/>
            <a:chExt cx="3536315" cy="2005330"/>
          </a:xfrm>
        </p:grpSpPr>
        <p:pic>
          <p:nvPicPr>
            <p:cNvPr id="5" name="object 5"/>
            <p:cNvPicPr/>
            <p:nvPr/>
          </p:nvPicPr>
          <p:blipFill>
            <a:blip r:embed="rId2" cstate="print"/>
            <a:stretch>
              <a:fillRect/>
            </a:stretch>
          </p:blipFill>
          <p:spPr>
            <a:xfrm>
              <a:off x="1242520" y="2860598"/>
              <a:ext cx="2810395" cy="2005169"/>
            </a:xfrm>
            <a:prstGeom prst="rect">
              <a:avLst/>
            </a:prstGeom>
          </p:spPr>
        </p:pic>
        <p:sp>
          <p:nvSpPr>
            <p:cNvPr id="6" name="object 6"/>
            <p:cNvSpPr/>
            <p:nvPr/>
          </p:nvSpPr>
          <p:spPr>
            <a:xfrm>
              <a:off x="3705559" y="3448456"/>
              <a:ext cx="1061085" cy="956310"/>
            </a:xfrm>
            <a:custGeom>
              <a:avLst/>
              <a:gdLst/>
              <a:ahLst/>
              <a:cxnLst/>
              <a:rect l="l" t="t" r="r" b="b"/>
              <a:pathLst>
                <a:path w="1061085" h="956310">
                  <a:moveTo>
                    <a:pt x="504747" y="955749"/>
                  </a:moveTo>
                  <a:lnTo>
                    <a:pt x="626322" y="799449"/>
                  </a:lnTo>
                  <a:lnTo>
                    <a:pt x="0" y="312599"/>
                  </a:lnTo>
                  <a:lnTo>
                    <a:pt x="243149" y="0"/>
                  </a:lnTo>
                  <a:lnTo>
                    <a:pt x="869472" y="486849"/>
                  </a:lnTo>
                  <a:lnTo>
                    <a:pt x="991047" y="330549"/>
                  </a:lnTo>
                  <a:lnTo>
                    <a:pt x="1060574" y="886199"/>
                  </a:lnTo>
                  <a:lnTo>
                    <a:pt x="504747" y="955749"/>
                  </a:lnTo>
                  <a:close/>
                </a:path>
              </a:pathLst>
            </a:custGeom>
            <a:solidFill>
              <a:srgbClr val="4F81BD"/>
            </a:solidFill>
          </p:spPr>
          <p:txBody>
            <a:bodyPr wrap="square" lIns="0" tIns="0" rIns="0" bIns="0" rtlCol="0"/>
            <a:lstStyle/>
            <a:p>
              <a:endParaRPr/>
            </a:p>
          </p:txBody>
        </p:sp>
        <p:sp>
          <p:nvSpPr>
            <p:cNvPr id="7" name="object 7"/>
            <p:cNvSpPr/>
            <p:nvPr/>
          </p:nvSpPr>
          <p:spPr>
            <a:xfrm>
              <a:off x="3705559" y="3448456"/>
              <a:ext cx="1061085" cy="956310"/>
            </a:xfrm>
            <a:custGeom>
              <a:avLst/>
              <a:gdLst/>
              <a:ahLst/>
              <a:cxnLst/>
              <a:rect l="l" t="t" r="r" b="b"/>
              <a:pathLst>
                <a:path w="1061085" h="956310">
                  <a:moveTo>
                    <a:pt x="243149" y="0"/>
                  </a:moveTo>
                  <a:lnTo>
                    <a:pt x="869472" y="486849"/>
                  </a:lnTo>
                  <a:lnTo>
                    <a:pt x="991047" y="330549"/>
                  </a:lnTo>
                  <a:lnTo>
                    <a:pt x="1060574" y="886199"/>
                  </a:lnTo>
                  <a:lnTo>
                    <a:pt x="504747" y="955749"/>
                  </a:lnTo>
                  <a:lnTo>
                    <a:pt x="626322" y="799449"/>
                  </a:lnTo>
                  <a:lnTo>
                    <a:pt x="0" y="312599"/>
                  </a:lnTo>
                  <a:lnTo>
                    <a:pt x="243149" y="0"/>
                  </a:lnTo>
                  <a:close/>
                </a:path>
              </a:pathLst>
            </a:custGeom>
            <a:ln w="25399">
              <a:solidFill>
                <a:srgbClr val="385E88"/>
              </a:solidFill>
            </a:ln>
          </p:spPr>
          <p:txBody>
            <a:bodyPr wrap="square" lIns="0" tIns="0" rIns="0" bIns="0" rtlCol="0"/>
            <a:lstStyle/>
            <a:p>
              <a:endParaRPr/>
            </a:p>
          </p:txBody>
        </p:sp>
      </p:grpSp>
      <p:pic>
        <p:nvPicPr>
          <p:cNvPr id="8" name="object 8"/>
          <p:cNvPicPr/>
          <p:nvPr/>
        </p:nvPicPr>
        <p:blipFill>
          <a:blip r:embed="rId3" cstate="print"/>
          <a:stretch>
            <a:fillRect/>
          </a:stretch>
        </p:blipFill>
        <p:spPr>
          <a:xfrm>
            <a:off x="4842539" y="4077072"/>
            <a:ext cx="7494117" cy="2780927"/>
          </a:xfrm>
          <a:prstGeom prst="rect">
            <a:avLst/>
          </a:prstGeom>
        </p:spPr>
      </p:pic>
      <p:pic>
        <p:nvPicPr>
          <p:cNvPr id="9" name="object 9"/>
          <p:cNvPicPr/>
          <p:nvPr/>
        </p:nvPicPr>
        <p:blipFill>
          <a:blip r:embed="rId4" cstate="print"/>
          <a:stretch>
            <a:fillRect/>
          </a:stretch>
        </p:blipFill>
        <p:spPr>
          <a:xfrm>
            <a:off x="10352692" y="2166260"/>
            <a:ext cx="1905265" cy="16861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25150" y="55264"/>
            <a:ext cx="12012295" cy="6436360"/>
          </a:xfrm>
          <a:prstGeom prst="rect">
            <a:avLst/>
          </a:prstGeom>
        </p:spPr>
        <p:txBody>
          <a:bodyPr vert="horz" wrap="square" lIns="0" tIns="83820" rIns="0" bIns="0" rtlCol="0">
            <a:spAutoFit/>
          </a:bodyPr>
          <a:lstStyle/>
          <a:p>
            <a:pPr marL="12700">
              <a:lnSpc>
                <a:spcPct val="100000"/>
              </a:lnSpc>
              <a:spcBef>
                <a:spcPts val="660"/>
              </a:spcBef>
            </a:pPr>
            <a:r>
              <a:rPr sz="3000" b="1" spc="-5" dirty="0">
                <a:solidFill>
                  <a:srgbClr val="FF0000"/>
                </a:solidFill>
                <a:latin typeface="Times New Roman"/>
                <a:cs typeface="Times New Roman"/>
              </a:rPr>
              <a:t>Cluster</a:t>
            </a:r>
            <a:r>
              <a:rPr sz="3000" b="1" spc="-70" dirty="0">
                <a:solidFill>
                  <a:srgbClr val="FF0000"/>
                </a:solidFill>
                <a:latin typeface="Times New Roman"/>
                <a:cs typeface="Times New Roman"/>
              </a:rPr>
              <a:t> </a:t>
            </a:r>
            <a:r>
              <a:rPr sz="3000" b="1" dirty="0">
                <a:solidFill>
                  <a:srgbClr val="FF0000"/>
                </a:solidFill>
                <a:latin typeface="Times New Roman"/>
                <a:cs typeface="Times New Roman"/>
              </a:rPr>
              <a:t>analysis</a:t>
            </a:r>
            <a:r>
              <a:rPr sz="3000" b="1" spc="-10" dirty="0">
                <a:solidFill>
                  <a:srgbClr val="FF0000"/>
                </a:solidFill>
                <a:latin typeface="Times New Roman"/>
                <a:cs typeface="Times New Roman"/>
              </a:rPr>
              <a:t> </a:t>
            </a:r>
            <a:r>
              <a:rPr sz="3000" dirty="0">
                <a:latin typeface="Times New Roman"/>
                <a:cs typeface="Times New Roman"/>
              </a:rPr>
              <a:t>(or</a:t>
            </a:r>
            <a:r>
              <a:rPr sz="3000" spc="-10" dirty="0">
                <a:latin typeface="Times New Roman"/>
                <a:cs typeface="Times New Roman"/>
              </a:rPr>
              <a:t> clustering,</a:t>
            </a:r>
            <a:r>
              <a:rPr sz="3000" spc="-20" dirty="0">
                <a:latin typeface="Times New Roman"/>
                <a:cs typeface="Times New Roman"/>
              </a:rPr>
              <a:t> </a:t>
            </a:r>
            <a:r>
              <a:rPr sz="3000" dirty="0">
                <a:latin typeface="Times New Roman"/>
                <a:cs typeface="Times New Roman"/>
              </a:rPr>
              <a:t>data</a:t>
            </a:r>
            <a:r>
              <a:rPr sz="3000" spc="-10" dirty="0">
                <a:latin typeface="Times New Roman"/>
                <a:cs typeface="Times New Roman"/>
              </a:rPr>
              <a:t> </a:t>
            </a:r>
            <a:r>
              <a:rPr sz="3000" spc="-5" dirty="0">
                <a:latin typeface="Times New Roman"/>
                <a:cs typeface="Times New Roman"/>
              </a:rPr>
              <a:t>segmentation,</a:t>
            </a:r>
            <a:r>
              <a:rPr sz="3000" spc="-20" dirty="0">
                <a:latin typeface="Times New Roman"/>
                <a:cs typeface="Times New Roman"/>
              </a:rPr>
              <a:t> </a:t>
            </a:r>
            <a:r>
              <a:rPr sz="3000" dirty="0">
                <a:latin typeface="Times New Roman"/>
                <a:cs typeface="Times New Roman"/>
              </a:rPr>
              <a:t>…)</a:t>
            </a:r>
          </a:p>
          <a:p>
            <a:pPr marL="12700" marR="5080" indent="457200">
              <a:lnSpc>
                <a:spcPct val="100000"/>
              </a:lnSpc>
              <a:spcBef>
                <a:spcPts val="560"/>
              </a:spcBef>
              <a:tabLst>
                <a:tab pos="8241665" algn="l"/>
                <a:tab pos="10612755" algn="l"/>
                <a:tab pos="11703685" algn="l"/>
              </a:tabLst>
            </a:pPr>
            <a:r>
              <a:rPr sz="3000" spc="-5" dirty="0">
                <a:latin typeface="Times New Roman"/>
                <a:cs typeface="Times New Roman"/>
              </a:rPr>
              <a:t>Findin</a:t>
            </a:r>
            <a:r>
              <a:rPr sz="3000" dirty="0">
                <a:latin typeface="Times New Roman"/>
                <a:cs typeface="Times New Roman"/>
              </a:rPr>
              <a:t>g</a:t>
            </a:r>
            <a:r>
              <a:rPr sz="3000" spc="-5" dirty="0">
                <a:latin typeface="Times New Roman"/>
                <a:cs typeface="Times New Roman"/>
              </a:rPr>
              <a:t> similaritie</a:t>
            </a:r>
            <a:r>
              <a:rPr sz="3000" dirty="0">
                <a:latin typeface="Times New Roman"/>
                <a:cs typeface="Times New Roman"/>
              </a:rPr>
              <a:t>s</a:t>
            </a:r>
            <a:r>
              <a:rPr sz="3000" spc="-5" dirty="0">
                <a:latin typeface="Times New Roman"/>
                <a:cs typeface="Times New Roman"/>
              </a:rPr>
              <a:t> </a:t>
            </a:r>
            <a:r>
              <a:rPr sz="3000" dirty="0">
                <a:latin typeface="Times New Roman"/>
                <a:cs typeface="Times New Roman"/>
              </a:rPr>
              <a:t>between data </a:t>
            </a:r>
            <a:r>
              <a:rPr sz="3000" spc="-10" dirty="0">
                <a:latin typeface="Times New Roman"/>
                <a:cs typeface="Times New Roman"/>
              </a:rPr>
              <a:t>accordin</a:t>
            </a:r>
            <a:r>
              <a:rPr sz="3000" dirty="0">
                <a:latin typeface="Times New Roman"/>
                <a:cs typeface="Times New Roman"/>
              </a:rPr>
              <a:t>g</a:t>
            </a:r>
            <a:r>
              <a:rPr sz="3000" spc="-10" dirty="0">
                <a:latin typeface="Times New Roman"/>
                <a:cs typeface="Times New Roman"/>
              </a:rPr>
              <a:t> </a:t>
            </a:r>
            <a:r>
              <a:rPr sz="3000" spc="-5" dirty="0">
                <a:latin typeface="Times New Roman"/>
                <a:cs typeface="Times New Roman"/>
              </a:rPr>
              <a:t>t</a:t>
            </a:r>
            <a:r>
              <a:rPr sz="3000" dirty="0">
                <a:latin typeface="Times New Roman"/>
                <a:cs typeface="Times New Roman"/>
              </a:rPr>
              <a:t>o</a:t>
            </a:r>
            <a:r>
              <a:rPr sz="3000" spc="-5" dirty="0">
                <a:latin typeface="Times New Roman"/>
                <a:cs typeface="Times New Roman"/>
              </a:rPr>
              <a:t> th</a:t>
            </a:r>
            <a:r>
              <a:rPr sz="3000" dirty="0">
                <a:latin typeface="Times New Roman"/>
                <a:cs typeface="Times New Roman"/>
              </a:rPr>
              <a:t>e	</a:t>
            </a:r>
            <a:r>
              <a:rPr sz="3000" spc="-10" dirty="0">
                <a:latin typeface="Times New Roman"/>
                <a:cs typeface="Times New Roman"/>
              </a:rPr>
              <a:t>characteristic</a:t>
            </a:r>
            <a:r>
              <a:rPr sz="3000" dirty="0">
                <a:latin typeface="Times New Roman"/>
                <a:cs typeface="Times New Roman"/>
              </a:rPr>
              <a:t>s	found	</a:t>
            </a:r>
            <a:r>
              <a:rPr sz="3000" spc="-5" dirty="0">
                <a:latin typeface="Times New Roman"/>
                <a:cs typeface="Times New Roman"/>
              </a:rPr>
              <a:t>in  the</a:t>
            </a:r>
            <a:r>
              <a:rPr sz="3000" spc="-10" dirty="0">
                <a:latin typeface="Times New Roman"/>
                <a:cs typeface="Times New Roman"/>
              </a:rPr>
              <a:t> </a:t>
            </a:r>
            <a:r>
              <a:rPr sz="3000" dirty="0">
                <a:latin typeface="Times New Roman"/>
                <a:cs typeface="Times New Roman"/>
              </a:rPr>
              <a:t>data </a:t>
            </a:r>
            <a:r>
              <a:rPr sz="3000" spc="-10" dirty="0">
                <a:latin typeface="Times New Roman"/>
                <a:cs typeface="Times New Roman"/>
              </a:rPr>
              <a:t>and </a:t>
            </a:r>
            <a:r>
              <a:rPr sz="3000" dirty="0">
                <a:latin typeface="Times New Roman"/>
                <a:cs typeface="Times New Roman"/>
              </a:rPr>
              <a:t>grouping</a:t>
            </a:r>
            <a:r>
              <a:rPr sz="3000" spc="-5" dirty="0">
                <a:latin typeface="Times New Roman"/>
                <a:cs typeface="Times New Roman"/>
              </a:rPr>
              <a:t> similar </a:t>
            </a:r>
            <a:r>
              <a:rPr sz="3000" dirty="0">
                <a:latin typeface="Times New Roman"/>
                <a:cs typeface="Times New Roman"/>
              </a:rPr>
              <a:t>data objects</a:t>
            </a:r>
            <a:r>
              <a:rPr sz="3000" spc="-5" dirty="0">
                <a:latin typeface="Times New Roman"/>
                <a:cs typeface="Times New Roman"/>
              </a:rPr>
              <a:t> into </a:t>
            </a:r>
            <a:r>
              <a:rPr sz="3000" spc="-10" dirty="0">
                <a:latin typeface="Times New Roman"/>
                <a:cs typeface="Times New Roman"/>
              </a:rPr>
              <a:t>clusters</a:t>
            </a:r>
            <a:endParaRPr sz="3000" dirty="0">
              <a:latin typeface="Times New Roman"/>
              <a:cs typeface="Times New Roman"/>
            </a:endParaRPr>
          </a:p>
          <a:p>
            <a:pPr marL="12700">
              <a:lnSpc>
                <a:spcPct val="100000"/>
              </a:lnSpc>
              <a:spcBef>
                <a:spcPts val="560"/>
              </a:spcBef>
            </a:pPr>
            <a:r>
              <a:rPr sz="3000" b="1" spc="-5" dirty="0">
                <a:solidFill>
                  <a:srgbClr val="FF0000"/>
                </a:solidFill>
                <a:latin typeface="Times New Roman"/>
                <a:cs typeface="Times New Roman"/>
              </a:rPr>
              <a:t>Unsupervised</a:t>
            </a:r>
            <a:r>
              <a:rPr sz="3000" b="1" spc="-10" dirty="0">
                <a:solidFill>
                  <a:srgbClr val="FF0000"/>
                </a:solidFill>
                <a:latin typeface="Times New Roman"/>
                <a:cs typeface="Times New Roman"/>
              </a:rPr>
              <a:t> </a:t>
            </a:r>
            <a:r>
              <a:rPr sz="3000" b="1" spc="-5" dirty="0">
                <a:solidFill>
                  <a:srgbClr val="FF0000"/>
                </a:solidFill>
                <a:latin typeface="Times New Roman"/>
                <a:cs typeface="Times New Roman"/>
              </a:rPr>
              <a:t>learning</a:t>
            </a:r>
            <a:r>
              <a:rPr sz="3000" spc="-5" dirty="0">
                <a:latin typeface="Times New Roman"/>
                <a:cs typeface="Times New Roman"/>
              </a:rPr>
              <a:t>:</a:t>
            </a:r>
            <a:r>
              <a:rPr sz="3000" spc="-10" dirty="0">
                <a:latin typeface="Times New Roman"/>
                <a:cs typeface="Times New Roman"/>
              </a:rPr>
              <a:t> </a:t>
            </a:r>
            <a:r>
              <a:rPr sz="3000" dirty="0">
                <a:latin typeface="Times New Roman"/>
                <a:cs typeface="Times New Roman"/>
              </a:rPr>
              <a:t>no</a:t>
            </a:r>
            <a:r>
              <a:rPr sz="3000" spc="-5" dirty="0">
                <a:latin typeface="Times New Roman"/>
                <a:cs typeface="Times New Roman"/>
              </a:rPr>
              <a:t> </a:t>
            </a:r>
            <a:r>
              <a:rPr sz="3000" dirty="0">
                <a:latin typeface="Times New Roman"/>
                <a:cs typeface="Times New Roman"/>
              </a:rPr>
              <a:t>predefined</a:t>
            </a:r>
            <a:r>
              <a:rPr sz="3000" spc="-5" dirty="0">
                <a:latin typeface="Times New Roman"/>
                <a:cs typeface="Times New Roman"/>
              </a:rPr>
              <a:t> </a:t>
            </a:r>
            <a:r>
              <a:rPr sz="3000" spc="-10" dirty="0">
                <a:latin typeface="Times New Roman"/>
                <a:cs typeface="Times New Roman"/>
              </a:rPr>
              <a:t>classes</a:t>
            </a:r>
            <a:r>
              <a:rPr sz="3000" spc="-15" dirty="0">
                <a:latin typeface="Times New Roman"/>
                <a:cs typeface="Times New Roman"/>
              </a:rPr>
              <a:t> </a:t>
            </a:r>
            <a:r>
              <a:rPr sz="3000" dirty="0">
                <a:latin typeface="Times New Roman"/>
                <a:cs typeface="Times New Roman"/>
              </a:rPr>
              <a:t>(i.e.,</a:t>
            </a:r>
            <a:r>
              <a:rPr sz="3000" spc="-5" dirty="0">
                <a:latin typeface="Times New Roman"/>
                <a:cs typeface="Times New Roman"/>
              </a:rPr>
              <a:t> learning</a:t>
            </a:r>
            <a:r>
              <a:rPr sz="3000" spc="-10" dirty="0">
                <a:latin typeface="Times New Roman"/>
                <a:cs typeface="Times New Roman"/>
              </a:rPr>
              <a:t> </a:t>
            </a:r>
            <a:r>
              <a:rPr sz="3000" dirty="0">
                <a:latin typeface="Times New Roman"/>
                <a:cs typeface="Times New Roman"/>
              </a:rPr>
              <a:t>by</a:t>
            </a:r>
            <a:r>
              <a:rPr sz="3000" spc="-5" dirty="0">
                <a:latin typeface="Times New Roman"/>
                <a:cs typeface="Times New Roman"/>
              </a:rPr>
              <a:t> </a:t>
            </a:r>
            <a:r>
              <a:rPr sz="3000" dirty="0">
                <a:latin typeface="Times New Roman"/>
                <a:cs typeface="Times New Roman"/>
              </a:rPr>
              <a:t>observations)</a:t>
            </a:r>
          </a:p>
          <a:p>
            <a:pPr marL="355600" indent="-299085">
              <a:lnSpc>
                <a:spcPct val="100000"/>
              </a:lnSpc>
              <a:spcBef>
                <a:spcPts val="560"/>
              </a:spcBef>
              <a:buChar char="•"/>
              <a:tabLst>
                <a:tab pos="354965" algn="l"/>
                <a:tab pos="355600" algn="l"/>
              </a:tabLst>
            </a:pPr>
            <a:r>
              <a:rPr sz="3000" b="1" spc="-35" dirty="0">
                <a:solidFill>
                  <a:srgbClr val="FF0000"/>
                </a:solidFill>
                <a:latin typeface="Times New Roman"/>
                <a:cs typeface="Times New Roman"/>
              </a:rPr>
              <a:t>Typical </a:t>
            </a:r>
            <a:r>
              <a:rPr sz="3000" b="1" dirty="0">
                <a:solidFill>
                  <a:srgbClr val="FF0000"/>
                </a:solidFill>
                <a:latin typeface="Times New Roman"/>
                <a:cs typeface="Times New Roman"/>
              </a:rPr>
              <a:t>applications</a:t>
            </a:r>
            <a:endParaRPr sz="3000" dirty="0">
              <a:latin typeface="Times New Roman"/>
              <a:cs typeface="Times New Roman"/>
            </a:endParaRPr>
          </a:p>
          <a:p>
            <a:pPr marL="469900" marR="2965450">
              <a:lnSpc>
                <a:spcPts val="4160"/>
              </a:lnSpc>
              <a:spcBef>
                <a:spcPts val="229"/>
              </a:spcBef>
            </a:pPr>
            <a:r>
              <a:rPr sz="3000" spc="-5" dirty="0">
                <a:latin typeface="Times New Roman"/>
                <a:cs typeface="Times New Roman"/>
              </a:rPr>
              <a:t>As</a:t>
            </a:r>
            <a:r>
              <a:rPr sz="3000" spc="-15" dirty="0">
                <a:latin typeface="Times New Roman"/>
                <a:cs typeface="Times New Roman"/>
              </a:rPr>
              <a:t> </a:t>
            </a:r>
            <a:r>
              <a:rPr sz="3000" dirty="0">
                <a:latin typeface="Times New Roman"/>
                <a:cs typeface="Times New Roman"/>
              </a:rPr>
              <a:t>a</a:t>
            </a:r>
            <a:r>
              <a:rPr sz="3000" spc="-20" dirty="0">
                <a:latin typeface="Times New Roman"/>
                <a:cs typeface="Times New Roman"/>
              </a:rPr>
              <a:t> </a:t>
            </a:r>
            <a:r>
              <a:rPr sz="3000" spc="-5" dirty="0">
                <a:latin typeface="Times New Roman"/>
                <a:cs typeface="Times New Roman"/>
              </a:rPr>
              <a:t>stand-alone</a:t>
            </a:r>
            <a:r>
              <a:rPr sz="3000" spc="-10" dirty="0">
                <a:latin typeface="Times New Roman"/>
                <a:cs typeface="Times New Roman"/>
              </a:rPr>
              <a:t> </a:t>
            </a:r>
            <a:r>
              <a:rPr sz="3000" spc="-5" dirty="0">
                <a:latin typeface="Times New Roman"/>
                <a:cs typeface="Times New Roman"/>
              </a:rPr>
              <a:t>tool</a:t>
            </a:r>
            <a:r>
              <a:rPr sz="3000" spc="-15" dirty="0">
                <a:latin typeface="Times New Roman"/>
                <a:cs typeface="Times New Roman"/>
              </a:rPr>
              <a:t> </a:t>
            </a:r>
            <a:r>
              <a:rPr sz="3000" spc="-5" dirty="0">
                <a:latin typeface="Times New Roman"/>
                <a:cs typeface="Times New Roman"/>
              </a:rPr>
              <a:t>to</a:t>
            </a:r>
            <a:r>
              <a:rPr sz="3000" spc="-10" dirty="0">
                <a:latin typeface="Times New Roman"/>
                <a:cs typeface="Times New Roman"/>
              </a:rPr>
              <a:t> </a:t>
            </a:r>
            <a:r>
              <a:rPr sz="3000" dirty="0">
                <a:latin typeface="Times New Roman"/>
                <a:cs typeface="Times New Roman"/>
              </a:rPr>
              <a:t>get</a:t>
            </a:r>
            <a:r>
              <a:rPr sz="3000" spc="-10" dirty="0">
                <a:latin typeface="Times New Roman"/>
                <a:cs typeface="Times New Roman"/>
              </a:rPr>
              <a:t> </a:t>
            </a:r>
            <a:r>
              <a:rPr sz="3000" spc="-5" dirty="0">
                <a:latin typeface="Times New Roman"/>
                <a:cs typeface="Times New Roman"/>
              </a:rPr>
              <a:t>insight</a:t>
            </a:r>
            <a:r>
              <a:rPr sz="3000" spc="-10" dirty="0">
                <a:latin typeface="Times New Roman"/>
                <a:cs typeface="Times New Roman"/>
              </a:rPr>
              <a:t> </a:t>
            </a:r>
            <a:r>
              <a:rPr sz="3000" spc="-5" dirty="0">
                <a:latin typeface="Times New Roman"/>
                <a:cs typeface="Times New Roman"/>
              </a:rPr>
              <a:t>into</a:t>
            </a:r>
            <a:r>
              <a:rPr sz="3000" spc="-15" dirty="0">
                <a:latin typeface="Times New Roman"/>
                <a:cs typeface="Times New Roman"/>
              </a:rPr>
              <a:t> </a:t>
            </a:r>
            <a:r>
              <a:rPr sz="3000" dirty="0">
                <a:latin typeface="Times New Roman"/>
                <a:cs typeface="Times New Roman"/>
              </a:rPr>
              <a:t>data</a:t>
            </a:r>
            <a:r>
              <a:rPr sz="3000" spc="-5" dirty="0">
                <a:latin typeface="Times New Roman"/>
                <a:cs typeface="Times New Roman"/>
              </a:rPr>
              <a:t> </a:t>
            </a:r>
            <a:r>
              <a:rPr sz="3000" dirty="0">
                <a:latin typeface="Times New Roman"/>
                <a:cs typeface="Times New Roman"/>
              </a:rPr>
              <a:t>distribution </a:t>
            </a:r>
            <a:r>
              <a:rPr sz="3000" spc="-735" dirty="0">
                <a:latin typeface="Times New Roman"/>
                <a:cs typeface="Times New Roman"/>
              </a:rPr>
              <a:t> </a:t>
            </a:r>
            <a:r>
              <a:rPr sz="3000" spc="-5" dirty="0">
                <a:latin typeface="Times New Roman"/>
                <a:cs typeface="Times New Roman"/>
              </a:rPr>
              <a:t>As</a:t>
            </a:r>
            <a:r>
              <a:rPr sz="3000" spc="-10" dirty="0">
                <a:latin typeface="Times New Roman"/>
                <a:cs typeface="Times New Roman"/>
              </a:rPr>
              <a:t> </a:t>
            </a:r>
            <a:r>
              <a:rPr sz="3000" dirty="0">
                <a:latin typeface="Times New Roman"/>
                <a:cs typeface="Times New Roman"/>
              </a:rPr>
              <a:t>a</a:t>
            </a:r>
            <a:r>
              <a:rPr sz="3000" spc="-15" dirty="0">
                <a:latin typeface="Times New Roman"/>
                <a:cs typeface="Times New Roman"/>
              </a:rPr>
              <a:t> </a:t>
            </a:r>
            <a:r>
              <a:rPr sz="3000" dirty="0">
                <a:latin typeface="Times New Roman"/>
                <a:cs typeface="Times New Roman"/>
              </a:rPr>
              <a:t>preprocessing</a:t>
            </a:r>
            <a:r>
              <a:rPr sz="3000" spc="-5" dirty="0">
                <a:latin typeface="Times New Roman"/>
                <a:cs typeface="Times New Roman"/>
              </a:rPr>
              <a:t> step </a:t>
            </a:r>
            <a:r>
              <a:rPr sz="3000" dirty="0">
                <a:latin typeface="Times New Roman"/>
                <a:cs typeface="Times New Roman"/>
              </a:rPr>
              <a:t>for</a:t>
            </a:r>
            <a:r>
              <a:rPr sz="3000" spc="-5" dirty="0">
                <a:latin typeface="Times New Roman"/>
                <a:cs typeface="Times New Roman"/>
              </a:rPr>
              <a:t> </a:t>
            </a:r>
            <a:r>
              <a:rPr sz="3000" dirty="0">
                <a:latin typeface="Times New Roman"/>
                <a:cs typeface="Times New Roman"/>
              </a:rPr>
              <a:t>other</a:t>
            </a:r>
            <a:r>
              <a:rPr sz="3000" spc="-5" dirty="0">
                <a:latin typeface="Times New Roman"/>
                <a:cs typeface="Times New Roman"/>
              </a:rPr>
              <a:t> algorithms</a:t>
            </a:r>
            <a:endParaRPr sz="3000" dirty="0">
              <a:latin typeface="Times New Roman"/>
              <a:cs typeface="Times New Roman"/>
            </a:endParaRPr>
          </a:p>
          <a:p>
            <a:pPr marL="12700">
              <a:lnSpc>
                <a:spcPts val="3080"/>
              </a:lnSpc>
            </a:pPr>
            <a:r>
              <a:rPr sz="3000" b="1" spc="-5" dirty="0">
                <a:solidFill>
                  <a:srgbClr val="FF0000"/>
                </a:solidFill>
                <a:latin typeface="Times New Roman"/>
                <a:cs typeface="Times New Roman"/>
              </a:rPr>
              <a:t>Som</a:t>
            </a:r>
            <a:r>
              <a:rPr sz="3000" b="1" dirty="0">
                <a:solidFill>
                  <a:srgbClr val="FF0000"/>
                </a:solidFill>
                <a:latin typeface="Times New Roman"/>
                <a:cs typeface="Times New Roman"/>
              </a:rPr>
              <a:t>e</a:t>
            </a:r>
            <a:r>
              <a:rPr sz="3000" b="1" spc="-170" dirty="0">
                <a:solidFill>
                  <a:srgbClr val="FF0000"/>
                </a:solidFill>
                <a:latin typeface="Times New Roman"/>
                <a:cs typeface="Times New Roman"/>
              </a:rPr>
              <a:t> </a:t>
            </a:r>
            <a:r>
              <a:rPr sz="3000" b="1" spc="-5" dirty="0">
                <a:solidFill>
                  <a:srgbClr val="FF0000"/>
                </a:solidFill>
                <a:latin typeface="Times New Roman"/>
                <a:cs typeface="Times New Roman"/>
              </a:rPr>
              <a:t>Application</a:t>
            </a:r>
            <a:r>
              <a:rPr sz="3000" b="1" dirty="0">
                <a:solidFill>
                  <a:srgbClr val="FF0000"/>
                </a:solidFill>
                <a:latin typeface="Times New Roman"/>
                <a:cs typeface="Times New Roman"/>
              </a:rPr>
              <a:t>s</a:t>
            </a:r>
            <a:r>
              <a:rPr sz="3000" b="1" spc="-5" dirty="0">
                <a:solidFill>
                  <a:srgbClr val="FF0000"/>
                </a:solidFill>
                <a:latin typeface="Times New Roman"/>
                <a:cs typeface="Times New Roman"/>
              </a:rPr>
              <a:t> </a:t>
            </a:r>
            <a:r>
              <a:rPr sz="3000" b="1" dirty="0">
                <a:solidFill>
                  <a:srgbClr val="FF0000"/>
                </a:solidFill>
                <a:latin typeface="Times New Roman"/>
                <a:cs typeface="Times New Roman"/>
              </a:rPr>
              <a:t>of </a:t>
            </a:r>
            <a:r>
              <a:rPr sz="3000" b="1" spc="-5" dirty="0">
                <a:solidFill>
                  <a:srgbClr val="FF0000"/>
                </a:solidFill>
                <a:latin typeface="Times New Roman"/>
                <a:cs typeface="Times New Roman"/>
              </a:rPr>
              <a:t>Clustering</a:t>
            </a:r>
            <a:endParaRPr sz="3000" dirty="0">
              <a:latin typeface="Times New Roman"/>
              <a:cs typeface="Times New Roman"/>
            </a:endParaRPr>
          </a:p>
          <a:p>
            <a:pPr marL="469900">
              <a:lnSpc>
                <a:spcPct val="100000"/>
              </a:lnSpc>
              <a:spcBef>
                <a:spcPts val="120"/>
              </a:spcBef>
            </a:pPr>
            <a:r>
              <a:rPr sz="3000" spc="-5" dirty="0">
                <a:latin typeface="Times New Roman"/>
                <a:cs typeface="Times New Roman"/>
              </a:rPr>
              <a:t>Pattern</a:t>
            </a:r>
            <a:r>
              <a:rPr sz="3000" spc="-50" dirty="0">
                <a:latin typeface="Times New Roman"/>
                <a:cs typeface="Times New Roman"/>
              </a:rPr>
              <a:t> </a:t>
            </a:r>
            <a:r>
              <a:rPr sz="3000" spc="-5" dirty="0">
                <a:latin typeface="Times New Roman"/>
                <a:cs typeface="Times New Roman"/>
              </a:rPr>
              <a:t>Recognition</a:t>
            </a:r>
            <a:endParaRPr sz="3000" dirty="0">
              <a:latin typeface="Times New Roman"/>
              <a:cs typeface="Times New Roman"/>
            </a:endParaRPr>
          </a:p>
          <a:p>
            <a:pPr marL="469900" marR="1910714">
              <a:lnSpc>
                <a:spcPts val="3720"/>
              </a:lnSpc>
              <a:spcBef>
                <a:spcPts val="145"/>
              </a:spcBef>
            </a:pPr>
            <a:r>
              <a:rPr sz="3000" dirty="0">
                <a:latin typeface="Times New Roman"/>
                <a:cs typeface="Times New Roman"/>
              </a:rPr>
              <a:t>Image </a:t>
            </a:r>
            <a:r>
              <a:rPr sz="3000" spc="-5" dirty="0">
                <a:latin typeface="Times New Roman"/>
                <a:cs typeface="Times New Roman"/>
              </a:rPr>
              <a:t>Processing </a:t>
            </a:r>
            <a:r>
              <a:rPr sz="3000" dirty="0">
                <a:latin typeface="Times New Roman"/>
                <a:cs typeface="Times New Roman"/>
              </a:rPr>
              <a:t>: </a:t>
            </a:r>
            <a:r>
              <a:rPr sz="3000" spc="-10" dirty="0">
                <a:latin typeface="Times New Roman"/>
                <a:cs typeface="Times New Roman"/>
              </a:rPr>
              <a:t>cluster </a:t>
            </a:r>
            <a:r>
              <a:rPr sz="3000" spc="-5" dirty="0">
                <a:latin typeface="Times New Roman"/>
                <a:cs typeface="Times New Roman"/>
              </a:rPr>
              <a:t>images </a:t>
            </a:r>
            <a:r>
              <a:rPr sz="3000" dirty="0">
                <a:latin typeface="Times New Roman"/>
                <a:cs typeface="Times New Roman"/>
              </a:rPr>
              <a:t>based on </a:t>
            </a:r>
            <a:r>
              <a:rPr sz="3000" spc="-5" dirty="0">
                <a:latin typeface="Times New Roman"/>
                <a:cs typeface="Times New Roman"/>
              </a:rPr>
              <a:t>their </a:t>
            </a:r>
            <a:r>
              <a:rPr sz="3000" dirty="0">
                <a:latin typeface="Times New Roman"/>
                <a:cs typeface="Times New Roman"/>
              </a:rPr>
              <a:t>visual </a:t>
            </a:r>
            <a:r>
              <a:rPr sz="3000" spc="-5" dirty="0">
                <a:latin typeface="Times New Roman"/>
                <a:cs typeface="Times New Roman"/>
              </a:rPr>
              <a:t>content </a:t>
            </a:r>
            <a:r>
              <a:rPr sz="3000" spc="-735" dirty="0">
                <a:latin typeface="Times New Roman"/>
                <a:cs typeface="Times New Roman"/>
              </a:rPr>
              <a:t> </a:t>
            </a:r>
            <a:r>
              <a:rPr sz="3000" spc="-5" dirty="0">
                <a:latin typeface="Times New Roman"/>
                <a:cs typeface="Times New Roman"/>
              </a:rPr>
              <a:t>Bio-informatics</a:t>
            </a:r>
            <a:endParaRPr sz="3000" dirty="0">
              <a:latin typeface="Times New Roman"/>
              <a:cs typeface="Times New Roman"/>
            </a:endParaRPr>
          </a:p>
          <a:p>
            <a:pPr marL="469900">
              <a:lnSpc>
                <a:spcPts val="3579"/>
              </a:lnSpc>
            </a:pPr>
            <a:r>
              <a:rPr sz="3000" b="1" dirty="0">
                <a:solidFill>
                  <a:srgbClr val="FF0000"/>
                </a:solidFill>
                <a:latin typeface="Times New Roman"/>
                <a:cs typeface="Times New Roman"/>
              </a:rPr>
              <a:t>WWW</a:t>
            </a:r>
            <a:r>
              <a:rPr sz="3000" b="1" spc="-70" dirty="0">
                <a:solidFill>
                  <a:srgbClr val="FF0000"/>
                </a:solidFill>
                <a:latin typeface="Times New Roman"/>
                <a:cs typeface="Times New Roman"/>
              </a:rPr>
              <a:t> </a:t>
            </a:r>
            <a:r>
              <a:rPr sz="3000" b="1" dirty="0">
                <a:solidFill>
                  <a:srgbClr val="FF0000"/>
                </a:solidFill>
                <a:latin typeface="Times New Roman"/>
                <a:cs typeface="Times New Roman"/>
              </a:rPr>
              <a:t>and</a:t>
            </a:r>
            <a:r>
              <a:rPr sz="3000" b="1" spc="-15" dirty="0">
                <a:solidFill>
                  <a:srgbClr val="FF0000"/>
                </a:solidFill>
                <a:latin typeface="Times New Roman"/>
                <a:cs typeface="Times New Roman"/>
              </a:rPr>
              <a:t> </a:t>
            </a:r>
            <a:r>
              <a:rPr sz="3000" b="1" spc="-5" dirty="0">
                <a:solidFill>
                  <a:srgbClr val="FF0000"/>
                </a:solidFill>
                <a:latin typeface="Times New Roman"/>
                <a:cs typeface="Times New Roman"/>
              </a:rPr>
              <a:t>IR</a:t>
            </a:r>
            <a:r>
              <a:rPr sz="3000" b="1" spc="-15" dirty="0">
                <a:solidFill>
                  <a:srgbClr val="FF0000"/>
                </a:solidFill>
                <a:latin typeface="Times New Roman"/>
                <a:cs typeface="Times New Roman"/>
              </a:rPr>
              <a:t> </a:t>
            </a:r>
            <a:r>
              <a:rPr sz="3000" dirty="0">
                <a:latin typeface="Times New Roman"/>
                <a:cs typeface="Times New Roman"/>
              </a:rPr>
              <a:t>:</a:t>
            </a:r>
            <a:r>
              <a:rPr sz="3000" spc="-20" dirty="0">
                <a:latin typeface="Times New Roman"/>
                <a:cs typeface="Times New Roman"/>
              </a:rPr>
              <a:t> </a:t>
            </a:r>
            <a:r>
              <a:rPr sz="3000" spc="-5" dirty="0">
                <a:latin typeface="Times New Roman"/>
                <a:cs typeface="Times New Roman"/>
              </a:rPr>
              <a:t>Document</a:t>
            </a:r>
            <a:r>
              <a:rPr sz="3000" spc="-20" dirty="0">
                <a:latin typeface="Times New Roman"/>
                <a:cs typeface="Times New Roman"/>
              </a:rPr>
              <a:t> </a:t>
            </a:r>
            <a:r>
              <a:rPr sz="3000" spc="-5" dirty="0">
                <a:latin typeface="Times New Roman"/>
                <a:cs typeface="Times New Roman"/>
              </a:rPr>
              <a:t>classification</a:t>
            </a:r>
            <a:endParaRPr sz="3000" dirty="0">
              <a:latin typeface="Times New Roman"/>
              <a:cs typeface="Times New Roman"/>
            </a:endParaRPr>
          </a:p>
          <a:p>
            <a:pPr marL="1384300">
              <a:lnSpc>
                <a:spcPct val="100000"/>
              </a:lnSpc>
              <a:spcBef>
                <a:spcPts val="125"/>
              </a:spcBef>
            </a:pPr>
            <a:r>
              <a:rPr sz="3000" spc="-10" dirty="0">
                <a:latin typeface="Times New Roman"/>
                <a:cs typeface="Times New Roman"/>
              </a:rPr>
              <a:t>cluster</a:t>
            </a:r>
            <a:r>
              <a:rPr sz="3000" spc="-65" dirty="0">
                <a:latin typeface="Times New Roman"/>
                <a:cs typeface="Times New Roman"/>
              </a:rPr>
              <a:t> </a:t>
            </a:r>
            <a:r>
              <a:rPr sz="3000" spc="-50" dirty="0">
                <a:latin typeface="Times New Roman"/>
                <a:cs typeface="Times New Roman"/>
              </a:rPr>
              <a:t>Weblog</a:t>
            </a:r>
            <a:r>
              <a:rPr sz="3000" spc="-20" dirty="0">
                <a:latin typeface="Times New Roman"/>
                <a:cs typeface="Times New Roman"/>
              </a:rPr>
              <a:t> </a:t>
            </a:r>
            <a:r>
              <a:rPr sz="3000" dirty="0">
                <a:latin typeface="Times New Roman"/>
                <a:cs typeface="Times New Roman"/>
              </a:rPr>
              <a:t>data</a:t>
            </a:r>
            <a:r>
              <a:rPr sz="3000" spc="-5" dirty="0">
                <a:latin typeface="Times New Roman"/>
                <a:cs typeface="Times New Roman"/>
              </a:rPr>
              <a:t> to</a:t>
            </a:r>
            <a:r>
              <a:rPr sz="3000" spc="-10" dirty="0">
                <a:latin typeface="Times New Roman"/>
                <a:cs typeface="Times New Roman"/>
              </a:rPr>
              <a:t> </a:t>
            </a:r>
            <a:r>
              <a:rPr sz="3000" dirty="0">
                <a:latin typeface="Times New Roman"/>
                <a:cs typeface="Times New Roman"/>
              </a:rPr>
              <a:t>discover</a:t>
            </a:r>
            <a:r>
              <a:rPr sz="3000" spc="-5" dirty="0">
                <a:latin typeface="Times New Roman"/>
                <a:cs typeface="Times New Roman"/>
              </a:rPr>
              <a:t> </a:t>
            </a:r>
            <a:r>
              <a:rPr sz="3000" dirty="0">
                <a:latin typeface="Times New Roman"/>
                <a:cs typeface="Times New Roman"/>
              </a:rPr>
              <a:t>groups</a:t>
            </a:r>
            <a:r>
              <a:rPr sz="3000" spc="-5" dirty="0">
                <a:latin typeface="Times New Roman"/>
                <a:cs typeface="Times New Roman"/>
              </a:rPr>
              <a:t> </a:t>
            </a:r>
            <a:r>
              <a:rPr sz="3000" dirty="0">
                <a:latin typeface="Times New Roman"/>
                <a:cs typeface="Times New Roman"/>
              </a:rPr>
              <a:t>of</a:t>
            </a:r>
            <a:r>
              <a:rPr sz="3000" spc="-5" dirty="0">
                <a:latin typeface="Times New Roman"/>
                <a:cs typeface="Times New Roman"/>
              </a:rPr>
              <a:t> similar</a:t>
            </a:r>
            <a:r>
              <a:rPr sz="3000" spc="-10" dirty="0">
                <a:latin typeface="Times New Roman"/>
                <a:cs typeface="Times New Roman"/>
              </a:rPr>
              <a:t> access</a:t>
            </a:r>
            <a:r>
              <a:rPr sz="3000" spc="-15" dirty="0">
                <a:latin typeface="Times New Roman"/>
                <a:cs typeface="Times New Roman"/>
              </a:rPr>
              <a:t> </a:t>
            </a:r>
            <a:r>
              <a:rPr sz="3000" dirty="0">
                <a:latin typeface="Times New Roman"/>
                <a:cs typeface="Times New Roman"/>
              </a:rPr>
              <a:t>patterns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64060" y="1609345"/>
            <a:ext cx="10878820" cy="3114040"/>
          </a:xfrm>
          <a:prstGeom prst="rect">
            <a:avLst/>
          </a:prstGeom>
        </p:spPr>
        <p:txBody>
          <a:bodyPr vert="horz" wrap="square" lIns="0" tIns="12700" rIns="0" bIns="0" rtlCol="0">
            <a:spAutoFit/>
          </a:bodyPr>
          <a:lstStyle/>
          <a:p>
            <a:pPr marL="294640" marR="772160" indent="-281940">
              <a:lnSpc>
                <a:spcPct val="100000"/>
              </a:lnSpc>
              <a:spcBef>
                <a:spcPts val="100"/>
              </a:spcBef>
              <a:buFont typeface="Arial MT"/>
              <a:buChar char="•"/>
              <a:tabLst>
                <a:tab pos="294640" algn="l"/>
              </a:tabLst>
            </a:pPr>
            <a:r>
              <a:rPr sz="3200" spc="-5" dirty="0">
                <a:latin typeface="Calibri"/>
                <a:cs typeface="Calibri"/>
              </a:rPr>
              <a:t>In </a:t>
            </a:r>
            <a:r>
              <a:rPr sz="3200" spc="-10" dirty="0">
                <a:latin typeface="Calibri"/>
                <a:cs typeface="Calibri"/>
              </a:rPr>
              <a:t>the </a:t>
            </a:r>
            <a:r>
              <a:rPr sz="3200" spc="-15" dirty="0">
                <a:latin typeface="Calibri"/>
                <a:cs typeface="Calibri"/>
              </a:rPr>
              <a:t>next </a:t>
            </a:r>
            <a:r>
              <a:rPr sz="3200" spc="-20" dirty="0">
                <a:latin typeface="Calibri"/>
                <a:cs typeface="Calibri"/>
              </a:rPr>
              <a:t>step, </a:t>
            </a:r>
            <a:r>
              <a:rPr sz="3200" spc="-15" dirty="0">
                <a:latin typeface="Calibri"/>
                <a:cs typeface="Calibri"/>
              </a:rPr>
              <a:t>cluster </a:t>
            </a:r>
            <a:r>
              <a:rPr sz="3200" dirty="0">
                <a:latin typeface="Calibri"/>
                <a:cs typeface="Calibri"/>
              </a:rPr>
              <a:t>1 and 2 </a:t>
            </a:r>
            <a:r>
              <a:rPr sz="3200" spc="-15" dirty="0">
                <a:latin typeface="Calibri"/>
                <a:cs typeface="Calibri"/>
              </a:rPr>
              <a:t>are merged, </a:t>
            </a:r>
            <a:r>
              <a:rPr sz="3200" dirty="0">
                <a:latin typeface="Calibri"/>
                <a:cs typeface="Calibri"/>
              </a:rPr>
              <a:t>as </a:t>
            </a:r>
            <a:r>
              <a:rPr sz="3200" spc="-10" dirty="0">
                <a:latin typeface="Calibri"/>
                <a:cs typeface="Calibri"/>
              </a:rPr>
              <a:t>the </a:t>
            </a:r>
            <a:r>
              <a:rPr sz="3200" spc="-15" dirty="0">
                <a:latin typeface="Calibri"/>
                <a:cs typeface="Calibri"/>
              </a:rPr>
              <a:t>distance </a:t>
            </a:r>
            <a:r>
              <a:rPr sz="3200" spc="-710" dirty="0">
                <a:latin typeface="Calibri"/>
                <a:cs typeface="Calibri"/>
              </a:rPr>
              <a:t> </a:t>
            </a:r>
            <a:r>
              <a:rPr sz="3200" spc="-10" dirty="0">
                <a:latin typeface="Calibri"/>
                <a:cs typeface="Calibri"/>
              </a:rPr>
              <a:t>between them </a:t>
            </a:r>
            <a:r>
              <a:rPr sz="3200" spc="-5" dirty="0">
                <a:latin typeface="Calibri"/>
                <a:cs typeface="Calibri"/>
              </a:rPr>
              <a:t>is </a:t>
            </a:r>
            <a:r>
              <a:rPr sz="3200" spc="-10" dirty="0">
                <a:latin typeface="Calibri"/>
                <a:cs typeface="Calibri"/>
              </a:rPr>
              <a:t>the </a:t>
            </a:r>
            <a:r>
              <a:rPr sz="3200" spc="-15" dirty="0">
                <a:latin typeface="Calibri"/>
                <a:cs typeface="Calibri"/>
              </a:rPr>
              <a:t>least.</a:t>
            </a:r>
            <a:endParaRPr sz="3200">
              <a:latin typeface="Calibri"/>
              <a:cs typeface="Calibri"/>
            </a:endParaRPr>
          </a:p>
          <a:p>
            <a:pPr marL="294640" indent="-281940">
              <a:lnSpc>
                <a:spcPct val="100000"/>
              </a:lnSpc>
              <a:spcBef>
                <a:spcPts val="640"/>
              </a:spcBef>
              <a:buFont typeface="Arial MT"/>
              <a:buChar char="•"/>
              <a:tabLst>
                <a:tab pos="294640" algn="l"/>
              </a:tabLst>
            </a:pPr>
            <a:r>
              <a:rPr sz="3200" spc="-5" dirty="0">
                <a:latin typeface="Calibri"/>
                <a:cs typeface="Calibri"/>
              </a:rPr>
              <a:t>The </a:t>
            </a:r>
            <a:r>
              <a:rPr sz="3200" spc="-15" dirty="0">
                <a:latin typeface="Calibri"/>
                <a:cs typeface="Calibri"/>
              </a:rPr>
              <a:t>distance</a:t>
            </a:r>
            <a:r>
              <a:rPr sz="3200" spc="-5" dirty="0">
                <a:latin typeface="Calibri"/>
                <a:cs typeface="Calibri"/>
              </a:rPr>
              <a:t> </a:t>
            </a:r>
            <a:r>
              <a:rPr sz="3200" spc="-10" dirty="0">
                <a:latin typeface="Calibri"/>
                <a:cs typeface="Calibri"/>
              </a:rPr>
              <a:t>values</a:t>
            </a:r>
            <a:r>
              <a:rPr sz="3200" dirty="0">
                <a:latin typeface="Calibri"/>
                <a:cs typeface="Calibri"/>
              </a:rPr>
              <a:t> </a:t>
            </a:r>
            <a:r>
              <a:rPr sz="3200" spc="-15" dirty="0">
                <a:latin typeface="Calibri"/>
                <a:cs typeface="Calibri"/>
              </a:rPr>
              <a:t>are</a:t>
            </a:r>
            <a:r>
              <a:rPr sz="3200" spc="-5" dirty="0">
                <a:latin typeface="Calibri"/>
                <a:cs typeface="Calibri"/>
              </a:rPr>
              <a:t> </a:t>
            </a:r>
            <a:r>
              <a:rPr sz="3200" spc="-15" dirty="0">
                <a:latin typeface="Calibri"/>
                <a:cs typeface="Calibri"/>
              </a:rPr>
              <a:t>computed</a:t>
            </a:r>
            <a:r>
              <a:rPr sz="3200" dirty="0">
                <a:latin typeface="Calibri"/>
                <a:cs typeface="Calibri"/>
              </a:rPr>
              <a:t> </a:t>
            </a:r>
            <a:r>
              <a:rPr sz="3200" spc="-5" dirty="0">
                <a:latin typeface="Calibri"/>
                <a:cs typeface="Calibri"/>
              </a:rPr>
              <a:t>based on</a:t>
            </a:r>
            <a:r>
              <a:rPr sz="3200" dirty="0">
                <a:latin typeface="Calibri"/>
                <a:cs typeface="Calibri"/>
              </a:rPr>
              <a:t> </a:t>
            </a:r>
            <a:r>
              <a:rPr sz="3200" spc="-10" dirty="0">
                <a:latin typeface="Calibri"/>
                <a:cs typeface="Calibri"/>
              </a:rPr>
              <a:t>the </a:t>
            </a:r>
            <a:r>
              <a:rPr sz="3200" spc="-30" dirty="0">
                <a:latin typeface="Calibri"/>
                <a:cs typeface="Calibri"/>
              </a:rPr>
              <a:t>average</a:t>
            </a:r>
            <a:r>
              <a:rPr sz="3200" dirty="0">
                <a:latin typeface="Calibri"/>
                <a:cs typeface="Calibri"/>
              </a:rPr>
              <a:t> </a:t>
            </a:r>
            <a:r>
              <a:rPr sz="3200" spc="-10" dirty="0">
                <a:latin typeface="Calibri"/>
                <a:cs typeface="Calibri"/>
              </a:rPr>
              <a:t>values.</a:t>
            </a:r>
            <a:endParaRPr sz="3200">
              <a:latin typeface="Calibri"/>
              <a:cs typeface="Calibri"/>
            </a:endParaRPr>
          </a:p>
          <a:p>
            <a:pPr marL="294640" marR="5080" indent="-281940" algn="just">
              <a:lnSpc>
                <a:spcPct val="100000"/>
              </a:lnSpc>
              <a:spcBef>
                <a:spcPts val="640"/>
              </a:spcBef>
              <a:buFont typeface="Arial MT"/>
              <a:buChar char="•"/>
              <a:tabLst>
                <a:tab pos="294640" algn="l"/>
              </a:tabLst>
            </a:pPr>
            <a:r>
              <a:rPr sz="3200" spc="-20" dirty="0">
                <a:latin typeface="Calibri"/>
                <a:cs typeface="Calibri"/>
              </a:rPr>
              <a:t>For example </a:t>
            </a:r>
            <a:r>
              <a:rPr sz="3200" spc="-15" dirty="0">
                <a:latin typeface="Calibri"/>
                <a:cs typeface="Calibri"/>
              </a:rPr>
              <a:t>distance </a:t>
            </a:r>
            <a:r>
              <a:rPr sz="3200" spc="-10" dirty="0">
                <a:latin typeface="Calibri"/>
                <a:cs typeface="Calibri"/>
              </a:rPr>
              <a:t>between </a:t>
            </a:r>
            <a:r>
              <a:rPr sz="3200" dirty="0">
                <a:latin typeface="Calibri"/>
                <a:cs typeface="Calibri"/>
              </a:rPr>
              <a:t>1 &amp; 3 </a:t>
            </a:r>
            <a:r>
              <a:rPr sz="3200" spc="-5" dirty="0">
                <a:latin typeface="Calibri"/>
                <a:cs typeface="Calibri"/>
              </a:rPr>
              <a:t>=11.7 </a:t>
            </a:r>
            <a:r>
              <a:rPr sz="3200" dirty="0">
                <a:latin typeface="Calibri"/>
                <a:cs typeface="Calibri"/>
              </a:rPr>
              <a:t>and </a:t>
            </a:r>
            <a:r>
              <a:rPr sz="3200" spc="-10" dirty="0">
                <a:latin typeface="Calibri"/>
                <a:cs typeface="Calibri"/>
              </a:rPr>
              <a:t>2&amp;3=8.1 </a:t>
            </a:r>
            <a:r>
              <a:rPr sz="3200" dirty="0">
                <a:latin typeface="Calibri"/>
                <a:cs typeface="Calibri"/>
              </a:rPr>
              <a:t>and </a:t>
            </a:r>
            <a:r>
              <a:rPr sz="3200" spc="-10" dirty="0">
                <a:latin typeface="Calibri"/>
                <a:cs typeface="Calibri"/>
              </a:rPr>
              <a:t>the </a:t>
            </a:r>
            <a:r>
              <a:rPr sz="3200" spc="-710" dirty="0">
                <a:latin typeface="Calibri"/>
                <a:cs typeface="Calibri"/>
              </a:rPr>
              <a:t> </a:t>
            </a:r>
            <a:r>
              <a:rPr sz="3200" spc="-30" dirty="0">
                <a:latin typeface="Calibri"/>
                <a:cs typeface="Calibri"/>
              </a:rPr>
              <a:t>average </a:t>
            </a:r>
            <a:r>
              <a:rPr sz="3200" spc="-5" dirty="0">
                <a:latin typeface="Calibri"/>
                <a:cs typeface="Calibri"/>
              </a:rPr>
              <a:t>is </a:t>
            </a:r>
            <a:r>
              <a:rPr sz="3200" spc="-10" dirty="0">
                <a:latin typeface="Calibri"/>
                <a:cs typeface="Calibri"/>
              </a:rPr>
              <a:t>9.9. </a:t>
            </a:r>
            <a:r>
              <a:rPr sz="3200" spc="-5" dirty="0">
                <a:latin typeface="Calibri"/>
                <a:cs typeface="Calibri"/>
              </a:rPr>
              <a:t>This </a:t>
            </a:r>
            <a:r>
              <a:rPr sz="3200" spc="-10" dirty="0">
                <a:latin typeface="Calibri"/>
                <a:cs typeface="Calibri"/>
              </a:rPr>
              <a:t>value </a:t>
            </a:r>
            <a:r>
              <a:rPr sz="3200" spc="-5" dirty="0">
                <a:latin typeface="Calibri"/>
                <a:cs typeface="Calibri"/>
              </a:rPr>
              <a:t>is </a:t>
            </a:r>
            <a:r>
              <a:rPr sz="3200" spc="-10" dirty="0">
                <a:latin typeface="Calibri"/>
                <a:cs typeface="Calibri"/>
              </a:rPr>
              <a:t>replaced </a:t>
            </a:r>
            <a:r>
              <a:rPr sz="3200" spc="-5" dirty="0">
                <a:latin typeface="Calibri"/>
                <a:cs typeface="Calibri"/>
              </a:rPr>
              <a:t>in </a:t>
            </a:r>
            <a:r>
              <a:rPr sz="3200" spc="-10" dirty="0">
                <a:latin typeface="Calibri"/>
                <a:cs typeface="Calibri"/>
              </a:rPr>
              <a:t>the </a:t>
            </a:r>
            <a:r>
              <a:rPr sz="3200" spc="-15" dirty="0">
                <a:latin typeface="Calibri"/>
                <a:cs typeface="Calibri"/>
              </a:rPr>
              <a:t>matrix </a:t>
            </a:r>
            <a:r>
              <a:rPr sz="3200" spc="-10" dirty="0">
                <a:latin typeface="Calibri"/>
                <a:cs typeface="Calibri"/>
              </a:rPr>
              <a:t>between </a:t>
            </a:r>
            <a:r>
              <a:rPr sz="3200" spc="-5" dirty="0">
                <a:latin typeface="Calibri"/>
                <a:cs typeface="Calibri"/>
              </a:rPr>
              <a:t>{1,2} </a:t>
            </a:r>
            <a:r>
              <a:rPr sz="3200" spc="-710" dirty="0">
                <a:latin typeface="Calibri"/>
                <a:cs typeface="Calibri"/>
              </a:rPr>
              <a:t> </a:t>
            </a:r>
            <a:r>
              <a:rPr sz="3200" dirty="0">
                <a:latin typeface="Calibri"/>
                <a:cs typeface="Calibri"/>
              </a:rPr>
              <a:t>and</a:t>
            </a:r>
            <a:r>
              <a:rPr sz="3200" spc="-10" dirty="0">
                <a:latin typeface="Calibri"/>
                <a:cs typeface="Calibri"/>
              </a:rPr>
              <a:t> </a:t>
            </a:r>
            <a:r>
              <a:rPr sz="3200" spc="-5" dirty="0">
                <a:latin typeface="Calibri"/>
                <a:cs typeface="Calibri"/>
              </a:rPr>
              <a:t>3.</a:t>
            </a:r>
            <a:endParaRPr sz="3200">
              <a:latin typeface="Calibri"/>
              <a:cs typeface="Calibri"/>
            </a:endParaRPr>
          </a:p>
        </p:txBody>
      </p:sp>
      <p:pic>
        <p:nvPicPr>
          <p:cNvPr id="3" name="object 3"/>
          <p:cNvPicPr/>
          <p:nvPr/>
        </p:nvPicPr>
        <p:blipFill>
          <a:blip r:embed="rId2" cstate="print"/>
          <a:stretch>
            <a:fillRect/>
          </a:stretch>
        </p:blipFill>
        <p:spPr>
          <a:xfrm>
            <a:off x="7020867" y="4581128"/>
            <a:ext cx="4667899" cy="203863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64060" y="1609345"/>
            <a:ext cx="6436360" cy="513080"/>
          </a:xfrm>
          <a:prstGeom prst="rect">
            <a:avLst/>
          </a:prstGeom>
        </p:spPr>
        <p:txBody>
          <a:bodyPr vert="horz" wrap="square" lIns="0" tIns="12700" rIns="0" bIns="0" rtlCol="0">
            <a:spAutoFit/>
          </a:bodyPr>
          <a:lstStyle/>
          <a:p>
            <a:pPr marL="294640" indent="-281940">
              <a:lnSpc>
                <a:spcPct val="100000"/>
              </a:lnSpc>
              <a:spcBef>
                <a:spcPts val="100"/>
              </a:spcBef>
              <a:buFont typeface="Arial MT"/>
              <a:buChar char="•"/>
              <a:tabLst>
                <a:tab pos="294640" algn="l"/>
              </a:tabLst>
            </a:pPr>
            <a:r>
              <a:rPr sz="3200" spc="-5" dirty="0">
                <a:latin typeface="Calibri"/>
                <a:cs typeface="Calibri"/>
              </a:rPr>
              <a:t>In</a:t>
            </a:r>
            <a:r>
              <a:rPr sz="3200" spc="-20" dirty="0">
                <a:latin typeface="Calibri"/>
                <a:cs typeface="Calibri"/>
              </a:rPr>
              <a:t> </a:t>
            </a:r>
            <a:r>
              <a:rPr sz="3200" spc="-10" dirty="0">
                <a:latin typeface="Calibri"/>
                <a:cs typeface="Calibri"/>
              </a:rPr>
              <a:t>the</a:t>
            </a:r>
            <a:r>
              <a:rPr sz="3200" spc="-20" dirty="0">
                <a:latin typeface="Calibri"/>
                <a:cs typeface="Calibri"/>
              </a:rPr>
              <a:t> </a:t>
            </a:r>
            <a:r>
              <a:rPr sz="3200" spc="-15" dirty="0">
                <a:latin typeface="Calibri"/>
                <a:cs typeface="Calibri"/>
              </a:rPr>
              <a:t>next </a:t>
            </a:r>
            <a:r>
              <a:rPr sz="3200" spc="-25" dirty="0">
                <a:latin typeface="Calibri"/>
                <a:cs typeface="Calibri"/>
              </a:rPr>
              <a:t>stage</a:t>
            </a:r>
            <a:r>
              <a:rPr sz="3200" spc="-15" dirty="0">
                <a:latin typeface="Calibri"/>
                <a:cs typeface="Calibri"/>
              </a:rPr>
              <a:t> </a:t>
            </a:r>
            <a:r>
              <a:rPr sz="3200" dirty="0">
                <a:latin typeface="Calibri"/>
                <a:cs typeface="Calibri"/>
              </a:rPr>
              <a:t>4</a:t>
            </a:r>
            <a:r>
              <a:rPr sz="3200" spc="-15" dirty="0">
                <a:latin typeface="Calibri"/>
                <a:cs typeface="Calibri"/>
              </a:rPr>
              <a:t> </a:t>
            </a:r>
            <a:r>
              <a:rPr sz="3200" dirty="0">
                <a:latin typeface="Calibri"/>
                <a:cs typeface="Calibri"/>
              </a:rPr>
              <a:t>and</a:t>
            </a:r>
            <a:r>
              <a:rPr sz="3200" spc="-15" dirty="0">
                <a:latin typeface="Calibri"/>
                <a:cs typeface="Calibri"/>
              </a:rPr>
              <a:t> </a:t>
            </a:r>
            <a:r>
              <a:rPr sz="3200" dirty="0">
                <a:latin typeface="Calibri"/>
                <a:cs typeface="Calibri"/>
              </a:rPr>
              <a:t>5</a:t>
            </a:r>
            <a:r>
              <a:rPr sz="3200" spc="-20" dirty="0">
                <a:latin typeface="Calibri"/>
                <a:cs typeface="Calibri"/>
              </a:rPr>
              <a:t> </a:t>
            </a:r>
            <a:r>
              <a:rPr sz="3200" spc="-15" dirty="0">
                <a:latin typeface="Calibri"/>
                <a:cs typeface="Calibri"/>
              </a:rPr>
              <a:t>are</a:t>
            </a:r>
            <a:r>
              <a:rPr sz="3200" spc="-10" dirty="0">
                <a:latin typeface="Calibri"/>
                <a:cs typeface="Calibri"/>
              </a:rPr>
              <a:t> </a:t>
            </a:r>
            <a:r>
              <a:rPr sz="3200" spc="-15" dirty="0">
                <a:latin typeface="Calibri"/>
                <a:cs typeface="Calibri"/>
              </a:rPr>
              <a:t>merged:</a:t>
            </a:r>
            <a:endParaRPr sz="3200">
              <a:latin typeface="Calibri"/>
              <a:cs typeface="Calibri"/>
            </a:endParaRPr>
          </a:p>
        </p:txBody>
      </p:sp>
      <p:pic>
        <p:nvPicPr>
          <p:cNvPr id="3" name="object 3"/>
          <p:cNvPicPr/>
          <p:nvPr/>
        </p:nvPicPr>
        <p:blipFill>
          <a:blip r:embed="rId2" cstate="print"/>
          <a:stretch>
            <a:fillRect/>
          </a:stretch>
        </p:blipFill>
        <p:spPr>
          <a:xfrm>
            <a:off x="4095443" y="2492896"/>
            <a:ext cx="4410690" cy="1790949"/>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F57645-ADD9-183C-9905-D7C40E04E43C}"/>
              </a:ext>
            </a:extLst>
          </p:cNvPr>
          <p:cNvSpPr txBox="1"/>
          <p:nvPr/>
        </p:nvSpPr>
        <p:spPr>
          <a:xfrm>
            <a:off x="3860800" y="2786982"/>
            <a:ext cx="3813223" cy="646331"/>
          </a:xfrm>
          <a:prstGeom prst="rect">
            <a:avLst/>
          </a:prstGeom>
          <a:noFill/>
        </p:spPr>
        <p:txBody>
          <a:bodyPr wrap="none" rtlCol="0">
            <a:spAutoFit/>
          </a:bodyPr>
          <a:lstStyle/>
          <a:p>
            <a:r>
              <a:rPr lang="en-IN" sz="3600" b="1" dirty="0">
                <a:latin typeface="Times New Roman" panose="02020603050405020304" pitchFamily="18" charset="0"/>
                <a:cs typeface="Times New Roman" panose="02020603050405020304" pitchFamily="18" charset="0"/>
              </a:rPr>
              <a:t>Divisive</a:t>
            </a:r>
            <a:r>
              <a:rPr lang="en-IN" sz="3600" b="1" spc="-5" dirty="0">
                <a:latin typeface="Times New Roman" panose="02020603050405020304" pitchFamily="18" charset="0"/>
                <a:cs typeface="Times New Roman" panose="02020603050405020304" pitchFamily="18" charset="0"/>
              </a:rPr>
              <a:t> </a:t>
            </a:r>
            <a:r>
              <a:rPr lang="en-IN" sz="3600" b="1" dirty="0">
                <a:latin typeface="Times New Roman" panose="02020603050405020304" pitchFamily="18" charset="0"/>
                <a:cs typeface="Times New Roman" panose="02020603050405020304" pitchFamily="18" charset="0"/>
              </a:rPr>
              <a:t>clustering</a:t>
            </a:r>
          </a:p>
        </p:txBody>
      </p:sp>
    </p:spTree>
    <p:extLst>
      <p:ext uri="{BB962C8B-B14F-4D97-AF65-F5344CB8AC3E}">
        <p14:creationId xmlns:p14="http://schemas.microsoft.com/office/powerpoint/2010/main" val="25663809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52949" y="51284"/>
            <a:ext cx="11593830" cy="5803900"/>
          </a:xfrm>
          <a:prstGeom prst="rect">
            <a:avLst/>
          </a:prstGeom>
        </p:spPr>
        <p:txBody>
          <a:bodyPr vert="horz" wrap="square" lIns="0" tIns="139700" rIns="0" bIns="0" rtlCol="0">
            <a:spAutoFit/>
          </a:bodyPr>
          <a:lstStyle/>
          <a:p>
            <a:pPr marL="514350" algn="ctr">
              <a:lnSpc>
                <a:spcPct val="100000"/>
              </a:lnSpc>
              <a:spcBef>
                <a:spcPts val="1100"/>
              </a:spcBef>
            </a:pPr>
            <a:r>
              <a:rPr sz="3000" b="1" spc="-5" dirty="0">
                <a:solidFill>
                  <a:srgbClr val="292929"/>
                </a:solidFill>
                <a:latin typeface="Times New Roman"/>
                <a:cs typeface="Times New Roman"/>
              </a:rPr>
              <a:t>DIVISIVE</a:t>
            </a:r>
            <a:r>
              <a:rPr sz="3000" b="1" spc="-50" dirty="0">
                <a:solidFill>
                  <a:srgbClr val="292929"/>
                </a:solidFill>
                <a:latin typeface="Times New Roman"/>
                <a:cs typeface="Times New Roman"/>
              </a:rPr>
              <a:t> </a:t>
            </a:r>
            <a:r>
              <a:rPr sz="3000" b="1" spc="-5" dirty="0">
                <a:solidFill>
                  <a:srgbClr val="292929"/>
                </a:solidFill>
                <a:latin typeface="Times New Roman"/>
                <a:cs typeface="Times New Roman"/>
              </a:rPr>
              <a:t>CLUSTERING</a:t>
            </a:r>
            <a:endParaRPr sz="3000" dirty="0">
              <a:latin typeface="Times New Roman"/>
              <a:cs typeface="Times New Roman"/>
            </a:endParaRPr>
          </a:p>
          <a:p>
            <a:pPr marL="12700" marR="700405">
              <a:lnSpc>
                <a:spcPct val="100000"/>
              </a:lnSpc>
              <a:spcBef>
                <a:spcPts val="1000"/>
              </a:spcBef>
            </a:pPr>
            <a:r>
              <a:rPr sz="3000" spc="-5" dirty="0">
                <a:solidFill>
                  <a:srgbClr val="292929"/>
                </a:solidFill>
                <a:latin typeface="Times New Roman"/>
                <a:cs typeface="Times New Roman"/>
              </a:rPr>
              <a:t>All the </a:t>
            </a:r>
            <a:r>
              <a:rPr sz="3000" dirty="0">
                <a:solidFill>
                  <a:srgbClr val="292929"/>
                </a:solidFill>
                <a:latin typeface="Times New Roman"/>
                <a:cs typeface="Times New Roman"/>
              </a:rPr>
              <a:t>points </a:t>
            </a:r>
            <a:r>
              <a:rPr sz="3000" spc="-5" dirty="0">
                <a:solidFill>
                  <a:srgbClr val="292929"/>
                </a:solidFill>
                <a:latin typeface="Times New Roman"/>
                <a:cs typeface="Times New Roman"/>
              </a:rPr>
              <a:t>in the </a:t>
            </a:r>
            <a:r>
              <a:rPr sz="3000" dirty="0">
                <a:solidFill>
                  <a:srgbClr val="292929"/>
                </a:solidFill>
                <a:latin typeface="Times New Roman"/>
                <a:cs typeface="Times New Roman"/>
              </a:rPr>
              <a:t>dataset belong </a:t>
            </a:r>
            <a:r>
              <a:rPr sz="3000" spc="-5" dirty="0">
                <a:solidFill>
                  <a:srgbClr val="292929"/>
                </a:solidFill>
                <a:latin typeface="Times New Roman"/>
                <a:cs typeface="Times New Roman"/>
              </a:rPr>
              <a:t>to </a:t>
            </a:r>
            <a:r>
              <a:rPr sz="3000" dirty="0">
                <a:solidFill>
                  <a:srgbClr val="292929"/>
                </a:solidFill>
                <a:latin typeface="Times New Roman"/>
                <a:cs typeface="Times New Roman"/>
              </a:rPr>
              <a:t>one </a:t>
            </a:r>
            <a:r>
              <a:rPr sz="3000" spc="-10" dirty="0">
                <a:solidFill>
                  <a:srgbClr val="292929"/>
                </a:solidFill>
                <a:latin typeface="Times New Roman"/>
                <a:cs typeface="Times New Roman"/>
              </a:rPr>
              <a:t>cluster and </a:t>
            </a:r>
            <a:r>
              <a:rPr sz="3000" spc="-5" dirty="0">
                <a:solidFill>
                  <a:srgbClr val="292929"/>
                </a:solidFill>
                <a:latin typeface="Times New Roman"/>
                <a:cs typeface="Times New Roman"/>
              </a:rPr>
              <a:t>split is </a:t>
            </a:r>
            <a:r>
              <a:rPr sz="3000" dirty="0">
                <a:solidFill>
                  <a:srgbClr val="292929"/>
                </a:solidFill>
                <a:latin typeface="Times New Roman"/>
                <a:cs typeface="Times New Roman"/>
              </a:rPr>
              <a:t>performed </a:t>
            </a:r>
            <a:r>
              <a:rPr sz="3000" spc="-735" dirty="0">
                <a:solidFill>
                  <a:srgbClr val="292929"/>
                </a:solidFill>
                <a:latin typeface="Times New Roman"/>
                <a:cs typeface="Times New Roman"/>
              </a:rPr>
              <a:t> </a:t>
            </a:r>
            <a:r>
              <a:rPr sz="3000" dirty="0">
                <a:solidFill>
                  <a:srgbClr val="292929"/>
                </a:solidFill>
                <a:latin typeface="Times New Roman"/>
                <a:cs typeface="Times New Roman"/>
              </a:rPr>
              <a:t>recursively</a:t>
            </a:r>
            <a:r>
              <a:rPr sz="3000" spc="-5" dirty="0">
                <a:solidFill>
                  <a:srgbClr val="292929"/>
                </a:solidFill>
                <a:latin typeface="Times New Roman"/>
                <a:cs typeface="Times New Roman"/>
              </a:rPr>
              <a:t> as</a:t>
            </a:r>
            <a:r>
              <a:rPr sz="3000" spc="-10" dirty="0">
                <a:solidFill>
                  <a:srgbClr val="292929"/>
                </a:solidFill>
                <a:latin typeface="Times New Roman"/>
                <a:cs typeface="Times New Roman"/>
              </a:rPr>
              <a:t> </a:t>
            </a:r>
            <a:r>
              <a:rPr sz="3000" dirty="0">
                <a:solidFill>
                  <a:srgbClr val="292929"/>
                </a:solidFill>
                <a:latin typeface="Times New Roman"/>
                <a:cs typeface="Times New Roman"/>
              </a:rPr>
              <a:t>one</a:t>
            </a:r>
            <a:r>
              <a:rPr sz="3000" spc="-5" dirty="0">
                <a:solidFill>
                  <a:srgbClr val="292929"/>
                </a:solidFill>
                <a:latin typeface="Times New Roman"/>
                <a:cs typeface="Times New Roman"/>
              </a:rPr>
              <a:t> moves </a:t>
            </a:r>
            <a:r>
              <a:rPr sz="3000" dirty="0">
                <a:solidFill>
                  <a:srgbClr val="292929"/>
                </a:solidFill>
                <a:latin typeface="Times New Roman"/>
                <a:cs typeface="Times New Roman"/>
              </a:rPr>
              <a:t>down </a:t>
            </a:r>
            <a:r>
              <a:rPr sz="3000" spc="-5" dirty="0">
                <a:solidFill>
                  <a:srgbClr val="292929"/>
                </a:solidFill>
                <a:latin typeface="Times New Roman"/>
                <a:cs typeface="Times New Roman"/>
              </a:rPr>
              <a:t>the</a:t>
            </a:r>
            <a:r>
              <a:rPr sz="3000" spc="-10" dirty="0">
                <a:solidFill>
                  <a:srgbClr val="292929"/>
                </a:solidFill>
                <a:latin typeface="Times New Roman"/>
                <a:cs typeface="Times New Roman"/>
              </a:rPr>
              <a:t> </a:t>
            </a:r>
            <a:r>
              <a:rPr sz="3000" spc="-20" dirty="0">
                <a:solidFill>
                  <a:srgbClr val="292929"/>
                </a:solidFill>
                <a:latin typeface="Times New Roman"/>
                <a:cs typeface="Times New Roman"/>
              </a:rPr>
              <a:t>hierarchy.</a:t>
            </a:r>
            <a:endParaRPr sz="3000" dirty="0">
              <a:latin typeface="Times New Roman"/>
              <a:cs typeface="Times New Roman"/>
            </a:endParaRPr>
          </a:p>
          <a:p>
            <a:pPr marL="12700">
              <a:lnSpc>
                <a:spcPct val="100000"/>
              </a:lnSpc>
              <a:spcBef>
                <a:spcPts val="1000"/>
              </a:spcBef>
            </a:pPr>
            <a:r>
              <a:rPr sz="3000" b="1" spc="-5" dirty="0">
                <a:solidFill>
                  <a:srgbClr val="292929"/>
                </a:solidFill>
                <a:latin typeface="Times New Roman"/>
                <a:cs typeface="Times New Roman"/>
              </a:rPr>
              <a:t>Steps</a:t>
            </a:r>
            <a:r>
              <a:rPr sz="3000" b="1" spc="-30" dirty="0">
                <a:solidFill>
                  <a:srgbClr val="292929"/>
                </a:solidFill>
                <a:latin typeface="Times New Roman"/>
                <a:cs typeface="Times New Roman"/>
              </a:rPr>
              <a:t> </a:t>
            </a:r>
            <a:r>
              <a:rPr sz="3000" b="1" dirty="0">
                <a:solidFill>
                  <a:srgbClr val="292929"/>
                </a:solidFill>
                <a:latin typeface="Times New Roman"/>
                <a:cs typeface="Times New Roman"/>
              </a:rPr>
              <a:t>of</a:t>
            </a:r>
            <a:r>
              <a:rPr sz="3000" b="1" spc="-20" dirty="0">
                <a:solidFill>
                  <a:srgbClr val="292929"/>
                </a:solidFill>
                <a:latin typeface="Times New Roman"/>
                <a:cs typeface="Times New Roman"/>
              </a:rPr>
              <a:t> </a:t>
            </a:r>
            <a:r>
              <a:rPr sz="3000" b="1" spc="-5" dirty="0">
                <a:solidFill>
                  <a:srgbClr val="292929"/>
                </a:solidFill>
                <a:latin typeface="Times New Roman"/>
                <a:cs typeface="Times New Roman"/>
              </a:rPr>
              <a:t>Divisive</a:t>
            </a:r>
            <a:r>
              <a:rPr sz="3000" b="1" spc="-25" dirty="0">
                <a:solidFill>
                  <a:srgbClr val="292929"/>
                </a:solidFill>
                <a:latin typeface="Times New Roman"/>
                <a:cs typeface="Times New Roman"/>
              </a:rPr>
              <a:t> </a:t>
            </a:r>
            <a:r>
              <a:rPr sz="3000" b="1" spc="-5" dirty="0">
                <a:solidFill>
                  <a:srgbClr val="292929"/>
                </a:solidFill>
                <a:latin typeface="Times New Roman"/>
                <a:cs typeface="Times New Roman"/>
              </a:rPr>
              <a:t>Clustering:</a:t>
            </a:r>
            <a:endParaRPr sz="3000" dirty="0">
              <a:latin typeface="Times New Roman"/>
              <a:cs typeface="Times New Roman"/>
            </a:endParaRPr>
          </a:p>
          <a:p>
            <a:pPr marL="762000" indent="-514350">
              <a:lnSpc>
                <a:spcPct val="100000"/>
              </a:lnSpc>
              <a:spcBef>
                <a:spcPts val="900"/>
              </a:spcBef>
              <a:buAutoNum type="arabicPeriod"/>
              <a:tabLst>
                <a:tab pos="761365" algn="l"/>
                <a:tab pos="762000" algn="l"/>
              </a:tabLst>
            </a:pPr>
            <a:r>
              <a:rPr sz="3000" spc="-20" dirty="0">
                <a:solidFill>
                  <a:srgbClr val="292929"/>
                </a:solidFill>
                <a:latin typeface="Times New Roman"/>
                <a:cs typeface="Times New Roman"/>
              </a:rPr>
              <a:t>Initially,</a:t>
            </a:r>
            <a:r>
              <a:rPr sz="3000" spc="-10" dirty="0">
                <a:solidFill>
                  <a:srgbClr val="292929"/>
                </a:solidFill>
                <a:latin typeface="Times New Roman"/>
                <a:cs typeface="Times New Roman"/>
              </a:rPr>
              <a:t> all</a:t>
            </a:r>
            <a:r>
              <a:rPr sz="3000" spc="-15" dirty="0">
                <a:solidFill>
                  <a:srgbClr val="292929"/>
                </a:solidFill>
                <a:latin typeface="Times New Roman"/>
                <a:cs typeface="Times New Roman"/>
              </a:rPr>
              <a:t> </a:t>
            </a:r>
            <a:r>
              <a:rPr sz="3000" dirty="0">
                <a:solidFill>
                  <a:srgbClr val="292929"/>
                </a:solidFill>
                <a:latin typeface="Times New Roman"/>
                <a:cs typeface="Times New Roman"/>
              </a:rPr>
              <a:t>points</a:t>
            </a:r>
            <a:r>
              <a:rPr sz="3000" spc="-5" dirty="0">
                <a:solidFill>
                  <a:srgbClr val="292929"/>
                </a:solidFill>
                <a:latin typeface="Times New Roman"/>
                <a:cs typeface="Times New Roman"/>
              </a:rPr>
              <a:t> in</a:t>
            </a:r>
            <a:r>
              <a:rPr sz="3000" spc="-10" dirty="0">
                <a:solidFill>
                  <a:srgbClr val="292929"/>
                </a:solidFill>
                <a:latin typeface="Times New Roman"/>
                <a:cs typeface="Times New Roman"/>
              </a:rPr>
              <a:t> </a:t>
            </a:r>
            <a:r>
              <a:rPr sz="3000" spc="-5" dirty="0">
                <a:solidFill>
                  <a:srgbClr val="292929"/>
                </a:solidFill>
                <a:latin typeface="Times New Roman"/>
                <a:cs typeface="Times New Roman"/>
              </a:rPr>
              <a:t>the</a:t>
            </a:r>
            <a:r>
              <a:rPr sz="3000" spc="-10" dirty="0">
                <a:solidFill>
                  <a:srgbClr val="292929"/>
                </a:solidFill>
                <a:latin typeface="Times New Roman"/>
                <a:cs typeface="Times New Roman"/>
              </a:rPr>
              <a:t> </a:t>
            </a:r>
            <a:r>
              <a:rPr sz="3000" dirty="0">
                <a:solidFill>
                  <a:srgbClr val="292929"/>
                </a:solidFill>
                <a:latin typeface="Times New Roman"/>
                <a:cs typeface="Times New Roman"/>
              </a:rPr>
              <a:t>dataset</a:t>
            </a:r>
            <a:r>
              <a:rPr sz="3000" spc="-5" dirty="0">
                <a:solidFill>
                  <a:srgbClr val="292929"/>
                </a:solidFill>
                <a:latin typeface="Times New Roman"/>
                <a:cs typeface="Times New Roman"/>
              </a:rPr>
              <a:t> </a:t>
            </a:r>
            <a:r>
              <a:rPr sz="3000" dirty="0">
                <a:solidFill>
                  <a:srgbClr val="292929"/>
                </a:solidFill>
                <a:latin typeface="Times New Roman"/>
                <a:cs typeface="Times New Roman"/>
              </a:rPr>
              <a:t>belong</a:t>
            </a:r>
            <a:r>
              <a:rPr sz="3000" spc="-10" dirty="0">
                <a:solidFill>
                  <a:srgbClr val="292929"/>
                </a:solidFill>
                <a:latin typeface="Times New Roman"/>
                <a:cs typeface="Times New Roman"/>
              </a:rPr>
              <a:t> </a:t>
            </a:r>
            <a:r>
              <a:rPr sz="3000" spc="-5" dirty="0">
                <a:solidFill>
                  <a:srgbClr val="292929"/>
                </a:solidFill>
                <a:latin typeface="Times New Roman"/>
                <a:cs typeface="Times New Roman"/>
              </a:rPr>
              <a:t>to</a:t>
            </a:r>
            <a:r>
              <a:rPr sz="3000" spc="-10" dirty="0">
                <a:solidFill>
                  <a:srgbClr val="292929"/>
                </a:solidFill>
                <a:latin typeface="Times New Roman"/>
                <a:cs typeface="Times New Roman"/>
              </a:rPr>
              <a:t> </a:t>
            </a:r>
            <a:r>
              <a:rPr sz="3000" dirty="0">
                <a:solidFill>
                  <a:srgbClr val="292929"/>
                </a:solidFill>
                <a:latin typeface="Times New Roman"/>
                <a:cs typeface="Times New Roman"/>
              </a:rPr>
              <a:t>one</a:t>
            </a:r>
            <a:r>
              <a:rPr sz="3000" spc="-5" dirty="0">
                <a:solidFill>
                  <a:srgbClr val="292929"/>
                </a:solidFill>
                <a:latin typeface="Times New Roman"/>
                <a:cs typeface="Times New Roman"/>
              </a:rPr>
              <a:t> single</a:t>
            </a:r>
            <a:r>
              <a:rPr sz="3000" spc="-10" dirty="0">
                <a:solidFill>
                  <a:srgbClr val="292929"/>
                </a:solidFill>
                <a:latin typeface="Times New Roman"/>
                <a:cs typeface="Times New Roman"/>
              </a:rPr>
              <a:t> </a:t>
            </a:r>
            <a:r>
              <a:rPr sz="3000" spc="-25" dirty="0">
                <a:solidFill>
                  <a:srgbClr val="292929"/>
                </a:solidFill>
                <a:latin typeface="Times New Roman"/>
                <a:cs typeface="Times New Roman"/>
              </a:rPr>
              <a:t>cluster.</a:t>
            </a:r>
            <a:endParaRPr sz="3000" dirty="0">
              <a:latin typeface="Times New Roman"/>
              <a:cs typeface="Times New Roman"/>
            </a:endParaRPr>
          </a:p>
          <a:p>
            <a:pPr marL="762000" indent="-514350">
              <a:lnSpc>
                <a:spcPct val="100000"/>
              </a:lnSpc>
              <a:buAutoNum type="arabicPeriod"/>
              <a:tabLst>
                <a:tab pos="761365" algn="l"/>
                <a:tab pos="762000" algn="l"/>
              </a:tabLst>
            </a:pPr>
            <a:r>
              <a:rPr sz="3000" spc="-5" dirty="0">
                <a:solidFill>
                  <a:srgbClr val="292929"/>
                </a:solidFill>
                <a:latin typeface="Times New Roman"/>
                <a:cs typeface="Times New Roman"/>
              </a:rPr>
              <a:t>Partition</a:t>
            </a:r>
            <a:r>
              <a:rPr sz="3000" spc="-15" dirty="0">
                <a:solidFill>
                  <a:srgbClr val="292929"/>
                </a:solidFill>
                <a:latin typeface="Times New Roman"/>
                <a:cs typeface="Times New Roman"/>
              </a:rPr>
              <a:t> </a:t>
            </a:r>
            <a:r>
              <a:rPr sz="3000" spc="-5" dirty="0">
                <a:solidFill>
                  <a:srgbClr val="292929"/>
                </a:solidFill>
                <a:latin typeface="Times New Roman"/>
                <a:cs typeface="Times New Roman"/>
              </a:rPr>
              <a:t>the</a:t>
            </a:r>
            <a:r>
              <a:rPr sz="3000" spc="-10" dirty="0">
                <a:solidFill>
                  <a:srgbClr val="292929"/>
                </a:solidFill>
                <a:latin typeface="Times New Roman"/>
                <a:cs typeface="Times New Roman"/>
              </a:rPr>
              <a:t> cluster</a:t>
            </a:r>
            <a:r>
              <a:rPr sz="3000" spc="-20" dirty="0">
                <a:solidFill>
                  <a:srgbClr val="292929"/>
                </a:solidFill>
                <a:latin typeface="Times New Roman"/>
                <a:cs typeface="Times New Roman"/>
              </a:rPr>
              <a:t> </a:t>
            </a:r>
            <a:r>
              <a:rPr sz="3000" spc="-5" dirty="0">
                <a:solidFill>
                  <a:srgbClr val="292929"/>
                </a:solidFill>
                <a:latin typeface="Times New Roman"/>
                <a:cs typeface="Times New Roman"/>
              </a:rPr>
              <a:t>into</a:t>
            </a:r>
            <a:r>
              <a:rPr sz="3000" spc="-10" dirty="0">
                <a:solidFill>
                  <a:srgbClr val="292929"/>
                </a:solidFill>
                <a:latin typeface="Times New Roman"/>
                <a:cs typeface="Times New Roman"/>
              </a:rPr>
              <a:t> </a:t>
            </a:r>
            <a:r>
              <a:rPr sz="3000" spc="-5" dirty="0">
                <a:solidFill>
                  <a:srgbClr val="292929"/>
                </a:solidFill>
                <a:latin typeface="Times New Roman"/>
                <a:cs typeface="Times New Roman"/>
              </a:rPr>
              <a:t>two</a:t>
            </a:r>
            <a:r>
              <a:rPr sz="3000" spc="-15" dirty="0">
                <a:solidFill>
                  <a:srgbClr val="292929"/>
                </a:solidFill>
                <a:latin typeface="Times New Roman"/>
                <a:cs typeface="Times New Roman"/>
              </a:rPr>
              <a:t> </a:t>
            </a:r>
            <a:r>
              <a:rPr sz="3000" spc="-5" dirty="0">
                <a:solidFill>
                  <a:srgbClr val="292929"/>
                </a:solidFill>
                <a:latin typeface="Times New Roman"/>
                <a:cs typeface="Times New Roman"/>
              </a:rPr>
              <a:t>least</a:t>
            </a:r>
            <a:r>
              <a:rPr sz="3000" spc="-10" dirty="0">
                <a:solidFill>
                  <a:srgbClr val="292929"/>
                </a:solidFill>
                <a:latin typeface="Times New Roman"/>
                <a:cs typeface="Times New Roman"/>
              </a:rPr>
              <a:t> </a:t>
            </a:r>
            <a:r>
              <a:rPr sz="3000" spc="-5" dirty="0">
                <a:solidFill>
                  <a:srgbClr val="292929"/>
                </a:solidFill>
                <a:latin typeface="Times New Roman"/>
                <a:cs typeface="Times New Roman"/>
              </a:rPr>
              <a:t>similar</a:t>
            </a:r>
            <a:r>
              <a:rPr sz="3000" spc="-15" dirty="0">
                <a:solidFill>
                  <a:srgbClr val="292929"/>
                </a:solidFill>
                <a:latin typeface="Times New Roman"/>
                <a:cs typeface="Times New Roman"/>
              </a:rPr>
              <a:t> </a:t>
            </a:r>
            <a:r>
              <a:rPr sz="3000" spc="-5" dirty="0">
                <a:solidFill>
                  <a:srgbClr val="292929"/>
                </a:solidFill>
                <a:latin typeface="Times New Roman"/>
                <a:cs typeface="Times New Roman"/>
              </a:rPr>
              <a:t>cluster</a:t>
            </a:r>
            <a:endParaRPr sz="3000" dirty="0">
              <a:latin typeface="Times New Roman"/>
              <a:cs typeface="Times New Roman"/>
            </a:endParaRPr>
          </a:p>
          <a:p>
            <a:pPr marL="761365" marR="379730" indent="-514350">
              <a:lnSpc>
                <a:spcPct val="100000"/>
              </a:lnSpc>
              <a:buAutoNum type="arabicPeriod"/>
              <a:tabLst>
                <a:tab pos="761365" algn="l"/>
                <a:tab pos="762000" algn="l"/>
              </a:tabLst>
            </a:pPr>
            <a:r>
              <a:rPr sz="3000" spc="-5" dirty="0">
                <a:solidFill>
                  <a:srgbClr val="292929"/>
                </a:solidFill>
                <a:latin typeface="Times New Roman"/>
                <a:cs typeface="Times New Roman"/>
              </a:rPr>
              <a:t>Proceed</a:t>
            </a:r>
            <a:r>
              <a:rPr sz="3000" spc="-15" dirty="0">
                <a:solidFill>
                  <a:srgbClr val="292929"/>
                </a:solidFill>
                <a:latin typeface="Times New Roman"/>
                <a:cs typeface="Times New Roman"/>
              </a:rPr>
              <a:t> </a:t>
            </a:r>
            <a:r>
              <a:rPr sz="3000" dirty="0">
                <a:solidFill>
                  <a:srgbClr val="292929"/>
                </a:solidFill>
                <a:latin typeface="Times New Roman"/>
                <a:cs typeface="Times New Roman"/>
              </a:rPr>
              <a:t>recursively</a:t>
            </a:r>
            <a:r>
              <a:rPr sz="3000" spc="-5" dirty="0">
                <a:solidFill>
                  <a:srgbClr val="292929"/>
                </a:solidFill>
                <a:latin typeface="Times New Roman"/>
                <a:cs typeface="Times New Roman"/>
              </a:rPr>
              <a:t> to</a:t>
            </a:r>
            <a:r>
              <a:rPr sz="3000" spc="-15" dirty="0">
                <a:solidFill>
                  <a:srgbClr val="292929"/>
                </a:solidFill>
                <a:latin typeface="Times New Roman"/>
                <a:cs typeface="Times New Roman"/>
              </a:rPr>
              <a:t> </a:t>
            </a:r>
            <a:r>
              <a:rPr sz="3000" dirty="0">
                <a:solidFill>
                  <a:srgbClr val="292929"/>
                </a:solidFill>
                <a:latin typeface="Times New Roman"/>
                <a:cs typeface="Times New Roman"/>
              </a:rPr>
              <a:t>form</a:t>
            </a:r>
            <a:r>
              <a:rPr sz="3000" spc="-5" dirty="0">
                <a:solidFill>
                  <a:srgbClr val="292929"/>
                </a:solidFill>
                <a:latin typeface="Times New Roman"/>
                <a:cs typeface="Times New Roman"/>
              </a:rPr>
              <a:t> </a:t>
            </a:r>
            <a:r>
              <a:rPr sz="3000" dirty="0">
                <a:solidFill>
                  <a:srgbClr val="292929"/>
                </a:solidFill>
                <a:latin typeface="Times New Roman"/>
                <a:cs typeface="Times New Roman"/>
              </a:rPr>
              <a:t>new</a:t>
            </a:r>
            <a:r>
              <a:rPr sz="3000" spc="-10" dirty="0">
                <a:solidFill>
                  <a:srgbClr val="292929"/>
                </a:solidFill>
                <a:latin typeface="Times New Roman"/>
                <a:cs typeface="Times New Roman"/>
              </a:rPr>
              <a:t> clusters</a:t>
            </a:r>
            <a:r>
              <a:rPr sz="3000" spc="-15" dirty="0">
                <a:solidFill>
                  <a:srgbClr val="292929"/>
                </a:solidFill>
                <a:latin typeface="Times New Roman"/>
                <a:cs typeface="Times New Roman"/>
              </a:rPr>
              <a:t> </a:t>
            </a:r>
            <a:r>
              <a:rPr sz="3000" dirty="0">
                <a:solidFill>
                  <a:srgbClr val="292929"/>
                </a:solidFill>
                <a:latin typeface="Times New Roman"/>
                <a:cs typeface="Times New Roman"/>
              </a:rPr>
              <a:t>until</a:t>
            </a:r>
            <a:r>
              <a:rPr sz="3000" spc="-10" dirty="0">
                <a:solidFill>
                  <a:srgbClr val="292929"/>
                </a:solidFill>
                <a:latin typeface="Times New Roman"/>
                <a:cs typeface="Times New Roman"/>
              </a:rPr>
              <a:t> </a:t>
            </a:r>
            <a:r>
              <a:rPr sz="3000" spc="-5" dirty="0">
                <a:solidFill>
                  <a:srgbClr val="292929"/>
                </a:solidFill>
                <a:latin typeface="Times New Roman"/>
                <a:cs typeface="Times New Roman"/>
              </a:rPr>
              <a:t>the</a:t>
            </a:r>
            <a:r>
              <a:rPr sz="3000" spc="-10" dirty="0">
                <a:solidFill>
                  <a:srgbClr val="292929"/>
                </a:solidFill>
                <a:latin typeface="Times New Roman"/>
                <a:cs typeface="Times New Roman"/>
              </a:rPr>
              <a:t> </a:t>
            </a:r>
            <a:r>
              <a:rPr sz="3000" dirty="0">
                <a:solidFill>
                  <a:srgbClr val="292929"/>
                </a:solidFill>
                <a:latin typeface="Times New Roman"/>
                <a:cs typeface="Times New Roman"/>
              </a:rPr>
              <a:t>desired</a:t>
            </a:r>
            <a:r>
              <a:rPr sz="3000" spc="-10" dirty="0">
                <a:solidFill>
                  <a:srgbClr val="292929"/>
                </a:solidFill>
                <a:latin typeface="Times New Roman"/>
                <a:cs typeface="Times New Roman"/>
              </a:rPr>
              <a:t> </a:t>
            </a:r>
            <a:r>
              <a:rPr sz="3000" dirty="0">
                <a:solidFill>
                  <a:srgbClr val="292929"/>
                </a:solidFill>
                <a:latin typeface="Times New Roman"/>
                <a:cs typeface="Times New Roman"/>
              </a:rPr>
              <a:t>number</a:t>
            </a:r>
            <a:r>
              <a:rPr sz="3000" spc="-5" dirty="0">
                <a:solidFill>
                  <a:srgbClr val="292929"/>
                </a:solidFill>
                <a:latin typeface="Times New Roman"/>
                <a:cs typeface="Times New Roman"/>
              </a:rPr>
              <a:t> </a:t>
            </a:r>
            <a:r>
              <a:rPr sz="3000" dirty="0">
                <a:solidFill>
                  <a:srgbClr val="292929"/>
                </a:solidFill>
                <a:latin typeface="Times New Roman"/>
                <a:cs typeface="Times New Roman"/>
              </a:rPr>
              <a:t>of </a:t>
            </a:r>
            <a:r>
              <a:rPr sz="3000" spc="-735" dirty="0">
                <a:solidFill>
                  <a:srgbClr val="292929"/>
                </a:solidFill>
                <a:latin typeface="Times New Roman"/>
                <a:cs typeface="Times New Roman"/>
              </a:rPr>
              <a:t> </a:t>
            </a:r>
            <a:r>
              <a:rPr sz="3000" spc="-10" dirty="0">
                <a:solidFill>
                  <a:srgbClr val="292929"/>
                </a:solidFill>
                <a:latin typeface="Times New Roman"/>
                <a:cs typeface="Times New Roman"/>
              </a:rPr>
              <a:t>clusters</a:t>
            </a:r>
            <a:r>
              <a:rPr sz="3000" spc="-15" dirty="0">
                <a:solidFill>
                  <a:srgbClr val="292929"/>
                </a:solidFill>
                <a:latin typeface="Times New Roman"/>
                <a:cs typeface="Times New Roman"/>
              </a:rPr>
              <a:t> </a:t>
            </a:r>
            <a:r>
              <a:rPr sz="3000" spc="-5" dirty="0">
                <a:solidFill>
                  <a:srgbClr val="292929"/>
                </a:solidFill>
                <a:latin typeface="Times New Roman"/>
                <a:cs typeface="Times New Roman"/>
              </a:rPr>
              <a:t>is </a:t>
            </a:r>
            <a:r>
              <a:rPr sz="3000" dirty="0">
                <a:solidFill>
                  <a:srgbClr val="292929"/>
                </a:solidFill>
                <a:latin typeface="Times New Roman"/>
                <a:cs typeface="Times New Roman"/>
              </a:rPr>
              <a:t>obtained.</a:t>
            </a:r>
            <a:endParaRPr sz="3000" dirty="0">
              <a:latin typeface="Times New Roman"/>
              <a:cs typeface="Times New Roman"/>
            </a:endParaRPr>
          </a:p>
          <a:p>
            <a:pPr marL="12700">
              <a:lnSpc>
                <a:spcPct val="100000"/>
              </a:lnSpc>
              <a:spcBef>
                <a:spcPts val="1000"/>
              </a:spcBef>
            </a:pPr>
            <a:r>
              <a:rPr sz="3000" b="1" spc="-5" dirty="0">
                <a:solidFill>
                  <a:srgbClr val="292929"/>
                </a:solidFill>
                <a:latin typeface="Times New Roman"/>
                <a:cs typeface="Times New Roman"/>
              </a:rPr>
              <a:t>How</a:t>
            </a:r>
            <a:r>
              <a:rPr sz="3000" b="1" spc="-20" dirty="0">
                <a:solidFill>
                  <a:srgbClr val="292929"/>
                </a:solidFill>
                <a:latin typeface="Times New Roman"/>
                <a:cs typeface="Times New Roman"/>
              </a:rPr>
              <a:t> </a:t>
            </a:r>
            <a:r>
              <a:rPr sz="3000" b="1" dirty="0">
                <a:solidFill>
                  <a:srgbClr val="292929"/>
                </a:solidFill>
                <a:latin typeface="Times New Roman"/>
                <a:cs typeface="Times New Roman"/>
              </a:rPr>
              <a:t>to</a:t>
            </a:r>
            <a:r>
              <a:rPr sz="3000" b="1" spc="-10" dirty="0">
                <a:solidFill>
                  <a:srgbClr val="292929"/>
                </a:solidFill>
                <a:latin typeface="Times New Roman"/>
                <a:cs typeface="Times New Roman"/>
              </a:rPr>
              <a:t> choose</a:t>
            </a:r>
            <a:r>
              <a:rPr sz="3000" b="1" spc="-20" dirty="0">
                <a:solidFill>
                  <a:srgbClr val="292929"/>
                </a:solidFill>
                <a:latin typeface="Times New Roman"/>
                <a:cs typeface="Times New Roman"/>
              </a:rPr>
              <a:t> </a:t>
            </a:r>
            <a:r>
              <a:rPr sz="3000" b="1" spc="-5" dirty="0">
                <a:solidFill>
                  <a:srgbClr val="292929"/>
                </a:solidFill>
                <a:latin typeface="Times New Roman"/>
                <a:cs typeface="Times New Roman"/>
              </a:rPr>
              <a:t>which</a:t>
            </a:r>
            <a:r>
              <a:rPr sz="3000" b="1" spc="-15" dirty="0">
                <a:solidFill>
                  <a:srgbClr val="292929"/>
                </a:solidFill>
                <a:latin typeface="Times New Roman"/>
                <a:cs typeface="Times New Roman"/>
              </a:rPr>
              <a:t> </a:t>
            </a:r>
            <a:r>
              <a:rPr sz="3000" b="1" spc="-5" dirty="0">
                <a:solidFill>
                  <a:srgbClr val="292929"/>
                </a:solidFill>
                <a:latin typeface="Times New Roman"/>
                <a:cs typeface="Times New Roman"/>
              </a:rPr>
              <a:t>cluster</a:t>
            </a:r>
            <a:r>
              <a:rPr sz="3000" b="1" spc="-70" dirty="0">
                <a:solidFill>
                  <a:srgbClr val="292929"/>
                </a:solidFill>
                <a:latin typeface="Times New Roman"/>
                <a:cs typeface="Times New Roman"/>
              </a:rPr>
              <a:t> </a:t>
            </a:r>
            <a:r>
              <a:rPr sz="3000" b="1" dirty="0">
                <a:solidFill>
                  <a:srgbClr val="292929"/>
                </a:solidFill>
                <a:latin typeface="Times New Roman"/>
                <a:cs typeface="Times New Roman"/>
              </a:rPr>
              <a:t>to</a:t>
            </a:r>
            <a:r>
              <a:rPr sz="3000" b="1" spc="-10" dirty="0">
                <a:solidFill>
                  <a:srgbClr val="292929"/>
                </a:solidFill>
                <a:latin typeface="Times New Roman"/>
                <a:cs typeface="Times New Roman"/>
              </a:rPr>
              <a:t> </a:t>
            </a:r>
            <a:r>
              <a:rPr sz="3000" b="1" spc="-5" dirty="0">
                <a:solidFill>
                  <a:srgbClr val="292929"/>
                </a:solidFill>
                <a:latin typeface="Times New Roman"/>
                <a:cs typeface="Times New Roman"/>
              </a:rPr>
              <a:t>split?</a:t>
            </a:r>
            <a:endParaRPr sz="3000" dirty="0">
              <a:latin typeface="Times New Roman"/>
              <a:cs typeface="Times New Roman"/>
            </a:endParaRPr>
          </a:p>
          <a:p>
            <a:pPr marL="12700" marR="5080">
              <a:lnSpc>
                <a:spcPct val="100000"/>
              </a:lnSpc>
              <a:spcBef>
                <a:spcPts val="1000"/>
              </a:spcBef>
            </a:pPr>
            <a:r>
              <a:rPr sz="3000" spc="-10" dirty="0">
                <a:solidFill>
                  <a:srgbClr val="292929"/>
                </a:solidFill>
                <a:latin typeface="Times New Roman"/>
                <a:cs typeface="Times New Roman"/>
              </a:rPr>
              <a:t>Check </a:t>
            </a:r>
            <a:r>
              <a:rPr sz="3000" spc="-5" dirty="0">
                <a:solidFill>
                  <a:srgbClr val="292929"/>
                </a:solidFill>
                <a:latin typeface="Times New Roman"/>
                <a:cs typeface="Times New Roman"/>
              </a:rPr>
              <a:t>the sum </a:t>
            </a:r>
            <a:r>
              <a:rPr sz="3000" dirty="0">
                <a:solidFill>
                  <a:srgbClr val="292929"/>
                </a:solidFill>
                <a:latin typeface="Times New Roman"/>
                <a:cs typeface="Times New Roman"/>
              </a:rPr>
              <a:t>of </a:t>
            </a:r>
            <a:r>
              <a:rPr sz="3000" spc="-5" dirty="0">
                <a:solidFill>
                  <a:srgbClr val="292929"/>
                </a:solidFill>
                <a:latin typeface="Times New Roman"/>
                <a:cs typeface="Times New Roman"/>
              </a:rPr>
              <a:t>squared </a:t>
            </a:r>
            <a:r>
              <a:rPr sz="3000" spc="-10" dirty="0">
                <a:solidFill>
                  <a:srgbClr val="292929"/>
                </a:solidFill>
                <a:latin typeface="Times New Roman"/>
                <a:cs typeface="Times New Roman"/>
              </a:rPr>
              <a:t>errors </a:t>
            </a:r>
            <a:r>
              <a:rPr sz="3000" dirty="0">
                <a:solidFill>
                  <a:srgbClr val="292929"/>
                </a:solidFill>
                <a:latin typeface="Times New Roman"/>
                <a:cs typeface="Times New Roman"/>
              </a:rPr>
              <a:t>of </a:t>
            </a:r>
            <a:r>
              <a:rPr sz="3000" spc="-10" dirty="0">
                <a:solidFill>
                  <a:srgbClr val="292929"/>
                </a:solidFill>
                <a:latin typeface="Times New Roman"/>
                <a:cs typeface="Times New Roman"/>
              </a:rPr>
              <a:t>each cluster and choose </a:t>
            </a:r>
            <a:r>
              <a:rPr sz="3000" spc="-5" dirty="0">
                <a:solidFill>
                  <a:srgbClr val="292929"/>
                </a:solidFill>
                <a:latin typeface="Times New Roman"/>
                <a:cs typeface="Times New Roman"/>
              </a:rPr>
              <a:t>the </a:t>
            </a:r>
            <a:r>
              <a:rPr sz="3000" dirty="0">
                <a:solidFill>
                  <a:srgbClr val="292929"/>
                </a:solidFill>
                <a:latin typeface="Times New Roman"/>
                <a:cs typeface="Times New Roman"/>
              </a:rPr>
              <a:t>one </a:t>
            </a:r>
            <a:r>
              <a:rPr sz="3000" spc="-5" dirty="0">
                <a:solidFill>
                  <a:srgbClr val="292929"/>
                </a:solidFill>
                <a:latin typeface="Times New Roman"/>
                <a:cs typeface="Times New Roman"/>
              </a:rPr>
              <a:t>with the </a:t>
            </a:r>
            <a:r>
              <a:rPr sz="3000" spc="-735" dirty="0">
                <a:solidFill>
                  <a:srgbClr val="292929"/>
                </a:solidFill>
                <a:latin typeface="Times New Roman"/>
                <a:cs typeface="Times New Roman"/>
              </a:rPr>
              <a:t> </a:t>
            </a:r>
            <a:r>
              <a:rPr sz="3000" spc="-10" dirty="0">
                <a:solidFill>
                  <a:srgbClr val="292929"/>
                </a:solidFill>
                <a:latin typeface="Times New Roman"/>
                <a:cs typeface="Times New Roman"/>
              </a:rPr>
              <a:t>largest</a:t>
            </a:r>
            <a:r>
              <a:rPr sz="3000" spc="-5" dirty="0">
                <a:solidFill>
                  <a:srgbClr val="292929"/>
                </a:solidFill>
                <a:latin typeface="Times New Roman"/>
                <a:cs typeface="Times New Roman"/>
              </a:rPr>
              <a:t> </a:t>
            </a:r>
            <a:r>
              <a:rPr sz="3000" dirty="0">
                <a:solidFill>
                  <a:srgbClr val="292929"/>
                </a:solidFill>
                <a:latin typeface="Times New Roman"/>
                <a:cs typeface="Times New Roman"/>
              </a:rPr>
              <a:t>value.</a:t>
            </a:r>
            <a:endParaRPr sz="3000" dirty="0">
              <a:latin typeface="Times New Roman"/>
              <a:cs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41450" y="207784"/>
            <a:ext cx="11698605" cy="482600"/>
          </a:xfrm>
          <a:prstGeom prst="rect">
            <a:avLst/>
          </a:prstGeom>
        </p:spPr>
        <p:txBody>
          <a:bodyPr vert="horz" wrap="square" lIns="0" tIns="12700" rIns="0" bIns="0" rtlCol="0">
            <a:spAutoFit/>
          </a:bodyPr>
          <a:lstStyle/>
          <a:p>
            <a:pPr marL="12700">
              <a:lnSpc>
                <a:spcPct val="100000"/>
              </a:lnSpc>
              <a:spcBef>
                <a:spcPts val="100"/>
              </a:spcBef>
            </a:pPr>
            <a:r>
              <a:rPr sz="3000" spc="-5" dirty="0">
                <a:solidFill>
                  <a:srgbClr val="292929"/>
                </a:solidFill>
                <a:latin typeface="Times New Roman"/>
                <a:cs typeface="Times New Roman"/>
              </a:rPr>
              <a:t>Once</a:t>
            </a:r>
            <a:r>
              <a:rPr sz="3000" spc="-10" dirty="0">
                <a:solidFill>
                  <a:srgbClr val="292929"/>
                </a:solidFill>
                <a:latin typeface="Times New Roman"/>
                <a:cs typeface="Times New Roman"/>
              </a:rPr>
              <a:t> </a:t>
            </a:r>
            <a:r>
              <a:rPr sz="3000" spc="-5" dirty="0">
                <a:solidFill>
                  <a:srgbClr val="292929"/>
                </a:solidFill>
                <a:latin typeface="Times New Roman"/>
                <a:cs typeface="Times New Roman"/>
              </a:rPr>
              <a:t>we</a:t>
            </a:r>
            <a:r>
              <a:rPr sz="3000" spc="-10" dirty="0">
                <a:solidFill>
                  <a:srgbClr val="292929"/>
                </a:solidFill>
                <a:latin typeface="Times New Roman"/>
                <a:cs typeface="Times New Roman"/>
              </a:rPr>
              <a:t> </a:t>
            </a:r>
            <a:r>
              <a:rPr sz="3000" dirty="0">
                <a:solidFill>
                  <a:srgbClr val="292929"/>
                </a:solidFill>
                <a:latin typeface="Times New Roman"/>
                <a:cs typeface="Times New Roman"/>
              </a:rPr>
              <a:t>have</a:t>
            </a:r>
            <a:r>
              <a:rPr sz="3000" spc="-5" dirty="0">
                <a:solidFill>
                  <a:srgbClr val="292929"/>
                </a:solidFill>
                <a:latin typeface="Times New Roman"/>
                <a:cs typeface="Times New Roman"/>
              </a:rPr>
              <a:t> </a:t>
            </a:r>
            <a:r>
              <a:rPr sz="3000" dirty="0">
                <a:solidFill>
                  <a:srgbClr val="292929"/>
                </a:solidFill>
                <a:latin typeface="Times New Roman"/>
                <a:cs typeface="Times New Roman"/>
              </a:rPr>
              <a:t>decided</a:t>
            </a:r>
            <a:r>
              <a:rPr sz="3000" spc="-5" dirty="0">
                <a:solidFill>
                  <a:srgbClr val="292929"/>
                </a:solidFill>
                <a:latin typeface="Times New Roman"/>
                <a:cs typeface="Times New Roman"/>
              </a:rPr>
              <a:t> to split</a:t>
            </a:r>
            <a:r>
              <a:rPr sz="3000" spc="-10" dirty="0">
                <a:solidFill>
                  <a:srgbClr val="292929"/>
                </a:solidFill>
                <a:latin typeface="Times New Roman"/>
                <a:cs typeface="Times New Roman"/>
              </a:rPr>
              <a:t> </a:t>
            </a:r>
            <a:r>
              <a:rPr sz="3000" spc="-5" dirty="0">
                <a:solidFill>
                  <a:srgbClr val="292929"/>
                </a:solidFill>
                <a:latin typeface="Times New Roman"/>
                <a:cs typeface="Times New Roman"/>
              </a:rPr>
              <a:t>which</a:t>
            </a:r>
            <a:r>
              <a:rPr sz="3000" spc="-10" dirty="0">
                <a:solidFill>
                  <a:srgbClr val="292929"/>
                </a:solidFill>
                <a:latin typeface="Times New Roman"/>
                <a:cs typeface="Times New Roman"/>
              </a:rPr>
              <a:t> </a:t>
            </a:r>
            <a:r>
              <a:rPr sz="3000" spc="-20" dirty="0">
                <a:solidFill>
                  <a:srgbClr val="292929"/>
                </a:solidFill>
                <a:latin typeface="Times New Roman"/>
                <a:cs typeface="Times New Roman"/>
              </a:rPr>
              <a:t>cluster,</a:t>
            </a:r>
            <a:r>
              <a:rPr sz="3000" spc="-5" dirty="0">
                <a:solidFill>
                  <a:srgbClr val="292929"/>
                </a:solidFill>
                <a:latin typeface="Times New Roman"/>
                <a:cs typeface="Times New Roman"/>
              </a:rPr>
              <a:t> then the</a:t>
            </a:r>
            <a:r>
              <a:rPr sz="3000" spc="-10" dirty="0">
                <a:solidFill>
                  <a:srgbClr val="292929"/>
                </a:solidFill>
                <a:latin typeface="Times New Roman"/>
                <a:cs typeface="Times New Roman"/>
              </a:rPr>
              <a:t> </a:t>
            </a:r>
            <a:r>
              <a:rPr sz="3000" dirty="0">
                <a:solidFill>
                  <a:srgbClr val="292929"/>
                </a:solidFill>
                <a:latin typeface="Times New Roman"/>
                <a:cs typeface="Times New Roman"/>
              </a:rPr>
              <a:t>question</a:t>
            </a:r>
            <a:r>
              <a:rPr sz="3000" spc="-5" dirty="0">
                <a:solidFill>
                  <a:srgbClr val="292929"/>
                </a:solidFill>
                <a:latin typeface="Times New Roman"/>
                <a:cs typeface="Times New Roman"/>
              </a:rPr>
              <a:t> </a:t>
            </a:r>
            <a:r>
              <a:rPr sz="3000" spc="-10" dirty="0">
                <a:solidFill>
                  <a:srgbClr val="292929"/>
                </a:solidFill>
                <a:latin typeface="Times New Roman"/>
                <a:cs typeface="Times New Roman"/>
              </a:rPr>
              <a:t>arises</a:t>
            </a:r>
            <a:r>
              <a:rPr sz="3000" spc="-15" dirty="0">
                <a:solidFill>
                  <a:srgbClr val="292929"/>
                </a:solidFill>
                <a:latin typeface="Times New Roman"/>
                <a:cs typeface="Times New Roman"/>
              </a:rPr>
              <a:t> </a:t>
            </a:r>
            <a:r>
              <a:rPr sz="3000" dirty="0">
                <a:solidFill>
                  <a:srgbClr val="292929"/>
                </a:solidFill>
                <a:latin typeface="Times New Roman"/>
                <a:cs typeface="Times New Roman"/>
              </a:rPr>
              <a:t>on how</a:t>
            </a:r>
            <a:endParaRPr sz="3000">
              <a:latin typeface="Times New Roman"/>
              <a:cs typeface="Times New Roman"/>
            </a:endParaRPr>
          </a:p>
        </p:txBody>
      </p:sp>
      <p:sp>
        <p:nvSpPr>
          <p:cNvPr id="3" name="object 3"/>
          <p:cNvSpPr txBox="1"/>
          <p:nvPr/>
        </p:nvSpPr>
        <p:spPr>
          <a:xfrm>
            <a:off x="341450" y="664984"/>
            <a:ext cx="6205855" cy="482600"/>
          </a:xfrm>
          <a:prstGeom prst="rect">
            <a:avLst/>
          </a:prstGeom>
        </p:spPr>
        <p:txBody>
          <a:bodyPr vert="horz" wrap="square" lIns="0" tIns="12700" rIns="0" bIns="0" rtlCol="0">
            <a:spAutoFit/>
          </a:bodyPr>
          <a:lstStyle/>
          <a:p>
            <a:pPr marL="12700">
              <a:lnSpc>
                <a:spcPct val="100000"/>
              </a:lnSpc>
              <a:spcBef>
                <a:spcPts val="100"/>
              </a:spcBef>
            </a:pPr>
            <a:r>
              <a:rPr sz="3000" spc="-5" dirty="0">
                <a:solidFill>
                  <a:srgbClr val="292929"/>
                </a:solidFill>
                <a:latin typeface="Times New Roman"/>
                <a:cs typeface="Times New Roman"/>
              </a:rPr>
              <a:t>to</a:t>
            </a:r>
            <a:r>
              <a:rPr sz="3000" spc="-15" dirty="0">
                <a:solidFill>
                  <a:srgbClr val="292929"/>
                </a:solidFill>
                <a:latin typeface="Times New Roman"/>
                <a:cs typeface="Times New Roman"/>
              </a:rPr>
              <a:t> </a:t>
            </a:r>
            <a:r>
              <a:rPr sz="3000" spc="-5" dirty="0">
                <a:solidFill>
                  <a:srgbClr val="292929"/>
                </a:solidFill>
                <a:latin typeface="Times New Roman"/>
                <a:cs typeface="Times New Roman"/>
              </a:rPr>
              <a:t>split</a:t>
            </a:r>
            <a:r>
              <a:rPr sz="3000" spc="-15" dirty="0">
                <a:solidFill>
                  <a:srgbClr val="292929"/>
                </a:solidFill>
                <a:latin typeface="Times New Roman"/>
                <a:cs typeface="Times New Roman"/>
              </a:rPr>
              <a:t> </a:t>
            </a:r>
            <a:r>
              <a:rPr sz="3000" spc="-5" dirty="0">
                <a:solidFill>
                  <a:srgbClr val="292929"/>
                </a:solidFill>
                <a:latin typeface="Times New Roman"/>
                <a:cs typeface="Times New Roman"/>
              </a:rPr>
              <a:t>the</a:t>
            </a:r>
            <a:r>
              <a:rPr sz="3000" spc="-10" dirty="0">
                <a:solidFill>
                  <a:srgbClr val="292929"/>
                </a:solidFill>
                <a:latin typeface="Times New Roman"/>
                <a:cs typeface="Times New Roman"/>
              </a:rPr>
              <a:t> chosen</a:t>
            </a:r>
            <a:r>
              <a:rPr sz="3000" spc="-20" dirty="0">
                <a:solidFill>
                  <a:srgbClr val="292929"/>
                </a:solidFill>
                <a:latin typeface="Times New Roman"/>
                <a:cs typeface="Times New Roman"/>
              </a:rPr>
              <a:t> </a:t>
            </a:r>
            <a:r>
              <a:rPr sz="3000" spc="-10" dirty="0">
                <a:solidFill>
                  <a:srgbClr val="292929"/>
                </a:solidFill>
                <a:latin typeface="Times New Roman"/>
                <a:cs typeface="Times New Roman"/>
              </a:rPr>
              <a:t>cluster</a:t>
            </a:r>
            <a:r>
              <a:rPr sz="3000" spc="-20" dirty="0">
                <a:solidFill>
                  <a:srgbClr val="292929"/>
                </a:solidFill>
                <a:latin typeface="Times New Roman"/>
                <a:cs typeface="Times New Roman"/>
              </a:rPr>
              <a:t> </a:t>
            </a:r>
            <a:r>
              <a:rPr sz="3000" spc="-5" dirty="0">
                <a:solidFill>
                  <a:srgbClr val="292929"/>
                </a:solidFill>
                <a:latin typeface="Times New Roman"/>
                <a:cs typeface="Times New Roman"/>
              </a:rPr>
              <a:t>into</a:t>
            </a:r>
            <a:r>
              <a:rPr sz="3000" spc="-10" dirty="0">
                <a:solidFill>
                  <a:srgbClr val="292929"/>
                </a:solidFill>
                <a:latin typeface="Times New Roman"/>
                <a:cs typeface="Times New Roman"/>
              </a:rPr>
              <a:t> </a:t>
            </a:r>
            <a:r>
              <a:rPr sz="3000" dirty="0">
                <a:solidFill>
                  <a:srgbClr val="292929"/>
                </a:solidFill>
                <a:latin typeface="Times New Roman"/>
                <a:cs typeface="Times New Roman"/>
              </a:rPr>
              <a:t>2</a:t>
            </a:r>
            <a:r>
              <a:rPr sz="3000" spc="-10" dirty="0">
                <a:solidFill>
                  <a:srgbClr val="292929"/>
                </a:solidFill>
                <a:latin typeface="Times New Roman"/>
                <a:cs typeface="Times New Roman"/>
              </a:rPr>
              <a:t> clusters.</a:t>
            </a:r>
            <a:endParaRPr sz="3000">
              <a:latin typeface="Times New Roman"/>
              <a:cs typeface="Times New Roman"/>
            </a:endParaRPr>
          </a:p>
        </p:txBody>
      </p:sp>
      <p:sp>
        <p:nvSpPr>
          <p:cNvPr id="4" name="object 4"/>
          <p:cNvSpPr txBox="1"/>
          <p:nvPr/>
        </p:nvSpPr>
        <p:spPr>
          <a:xfrm>
            <a:off x="6650137" y="692924"/>
            <a:ext cx="5259705" cy="457200"/>
          </a:xfrm>
          <a:prstGeom prst="rect">
            <a:avLst/>
          </a:prstGeom>
          <a:solidFill>
            <a:srgbClr val="E7F3E7"/>
          </a:solidFill>
        </p:spPr>
        <p:txBody>
          <a:bodyPr vert="horz" wrap="square" lIns="0" tIns="0" rIns="0" bIns="0" rtlCol="0">
            <a:spAutoFit/>
          </a:bodyPr>
          <a:lstStyle/>
          <a:p>
            <a:pPr>
              <a:lnSpc>
                <a:spcPts val="3479"/>
              </a:lnSpc>
            </a:pPr>
            <a:r>
              <a:rPr sz="3000" spc="-5" dirty="0">
                <a:latin typeface="Times New Roman"/>
                <a:cs typeface="Times New Roman"/>
              </a:rPr>
              <a:t>One</a:t>
            </a:r>
            <a:r>
              <a:rPr sz="3000" spc="-15" dirty="0">
                <a:latin typeface="Times New Roman"/>
                <a:cs typeface="Times New Roman"/>
              </a:rPr>
              <a:t> </a:t>
            </a:r>
            <a:r>
              <a:rPr sz="3000" spc="-5" dirty="0">
                <a:latin typeface="Times New Roman"/>
                <a:cs typeface="Times New Roman"/>
              </a:rPr>
              <a:t>way</a:t>
            </a:r>
            <a:r>
              <a:rPr sz="3000" spc="-15" dirty="0">
                <a:latin typeface="Times New Roman"/>
                <a:cs typeface="Times New Roman"/>
              </a:rPr>
              <a:t> </a:t>
            </a:r>
            <a:r>
              <a:rPr sz="3000" spc="-5" dirty="0">
                <a:latin typeface="Times New Roman"/>
                <a:cs typeface="Times New Roman"/>
              </a:rPr>
              <a:t>is</a:t>
            </a:r>
            <a:r>
              <a:rPr sz="3000" spc="-15" dirty="0">
                <a:latin typeface="Times New Roman"/>
                <a:cs typeface="Times New Roman"/>
              </a:rPr>
              <a:t> </a:t>
            </a:r>
            <a:r>
              <a:rPr sz="3000" spc="-5" dirty="0">
                <a:latin typeface="Times New Roman"/>
                <a:cs typeface="Times New Roman"/>
              </a:rPr>
              <a:t>to</a:t>
            </a:r>
            <a:r>
              <a:rPr sz="3000" spc="-15" dirty="0">
                <a:latin typeface="Times New Roman"/>
                <a:cs typeface="Times New Roman"/>
              </a:rPr>
              <a:t> </a:t>
            </a:r>
            <a:r>
              <a:rPr sz="3000" dirty="0">
                <a:latin typeface="Times New Roman"/>
                <a:cs typeface="Times New Roman"/>
              </a:rPr>
              <a:t>use</a:t>
            </a:r>
            <a:r>
              <a:rPr sz="3000" spc="15" dirty="0">
                <a:latin typeface="Times New Roman"/>
                <a:cs typeface="Times New Roman"/>
              </a:rPr>
              <a:t> </a:t>
            </a:r>
            <a:r>
              <a:rPr sz="3000" u="heavy" spc="-75" dirty="0">
                <a:solidFill>
                  <a:srgbClr val="0000FF"/>
                </a:solidFill>
                <a:uFill>
                  <a:solidFill>
                    <a:srgbClr val="0000FF"/>
                  </a:solidFill>
                </a:uFill>
                <a:latin typeface="Times New Roman"/>
                <a:cs typeface="Times New Roman"/>
                <a:hlinkClick r:id="rId2"/>
              </a:rPr>
              <a:t>Ward’s</a:t>
            </a:r>
            <a:r>
              <a:rPr sz="3000" u="heavy" spc="-15" dirty="0">
                <a:solidFill>
                  <a:srgbClr val="0000FF"/>
                </a:solidFill>
                <a:uFill>
                  <a:solidFill>
                    <a:srgbClr val="0000FF"/>
                  </a:solidFill>
                </a:uFill>
                <a:latin typeface="Times New Roman"/>
                <a:cs typeface="Times New Roman"/>
                <a:hlinkClick r:id="rId2"/>
              </a:rPr>
              <a:t> </a:t>
            </a:r>
            <a:r>
              <a:rPr sz="3000" u="heavy" spc="-5" dirty="0">
                <a:solidFill>
                  <a:srgbClr val="0000FF"/>
                </a:solidFill>
                <a:uFill>
                  <a:solidFill>
                    <a:srgbClr val="0000FF"/>
                  </a:solidFill>
                </a:uFill>
                <a:latin typeface="Times New Roman"/>
                <a:cs typeface="Times New Roman"/>
                <a:hlinkClick r:id="rId2"/>
              </a:rPr>
              <a:t>criterion</a:t>
            </a:r>
            <a:endParaRPr sz="3000">
              <a:latin typeface="Times New Roman"/>
              <a:cs typeface="Times New Roman"/>
            </a:endParaRPr>
          </a:p>
        </p:txBody>
      </p:sp>
      <p:sp>
        <p:nvSpPr>
          <p:cNvPr id="5" name="object 5"/>
          <p:cNvSpPr txBox="1"/>
          <p:nvPr/>
        </p:nvSpPr>
        <p:spPr>
          <a:xfrm>
            <a:off x="12004973" y="692924"/>
            <a:ext cx="296545" cy="457200"/>
          </a:xfrm>
          <a:prstGeom prst="rect">
            <a:avLst/>
          </a:prstGeom>
          <a:solidFill>
            <a:srgbClr val="E7F3E7"/>
          </a:solidFill>
        </p:spPr>
        <p:txBody>
          <a:bodyPr vert="horz" wrap="square" lIns="0" tIns="0" rIns="0" bIns="0" rtlCol="0">
            <a:spAutoFit/>
          </a:bodyPr>
          <a:lstStyle/>
          <a:p>
            <a:pPr>
              <a:lnSpc>
                <a:spcPts val="3479"/>
              </a:lnSpc>
            </a:pPr>
            <a:r>
              <a:rPr sz="3000" spc="-5" dirty="0">
                <a:latin typeface="Times New Roman"/>
                <a:cs typeface="Times New Roman"/>
              </a:rPr>
              <a:t>to</a:t>
            </a:r>
            <a:endParaRPr sz="3000">
              <a:latin typeface="Times New Roman"/>
              <a:cs typeface="Times New Roman"/>
            </a:endParaRPr>
          </a:p>
        </p:txBody>
      </p:sp>
      <p:sp>
        <p:nvSpPr>
          <p:cNvPr id="6" name="object 6"/>
          <p:cNvSpPr txBox="1"/>
          <p:nvPr/>
        </p:nvSpPr>
        <p:spPr>
          <a:xfrm>
            <a:off x="354150" y="1150124"/>
            <a:ext cx="11877675" cy="457200"/>
          </a:xfrm>
          <a:prstGeom prst="rect">
            <a:avLst/>
          </a:prstGeom>
          <a:solidFill>
            <a:srgbClr val="E7F3E7"/>
          </a:solidFill>
        </p:spPr>
        <p:txBody>
          <a:bodyPr vert="horz" wrap="square" lIns="0" tIns="0" rIns="0" bIns="0" rtlCol="0">
            <a:spAutoFit/>
          </a:bodyPr>
          <a:lstStyle/>
          <a:p>
            <a:pPr>
              <a:lnSpc>
                <a:spcPts val="3479"/>
              </a:lnSpc>
            </a:pPr>
            <a:r>
              <a:rPr sz="3000" spc="-10" dirty="0">
                <a:latin typeface="Times New Roman"/>
                <a:cs typeface="Times New Roman"/>
              </a:rPr>
              <a:t>chase</a:t>
            </a:r>
            <a:r>
              <a:rPr sz="3000" spc="-15" dirty="0">
                <a:latin typeface="Times New Roman"/>
                <a:cs typeface="Times New Roman"/>
              </a:rPr>
              <a:t> </a:t>
            </a:r>
            <a:r>
              <a:rPr sz="3000" dirty="0">
                <a:latin typeface="Times New Roman"/>
                <a:cs typeface="Times New Roman"/>
              </a:rPr>
              <a:t>for </a:t>
            </a:r>
            <a:r>
              <a:rPr sz="3000" spc="-5" dirty="0">
                <a:latin typeface="Times New Roman"/>
                <a:cs typeface="Times New Roman"/>
              </a:rPr>
              <a:t>the </a:t>
            </a:r>
            <a:r>
              <a:rPr sz="3000" spc="-10" dirty="0">
                <a:latin typeface="Times New Roman"/>
                <a:cs typeface="Times New Roman"/>
              </a:rPr>
              <a:t>largest</a:t>
            </a:r>
            <a:r>
              <a:rPr sz="3000" dirty="0">
                <a:latin typeface="Times New Roman"/>
                <a:cs typeface="Times New Roman"/>
              </a:rPr>
              <a:t> reduction </a:t>
            </a:r>
            <a:r>
              <a:rPr sz="3000" spc="-5" dirty="0">
                <a:latin typeface="Times New Roman"/>
                <a:cs typeface="Times New Roman"/>
              </a:rPr>
              <a:t>in the </a:t>
            </a:r>
            <a:r>
              <a:rPr sz="3000" spc="-10" dirty="0">
                <a:latin typeface="Times New Roman"/>
                <a:cs typeface="Times New Roman"/>
              </a:rPr>
              <a:t>difference</a:t>
            </a:r>
            <a:r>
              <a:rPr sz="3000" dirty="0">
                <a:latin typeface="Times New Roman"/>
                <a:cs typeface="Times New Roman"/>
              </a:rPr>
              <a:t> </a:t>
            </a:r>
            <a:r>
              <a:rPr sz="3000" spc="-5" dirty="0">
                <a:latin typeface="Times New Roman"/>
                <a:cs typeface="Times New Roman"/>
              </a:rPr>
              <a:t>in the SSE </a:t>
            </a:r>
            <a:r>
              <a:rPr sz="3000" spc="-10" dirty="0">
                <a:latin typeface="Times New Roman"/>
                <a:cs typeface="Times New Roman"/>
              </a:rPr>
              <a:t>criterion </a:t>
            </a:r>
            <a:r>
              <a:rPr sz="3000" spc="-5" dirty="0">
                <a:latin typeface="Times New Roman"/>
                <a:cs typeface="Times New Roman"/>
              </a:rPr>
              <a:t>as</a:t>
            </a:r>
            <a:r>
              <a:rPr sz="3000" spc="-10" dirty="0">
                <a:latin typeface="Times New Roman"/>
                <a:cs typeface="Times New Roman"/>
              </a:rPr>
              <a:t> </a:t>
            </a:r>
            <a:r>
              <a:rPr sz="3000" dirty="0">
                <a:latin typeface="Times New Roman"/>
                <a:cs typeface="Times New Roman"/>
              </a:rPr>
              <a:t>a</a:t>
            </a:r>
            <a:r>
              <a:rPr sz="3000" spc="-10" dirty="0">
                <a:latin typeface="Times New Roman"/>
                <a:cs typeface="Times New Roman"/>
              </a:rPr>
              <a:t> </a:t>
            </a:r>
            <a:r>
              <a:rPr sz="3000" dirty="0">
                <a:latin typeface="Times New Roman"/>
                <a:cs typeface="Times New Roman"/>
              </a:rPr>
              <a:t>result</a:t>
            </a:r>
            <a:endParaRPr sz="3000">
              <a:latin typeface="Times New Roman"/>
              <a:cs typeface="Times New Roman"/>
            </a:endParaRPr>
          </a:p>
        </p:txBody>
      </p:sp>
      <p:sp>
        <p:nvSpPr>
          <p:cNvPr id="7" name="object 7"/>
          <p:cNvSpPr txBox="1"/>
          <p:nvPr/>
        </p:nvSpPr>
        <p:spPr>
          <a:xfrm>
            <a:off x="354150" y="1607325"/>
            <a:ext cx="1725295" cy="457200"/>
          </a:xfrm>
          <a:prstGeom prst="rect">
            <a:avLst/>
          </a:prstGeom>
          <a:solidFill>
            <a:srgbClr val="E7F3E7"/>
          </a:solidFill>
        </p:spPr>
        <p:txBody>
          <a:bodyPr vert="horz" wrap="square" lIns="0" tIns="0" rIns="0" bIns="0" rtlCol="0">
            <a:spAutoFit/>
          </a:bodyPr>
          <a:lstStyle/>
          <a:p>
            <a:pPr>
              <a:lnSpc>
                <a:spcPts val="3479"/>
              </a:lnSpc>
            </a:pPr>
            <a:r>
              <a:rPr sz="3000" dirty="0">
                <a:latin typeface="Times New Roman"/>
                <a:cs typeface="Times New Roman"/>
              </a:rPr>
              <a:t>of</a:t>
            </a:r>
            <a:r>
              <a:rPr sz="3000" spc="-25" dirty="0">
                <a:latin typeface="Times New Roman"/>
                <a:cs typeface="Times New Roman"/>
              </a:rPr>
              <a:t> </a:t>
            </a:r>
            <a:r>
              <a:rPr sz="3000" spc="-5" dirty="0">
                <a:latin typeface="Times New Roman"/>
                <a:cs typeface="Times New Roman"/>
              </a:rPr>
              <a:t>the</a:t>
            </a:r>
            <a:r>
              <a:rPr sz="3000" spc="-30" dirty="0">
                <a:latin typeface="Times New Roman"/>
                <a:cs typeface="Times New Roman"/>
              </a:rPr>
              <a:t> </a:t>
            </a:r>
            <a:r>
              <a:rPr sz="3000" spc="-5" dirty="0">
                <a:latin typeface="Times New Roman"/>
                <a:cs typeface="Times New Roman"/>
              </a:rPr>
              <a:t>split.</a:t>
            </a:r>
            <a:endParaRPr sz="3000">
              <a:latin typeface="Times New Roman"/>
              <a:cs typeface="Times New Roman"/>
            </a:endParaRPr>
          </a:p>
        </p:txBody>
      </p:sp>
      <p:pic>
        <p:nvPicPr>
          <p:cNvPr id="8" name="object 8"/>
          <p:cNvPicPr/>
          <p:nvPr/>
        </p:nvPicPr>
        <p:blipFill>
          <a:blip r:embed="rId3" cstate="print"/>
          <a:stretch>
            <a:fillRect/>
          </a:stretch>
        </p:blipFill>
        <p:spPr>
          <a:xfrm>
            <a:off x="471502" y="2409825"/>
            <a:ext cx="4383675" cy="2929924"/>
          </a:xfrm>
          <a:prstGeom prst="rect">
            <a:avLst/>
          </a:prstGeom>
        </p:spPr>
      </p:pic>
      <p:pic>
        <p:nvPicPr>
          <p:cNvPr id="9" name="object 9"/>
          <p:cNvPicPr/>
          <p:nvPr/>
        </p:nvPicPr>
        <p:blipFill>
          <a:blip r:embed="rId4" cstate="print"/>
          <a:stretch>
            <a:fillRect/>
          </a:stretch>
        </p:blipFill>
        <p:spPr>
          <a:xfrm>
            <a:off x="6872287" y="2486025"/>
            <a:ext cx="3733799" cy="2495549"/>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2114" y="260647"/>
            <a:ext cx="12169351" cy="6336704"/>
          </a:xfrm>
          <a:prstGeom prst="rect">
            <a:avLst/>
          </a:prstGeom>
        </p:spPr>
      </p:pic>
      <p:sp>
        <p:nvSpPr>
          <p:cNvPr id="3" name="object 3"/>
          <p:cNvSpPr txBox="1"/>
          <p:nvPr/>
        </p:nvSpPr>
        <p:spPr>
          <a:xfrm>
            <a:off x="386095" y="269792"/>
            <a:ext cx="168275" cy="513080"/>
          </a:xfrm>
          <a:prstGeom prst="rect">
            <a:avLst/>
          </a:prstGeom>
        </p:spPr>
        <p:txBody>
          <a:bodyPr vert="horz" wrap="square" lIns="0" tIns="12700" rIns="0" bIns="0" rtlCol="0">
            <a:spAutoFit/>
          </a:bodyPr>
          <a:lstStyle/>
          <a:p>
            <a:pPr marL="12700">
              <a:lnSpc>
                <a:spcPct val="100000"/>
              </a:lnSpc>
              <a:spcBef>
                <a:spcPts val="100"/>
              </a:spcBef>
            </a:pPr>
            <a:r>
              <a:rPr sz="3200" dirty="0">
                <a:latin typeface="Arial MT"/>
                <a:cs typeface="Arial MT"/>
              </a:rPr>
              <a:t>•</a:t>
            </a:r>
            <a:endParaRPr sz="3200">
              <a:latin typeface="Arial MT"/>
              <a:cs typeface="Arial MT"/>
            </a:endParaRPr>
          </a:p>
        </p:txBody>
      </p:sp>
    </p:spTree>
    <p:extLst>
      <p:ext uri="{BB962C8B-B14F-4D97-AF65-F5344CB8AC3E}">
        <p14:creationId xmlns:p14="http://schemas.microsoft.com/office/powerpoint/2010/main" val="22470545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2201" y="140374"/>
            <a:ext cx="12209266" cy="6641426"/>
            <a:chOff x="212201" y="76239"/>
            <a:chExt cx="12209266" cy="6641426"/>
          </a:xfrm>
        </p:grpSpPr>
        <p:pic>
          <p:nvPicPr>
            <p:cNvPr id="3" name="object 3"/>
            <p:cNvPicPr/>
            <p:nvPr/>
          </p:nvPicPr>
          <p:blipFill>
            <a:blip r:embed="rId2" cstate="print"/>
            <a:stretch>
              <a:fillRect/>
            </a:stretch>
          </p:blipFill>
          <p:spPr>
            <a:xfrm>
              <a:off x="4500587" y="1772816"/>
              <a:ext cx="2715004" cy="2781688"/>
            </a:xfrm>
            <a:prstGeom prst="rect">
              <a:avLst/>
            </a:prstGeom>
          </p:spPr>
        </p:pic>
        <p:pic>
          <p:nvPicPr>
            <p:cNvPr id="4" name="object 4"/>
            <p:cNvPicPr/>
            <p:nvPr/>
          </p:nvPicPr>
          <p:blipFill>
            <a:blip r:embed="rId3" cstate="print"/>
            <a:stretch>
              <a:fillRect/>
            </a:stretch>
          </p:blipFill>
          <p:spPr>
            <a:xfrm>
              <a:off x="212201" y="76239"/>
              <a:ext cx="12209266" cy="6641426"/>
            </a:xfrm>
            <a:prstGeom prst="rect">
              <a:avLst/>
            </a:prstGeom>
          </p:spPr>
        </p:pic>
        <p:pic>
          <p:nvPicPr>
            <p:cNvPr id="5" name="object 5"/>
            <p:cNvPicPr/>
            <p:nvPr/>
          </p:nvPicPr>
          <p:blipFill>
            <a:blip r:embed="rId4" cstate="print"/>
            <a:stretch>
              <a:fillRect/>
            </a:stretch>
          </p:blipFill>
          <p:spPr>
            <a:xfrm>
              <a:off x="9060646" y="82356"/>
              <a:ext cx="2936705" cy="2005169"/>
            </a:xfrm>
            <a:prstGeom prst="rect">
              <a:avLst/>
            </a:prstGeom>
          </p:spPr>
        </p:pic>
      </p:grpSp>
    </p:spTree>
    <p:extLst>
      <p:ext uri="{BB962C8B-B14F-4D97-AF65-F5344CB8AC3E}">
        <p14:creationId xmlns:p14="http://schemas.microsoft.com/office/powerpoint/2010/main" val="28727448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52114" y="440726"/>
            <a:ext cx="12097385" cy="5965825"/>
            <a:chOff x="252114" y="440726"/>
            <a:chExt cx="12097385" cy="5965825"/>
          </a:xfrm>
        </p:grpSpPr>
        <p:pic>
          <p:nvPicPr>
            <p:cNvPr id="3" name="object 3"/>
            <p:cNvPicPr/>
            <p:nvPr/>
          </p:nvPicPr>
          <p:blipFill>
            <a:blip r:embed="rId2" cstate="print"/>
            <a:stretch>
              <a:fillRect/>
            </a:stretch>
          </p:blipFill>
          <p:spPr>
            <a:xfrm>
              <a:off x="7596931" y="529145"/>
              <a:ext cx="4752527" cy="5877271"/>
            </a:xfrm>
            <a:prstGeom prst="rect">
              <a:avLst/>
            </a:prstGeom>
          </p:spPr>
        </p:pic>
        <p:pic>
          <p:nvPicPr>
            <p:cNvPr id="4" name="object 4"/>
            <p:cNvPicPr/>
            <p:nvPr/>
          </p:nvPicPr>
          <p:blipFill>
            <a:blip r:embed="rId3" cstate="print"/>
            <a:stretch>
              <a:fillRect/>
            </a:stretch>
          </p:blipFill>
          <p:spPr>
            <a:xfrm>
              <a:off x="252114" y="440726"/>
              <a:ext cx="8460899" cy="5262900"/>
            </a:xfrm>
            <a:prstGeom prst="rect">
              <a:avLst/>
            </a:prstGeom>
          </p:spPr>
        </p:pic>
      </p:grpSp>
    </p:spTree>
    <p:extLst>
      <p:ext uri="{BB962C8B-B14F-4D97-AF65-F5344CB8AC3E}">
        <p14:creationId xmlns:p14="http://schemas.microsoft.com/office/powerpoint/2010/main" val="19740825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33593" y="356570"/>
            <a:ext cx="10139801" cy="6501428"/>
          </a:xfrm>
          <a:prstGeom prst="rect">
            <a:avLst/>
          </a:prstGeom>
        </p:spPr>
      </p:pic>
    </p:spTree>
    <p:extLst>
      <p:ext uri="{BB962C8B-B14F-4D97-AF65-F5344CB8AC3E}">
        <p14:creationId xmlns:p14="http://schemas.microsoft.com/office/powerpoint/2010/main" val="23359324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61900" y="275550"/>
            <a:ext cx="12012295" cy="5841365"/>
          </a:xfrm>
          <a:prstGeom prst="rect">
            <a:avLst/>
          </a:prstGeom>
        </p:spPr>
        <p:txBody>
          <a:bodyPr vert="horz" wrap="square" lIns="0" tIns="12700" rIns="0" bIns="0" rtlCol="0">
            <a:spAutoFit/>
          </a:bodyPr>
          <a:lstStyle/>
          <a:p>
            <a:pPr marL="162560" algn="ctr">
              <a:lnSpc>
                <a:spcPts val="3265"/>
              </a:lnSpc>
              <a:spcBef>
                <a:spcPts val="100"/>
              </a:spcBef>
            </a:pPr>
            <a:r>
              <a:rPr sz="2800" b="1" spc="-10" dirty="0">
                <a:solidFill>
                  <a:srgbClr val="FF0000"/>
                </a:solidFill>
                <a:latin typeface="Calibri"/>
                <a:cs typeface="Calibri"/>
              </a:rPr>
              <a:t>Partitional</a:t>
            </a:r>
            <a:r>
              <a:rPr sz="2800" b="1" spc="-30" dirty="0">
                <a:solidFill>
                  <a:srgbClr val="FF0000"/>
                </a:solidFill>
                <a:latin typeface="Calibri"/>
                <a:cs typeface="Calibri"/>
              </a:rPr>
              <a:t> </a:t>
            </a:r>
            <a:r>
              <a:rPr sz="2800" b="1" spc="-10" dirty="0">
                <a:solidFill>
                  <a:srgbClr val="FF0000"/>
                </a:solidFill>
                <a:latin typeface="Calibri"/>
                <a:cs typeface="Calibri"/>
              </a:rPr>
              <a:t>Clustering</a:t>
            </a:r>
            <a:r>
              <a:rPr sz="2800" spc="-10" dirty="0">
                <a:solidFill>
                  <a:srgbClr val="FF0000"/>
                </a:solidFill>
                <a:latin typeface="Calibri"/>
                <a:cs typeface="Calibri"/>
              </a:rPr>
              <a:t>:</a:t>
            </a:r>
            <a:endParaRPr sz="2800">
              <a:latin typeface="Calibri"/>
              <a:cs typeface="Calibri"/>
            </a:endParaRPr>
          </a:p>
          <a:p>
            <a:pPr marL="12700">
              <a:lnSpc>
                <a:spcPts val="3170"/>
              </a:lnSpc>
            </a:pPr>
            <a:r>
              <a:rPr sz="2800" spc="-5" dirty="0">
                <a:latin typeface="Times New Roman"/>
                <a:cs typeface="Times New Roman"/>
              </a:rPr>
              <a:t>Agglomerative</a:t>
            </a:r>
            <a:r>
              <a:rPr sz="2800" spc="-15" dirty="0">
                <a:latin typeface="Times New Roman"/>
                <a:cs typeface="Times New Roman"/>
              </a:rPr>
              <a:t> </a:t>
            </a:r>
            <a:r>
              <a:rPr sz="2800" spc="-5" dirty="0">
                <a:latin typeface="Times New Roman"/>
                <a:cs typeface="Times New Roman"/>
              </a:rPr>
              <a:t>clustering</a:t>
            </a:r>
            <a:r>
              <a:rPr sz="2800" spc="-15" dirty="0">
                <a:latin typeface="Times New Roman"/>
                <a:cs typeface="Times New Roman"/>
              </a:rPr>
              <a:t> </a:t>
            </a:r>
            <a:r>
              <a:rPr sz="2800" spc="-5" dirty="0">
                <a:latin typeface="Times New Roman"/>
                <a:cs typeface="Times New Roman"/>
              </a:rPr>
              <a:t>creates</a:t>
            </a:r>
            <a:r>
              <a:rPr sz="2800" spc="-15" dirty="0">
                <a:latin typeface="Times New Roman"/>
                <a:cs typeface="Times New Roman"/>
              </a:rPr>
              <a:t> </a:t>
            </a:r>
            <a:r>
              <a:rPr sz="2800" dirty="0">
                <a:latin typeface="Times New Roman"/>
                <a:cs typeface="Times New Roman"/>
              </a:rPr>
              <a:t>a</a:t>
            </a:r>
            <a:r>
              <a:rPr sz="2800" spc="-15" dirty="0">
                <a:latin typeface="Times New Roman"/>
                <a:cs typeface="Times New Roman"/>
              </a:rPr>
              <a:t> </a:t>
            </a:r>
            <a:r>
              <a:rPr sz="2800" spc="-5" dirty="0">
                <a:latin typeface="Times New Roman"/>
                <a:cs typeface="Times New Roman"/>
              </a:rPr>
              <a:t>series</a:t>
            </a:r>
            <a:r>
              <a:rPr sz="2800" spc="-10" dirty="0">
                <a:latin typeface="Times New Roman"/>
                <a:cs typeface="Times New Roman"/>
              </a:rPr>
              <a:t> </a:t>
            </a:r>
            <a:r>
              <a:rPr sz="2800" dirty="0">
                <a:latin typeface="Times New Roman"/>
                <a:cs typeface="Times New Roman"/>
              </a:rPr>
              <a:t>of</a:t>
            </a:r>
            <a:r>
              <a:rPr sz="2800" spc="-10" dirty="0">
                <a:latin typeface="Times New Roman"/>
                <a:cs typeface="Times New Roman"/>
              </a:rPr>
              <a:t> </a:t>
            </a:r>
            <a:r>
              <a:rPr sz="2800" spc="-5" dirty="0">
                <a:latin typeface="Times New Roman"/>
                <a:cs typeface="Times New Roman"/>
              </a:rPr>
              <a:t>Nested</a:t>
            </a:r>
            <a:r>
              <a:rPr sz="2800" spc="-15" dirty="0">
                <a:latin typeface="Times New Roman"/>
                <a:cs typeface="Times New Roman"/>
              </a:rPr>
              <a:t> </a:t>
            </a:r>
            <a:r>
              <a:rPr sz="2800" spc="-5" dirty="0">
                <a:latin typeface="Times New Roman"/>
                <a:cs typeface="Times New Roman"/>
              </a:rPr>
              <a:t>clusters.</a:t>
            </a:r>
            <a:endParaRPr sz="2800">
              <a:latin typeface="Times New Roman"/>
              <a:cs typeface="Times New Roman"/>
            </a:endParaRPr>
          </a:p>
          <a:p>
            <a:pPr marL="12700" marR="5080">
              <a:lnSpc>
                <a:spcPts val="2690"/>
              </a:lnSpc>
              <a:spcBef>
                <a:spcPts val="550"/>
              </a:spcBef>
            </a:pPr>
            <a:r>
              <a:rPr sz="2800" dirty="0">
                <a:latin typeface="Times New Roman"/>
                <a:cs typeface="Times New Roman"/>
              </a:rPr>
              <a:t>In</a:t>
            </a:r>
            <a:r>
              <a:rPr sz="2800" spc="-5" dirty="0">
                <a:latin typeface="Times New Roman"/>
                <a:cs typeface="Times New Roman"/>
              </a:rPr>
              <a:t> </a:t>
            </a:r>
            <a:r>
              <a:rPr sz="2800" dirty="0">
                <a:latin typeface="Times New Roman"/>
                <a:cs typeface="Times New Roman"/>
              </a:rPr>
              <a:t>partitional</a:t>
            </a:r>
            <a:r>
              <a:rPr sz="2800" spc="-5" dirty="0">
                <a:latin typeface="Times New Roman"/>
                <a:cs typeface="Times New Roman"/>
              </a:rPr>
              <a:t> clustering</a:t>
            </a:r>
            <a:r>
              <a:rPr sz="2800" spc="-10" dirty="0">
                <a:latin typeface="Times New Roman"/>
                <a:cs typeface="Times New Roman"/>
              </a:rPr>
              <a:t> </a:t>
            </a:r>
            <a:r>
              <a:rPr sz="2800" spc="-5" dirty="0">
                <a:latin typeface="Times New Roman"/>
                <a:cs typeface="Times New Roman"/>
              </a:rPr>
              <a:t>the</a:t>
            </a:r>
            <a:r>
              <a:rPr sz="2800" spc="-10" dirty="0">
                <a:latin typeface="Times New Roman"/>
                <a:cs typeface="Times New Roman"/>
              </a:rPr>
              <a:t> </a:t>
            </a:r>
            <a:r>
              <a:rPr sz="2800" dirty="0">
                <a:latin typeface="Times New Roman"/>
                <a:cs typeface="Times New Roman"/>
              </a:rPr>
              <a:t>goal</a:t>
            </a:r>
            <a:r>
              <a:rPr sz="2800" spc="-5" dirty="0">
                <a:latin typeface="Times New Roman"/>
                <a:cs typeface="Times New Roman"/>
              </a:rPr>
              <a:t> is</a:t>
            </a:r>
            <a:r>
              <a:rPr sz="2800" spc="-10" dirty="0">
                <a:latin typeface="Times New Roman"/>
                <a:cs typeface="Times New Roman"/>
              </a:rPr>
              <a:t> </a:t>
            </a:r>
            <a:r>
              <a:rPr sz="2800" spc="-5" dirty="0">
                <a:latin typeface="Times New Roman"/>
                <a:cs typeface="Times New Roman"/>
              </a:rPr>
              <a:t>to </a:t>
            </a:r>
            <a:r>
              <a:rPr sz="2800" dirty="0">
                <a:latin typeface="Times New Roman"/>
                <a:cs typeface="Times New Roman"/>
              </a:rPr>
              <a:t>usually</a:t>
            </a:r>
            <a:r>
              <a:rPr sz="2800" spc="-5" dirty="0">
                <a:latin typeface="Times New Roman"/>
                <a:cs typeface="Times New Roman"/>
              </a:rPr>
              <a:t> create</a:t>
            </a:r>
            <a:r>
              <a:rPr sz="2800" spc="-10" dirty="0">
                <a:latin typeface="Times New Roman"/>
                <a:cs typeface="Times New Roman"/>
              </a:rPr>
              <a:t> </a:t>
            </a:r>
            <a:r>
              <a:rPr sz="2800" dirty="0">
                <a:latin typeface="Times New Roman"/>
                <a:cs typeface="Times New Roman"/>
              </a:rPr>
              <a:t>one</a:t>
            </a:r>
            <a:r>
              <a:rPr sz="2800" spc="-5" dirty="0">
                <a:latin typeface="Times New Roman"/>
                <a:cs typeface="Times New Roman"/>
              </a:rPr>
              <a:t> set</a:t>
            </a:r>
            <a:r>
              <a:rPr sz="2800" spc="-10" dirty="0">
                <a:latin typeface="Times New Roman"/>
                <a:cs typeface="Times New Roman"/>
              </a:rPr>
              <a:t> </a:t>
            </a:r>
            <a:r>
              <a:rPr sz="2800" dirty="0">
                <a:latin typeface="Times New Roman"/>
                <a:cs typeface="Times New Roman"/>
              </a:rPr>
              <a:t>of</a:t>
            </a:r>
            <a:r>
              <a:rPr sz="2800" spc="-5" dirty="0">
                <a:latin typeface="Times New Roman"/>
                <a:cs typeface="Times New Roman"/>
              </a:rPr>
              <a:t> clusters</a:t>
            </a:r>
            <a:r>
              <a:rPr sz="2800" spc="-10" dirty="0">
                <a:latin typeface="Times New Roman"/>
                <a:cs typeface="Times New Roman"/>
              </a:rPr>
              <a:t> </a:t>
            </a:r>
            <a:r>
              <a:rPr sz="2800" spc="-5" dirty="0">
                <a:latin typeface="Times New Roman"/>
                <a:cs typeface="Times New Roman"/>
              </a:rPr>
              <a:t>that </a:t>
            </a:r>
            <a:r>
              <a:rPr sz="2800" dirty="0">
                <a:latin typeface="Times New Roman"/>
                <a:cs typeface="Times New Roman"/>
              </a:rPr>
              <a:t>partitions </a:t>
            </a:r>
            <a:r>
              <a:rPr sz="2800" spc="-685" dirty="0">
                <a:latin typeface="Times New Roman"/>
                <a:cs typeface="Times New Roman"/>
              </a:rPr>
              <a:t> </a:t>
            </a:r>
            <a:r>
              <a:rPr sz="2800" spc="-5" dirty="0">
                <a:latin typeface="Times New Roman"/>
                <a:cs typeface="Times New Roman"/>
              </a:rPr>
              <a:t>the</a:t>
            </a:r>
            <a:r>
              <a:rPr sz="2800" spc="-10" dirty="0">
                <a:latin typeface="Times New Roman"/>
                <a:cs typeface="Times New Roman"/>
              </a:rPr>
              <a:t> </a:t>
            </a:r>
            <a:r>
              <a:rPr sz="2800" dirty="0">
                <a:latin typeface="Times New Roman"/>
                <a:cs typeface="Times New Roman"/>
              </a:rPr>
              <a:t>data </a:t>
            </a:r>
            <a:r>
              <a:rPr sz="2800" spc="-5" dirty="0">
                <a:latin typeface="Times New Roman"/>
                <a:cs typeface="Times New Roman"/>
              </a:rPr>
              <a:t>into similar </a:t>
            </a:r>
            <a:r>
              <a:rPr sz="2800" dirty="0">
                <a:latin typeface="Times New Roman"/>
                <a:cs typeface="Times New Roman"/>
              </a:rPr>
              <a:t>groups.</a:t>
            </a:r>
            <a:endParaRPr sz="2800">
              <a:latin typeface="Times New Roman"/>
              <a:cs typeface="Times New Roman"/>
            </a:endParaRPr>
          </a:p>
          <a:p>
            <a:pPr>
              <a:lnSpc>
                <a:spcPct val="100000"/>
              </a:lnSpc>
              <a:spcBef>
                <a:spcPts val="40"/>
              </a:spcBef>
            </a:pPr>
            <a:endParaRPr sz="2800">
              <a:latin typeface="Times New Roman"/>
              <a:cs typeface="Times New Roman"/>
            </a:endParaRPr>
          </a:p>
          <a:p>
            <a:pPr marL="12700" marR="2661285">
              <a:lnSpc>
                <a:spcPts val="3170"/>
              </a:lnSpc>
            </a:pPr>
            <a:r>
              <a:rPr sz="2800" b="1" spc="-5" dirty="0">
                <a:solidFill>
                  <a:srgbClr val="FF0000"/>
                </a:solidFill>
                <a:latin typeface="Times New Roman"/>
                <a:cs typeface="Times New Roman"/>
              </a:rPr>
              <a:t>Samples</a:t>
            </a:r>
            <a:r>
              <a:rPr sz="2800" b="1" spc="-10" dirty="0">
                <a:solidFill>
                  <a:srgbClr val="FF0000"/>
                </a:solidFill>
                <a:latin typeface="Times New Roman"/>
                <a:cs typeface="Times New Roman"/>
              </a:rPr>
              <a:t> </a:t>
            </a:r>
            <a:r>
              <a:rPr sz="2800" b="1" spc="-5" dirty="0">
                <a:solidFill>
                  <a:srgbClr val="FF0000"/>
                </a:solidFill>
                <a:latin typeface="Times New Roman"/>
                <a:cs typeface="Times New Roman"/>
              </a:rPr>
              <a:t>close</a:t>
            </a:r>
            <a:r>
              <a:rPr sz="2800" b="1" spc="-10" dirty="0">
                <a:solidFill>
                  <a:srgbClr val="FF0000"/>
                </a:solidFill>
                <a:latin typeface="Times New Roman"/>
                <a:cs typeface="Times New Roman"/>
              </a:rPr>
              <a:t> </a:t>
            </a:r>
            <a:r>
              <a:rPr sz="2800" b="1" dirty="0">
                <a:solidFill>
                  <a:srgbClr val="FF0000"/>
                </a:solidFill>
                <a:latin typeface="Times New Roman"/>
                <a:cs typeface="Times New Roman"/>
              </a:rPr>
              <a:t>to</a:t>
            </a:r>
            <a:r>
              <a:rPr sz="2800" b="1" spc="-5" dirty="0">
                <a:solidFill>
                  <a:srgbClr val="FF0000"/>
                </a:solidFill>
                <a:latin typeface="Times New Roman"/>
                <a:cs typeface="Times New Roman"/>
              </a:rPr>
              <a:t> </a:t>
            </a:r>
            <a:r>
              <a:rPr sz="2800" b="1" dirty="0">
                <a:solidFill>
                  <a:srgbClr val="FF0000"/>
                </a:solidFill>
                <a:latin typeface="Times New Roman"/>
                <a:cs typeface="Times New Roman"/>
              </a:rPr>
              <a:t>one</a:t>
            </a:r>
            <a:r>
              <a:rPr sz="2800" b="1" spc="-5" dirty="0">
                <a:solidFill>
                  <a:srgbClr val="FF0000"/>
                </a:solidFill>
                <a:latin typeface="Times New Roman"/>
                <a:cs typeface="Times New Roman"/>
              </a:rPr>
              <a:t> </a:t>
            </a:r>
            <a:r>
              <a:rPr sz="2800" b="1" dirty="0">
                <a:solidFill>
                  <a:srgbClr val="FF0000"/>
                </a:solidFill>
                <a:latin typeface="Times New Roman"/>
                <a:cs typeface="Times New Roman"/>
              </a:rPr>
              <a:t>another</a:t>
            </a:r>
            <a:r>
              <a:rPr sz="2800" b="1" spc="-60" dirty="0">
                <a:solidFill>
                  <a:srgbClr val="FF0000"/>
                </a:solidFill>
                <a:latin typeface="Times New Roman"/>
                <a:cs typeface="Times New Roman"/>
              </a:rPr>
              <a:t> </a:t>
            </a:r>
            <a:r>
              <a:rPr sz="2800" b="1" spc="-20" dirty="0">
                <a:solidFill>
                  <a:srgbClr val="FF0000"/>
                </a:solidFill>
                <a:latin typeface="Times New Roman"/>
                <a:cs typeface="Times New Roman"/>
              </a:rPr>
              <a:t>are</a:t>
            </a:r>
            <a:r>
              <a:rPr sz="2800" b="1" spc="-5" dirty="0">
                <a:solidFill>
                  <a:srgbClr val="FF0000"/>
                </a:solidFill>
                <a:latin typeface="Times New Roman"/>
                <a:cs typeface="Times New Roman"/>
              </a:rPr>
              <a:t> </a:t>
            </a:r>
            <a:r>
              <a:rPr sz="2800" b="1" dirty="0">
                <a:solidFill>
                  <a:srgbClr val="FF0000"/>
                </a:solidFill>
                <a:latin typeface="Times New Roman"/>
                <a:cs typeface="Times New Roman"/>
              </a:rPr>
              <a:t>assumed</a:t>
            </a:r>
            <a:r>
              <a:rPr sz="2800" b="1" spc="-5" dirty="0">
                <a:solidFill>
                  <a:srgbClr val="FF0000"/>
                </a:solidFill>
                <a:latin typeface="Times New Roman"/>
                <a:cs typeface="Times New Roman"/>
              </a:rPr>
              <a:t> </a:t>
            </a:r>
            <a:r>
              <a:rPr sz="2800" b="1" dirty="0">
                <a:solidFill>
                  <a:srgbClr val="FF0000"/>
                </a:solidFill>
                <a:latin typeface="Times New Roman"/>
                <a:cs typeface="Times New Roman"/>
              </a:rPr>
              <a:t>to</a:t>
            </a:r>
            <a:r>
              <a:rPr sz="2800" b="1" spc="-5" dirty="0">
                <a:solidFill>
                  <a:srgbClr val="FF0000"/>
                </a:solidFill>
                <a:latin typeface="Times New Roman"/>
                <a:cs typeface="Times New Roman"/>
              </a:rPr>
              <a:t> be</a:t>
            </a:r>
            <a:r>
              <a:rPr sz="2800" b="1" spc="-10" dirty="0">
                <a:solidFill>
                  <a:srgbClr val="FF0000"/>
                </a:solidFill>
                <a:latin typeface="Times New Roman"/>
                <a:cs typeface="Times New Roman"/>
              </a:rPr>
              <a:t> </a:t>
            </a:r>
            <a:r>
              <a:rPr sz="2800" b="1" spc="-5" dirty="0">
                <a:solidFill>
                  <a:srgbClr val="FF0000"/>
                </a:solidFill>
                <a:latin typeface="Times New Roman"/>
                <a:cs typeface="Times New Roman"/>
              </a:rPr>
              <a:t>in</a:t>
            </a:r>
            <a:r>
              <a:rPr sz="2800" b="1" spc="-10" dirty="0">
                <a:solidFill>
                  <a:srgbClr val="FF0000"/>
                </a:solidFill>
                <a:latin typeface="Times New Roman"/>
                <a:cs typeface="Times New Roman"/>
              </a:rPr>
              <a:t> </a:t>
            </a:r>
            <a:r>
              <a:rPr sz="2800" b="1" dirty="0">
                <a:solidFill>
                  <a:srgbClr val="FF0000"/>
                </a:solidFill>
                <a:latin typeface="Times New Roman"/>
                <a:cs typeface="Times New Roman"/>
              </a:rPr>
              <a:t>one </a:t>
            </a:r>
            <a:r>
              <a:rPr sz="2800" b="1" spc="-40" dirty="0">
                <a:solidFill>
                  <a:srgbClr val="FF0000"/>
                </a:solidFill>
                <a:latin typeface="Times New Roman"/>
                <a:cs typeface="Times New Roman"/>
              </a:rPr>
              <a:t>cluster. </a:t>
            </a:r>
            <a:r>
              <a:rPr sz="2800" b="1" spc="-685" dirty="0">
                <a:solidFill>
                  <a:srgbClr val="FF0000"/>
                </a:solidFill>
                <a:latin typeface="Times New Roman"/>
                <a:cs typeface="Times New Roman"/>
              </a:rPr>
              <a:t> </a:t>
            </a:r>
            <a:r>
              <a:rPr sz="2800" b="1" spc="-10" dirty="0">
                <a:solidFill>
                  <a:srgbClr val="FF0000"/>
                </a:solidFill>
                <a:latin typeface="Times New Roman"/>
                <a:cs typeface="Times New Roman"/>
              </a:rPr>
              <a:t>This</a:t>
            </a:r>
            <a:r>
              <a:rPr sz="2800" b="1" spc="-15" dirty="0">
                <a:solidFill>
                  <a:srgbClr val="FF0000"/>
                </a:solidFill>
                <a:latin typeface="Times New Roman"/>
                <a:cs typeface="Times New Roman"/>
              </a:rPr>
              <a:t> </a:t>
            </a:r>
            <a:r>
              <a:rPr sz="2800" b="1" spc="-5" dirty="0">
                <a:solidFill>
                  <a:srgbClr val="FF0000"/>
                </a:solidFill>
                <a:latin typeface="Times New Roman"/>
                <a:cs typeface="Times New Roman"/>
              </a:rPr>
              <a:t>is </a:t>
            </a:r>
            <a:r>
              <a:rPr sz="2800" b="1" dirty="0">
                <a:solidFill>
                  <a:srgbClr val="FF0000"/>
                </a:solidFill>
                <a:latin typeface="Times New Roman"/>
                <a:cs typeface="Times New Roman"/>
              </a:rPr>
              <a:t>the goal</a:t>
            </a:r>
            <a:r>
              <a:rPr sz="2800" b="1" spc="-5" dirty="0">
                <a:solidFill>
                  <a:srgbClr val="FF0000"/>
                </a:solidFill>
                <a:latin typeface="Times New Roman"/>
                <a:cs typeface="Times New Roman"/>
              </a:rPr>
              <a:t> </a:t>
            </a:r>
            <a:r>
              <a:rPr sz="2800" b="1" dirty="0">
                <a:solidFill>
                  <a:srgbClr val="FF0000"/>
                </a:solidFill>
                <a:latin typeface="Times New Roman"/>
                <a:cs typeface="Times New Roman"/>
              </a:rPr>
              <a:t>of </a:t>
            </a:r>
            <a:r>
              <a:rPr sz="2800" b="1" spc="-5" dirty="0">
                <a:solidFill>
                  <a:srgbClr val="FF0000"/>
                </a:solidFill>
                <a:latin typeface="Times New Roman"/>
                <a:cs typeface="Times New Roman"/>
              </a:rPr>
              <a:t>partitional </a:t>
            </a:r>
            <a:r>
              <a:rPr sz="2800" b="1" dirty="0">
                <a:solidFill>
                  <a:srgbClr val="FF0000"/>
                </a:solidFill>
                <a:latin typeface="Times New Roman"/>
                <a:cs typeface="Times New Roman"/>
              </a:rPr>
              <a:t>clustering</a:t>
            </a:r>
            <a:r>
              <a:rPr sz="2800" dirty="0">
                <a:latin typeface="Times New Roman"/>
                <a:cs typeface="Times New Roman"/>
              </a:rPr>
              <a:t>.</a:t>
            </a:r>
            <a:endParaRPr sz="2800">
              <a:latin typeface="Times New Roman"/>
              <a:cs typeface="Times New Roman"/>
            </a:endParaRPr>
          </a:p>
          <a:p>
            <a:pPr>
              <a:lnSpc>
                <a:spcPct val="100000"/>
              </a:lnSpc>
            </a:pPr>
            <a:endParaRPr sz="2900">
              <a:latin typeface="Times New Roman"/>
              <a:cs typeface="Times New Roman"/>
            </a:endParaRPr>
          </a:p>
          <a:p>
            <a:pPr marL="12700" marR="727075">
              <a:lnSpc>
                <a:spcPct val="87100"/>
              </a:lnSpc>
            </a:pPr>
            <a:r>
              <a:rPr sz="2800" spc="-5" dirty="0">
                <a:latin typeface="Times New Roman"/>
                <a:cs typeface="Times New Roman"/>
              </a:rPr>
              <a:t>Partitional clustering algorithm is </a:t>
            </a:r>
            <a:r>
              <a:rPr sz="2800" dirty="0">
                <a:latin typeface="Times New Roman"/>
                <a:cs typeface="Times New Roman"/>
              </a:rPr>
              <a:t>used </a:t>
            </a:r>
            <a:r>
              <a:rPr sz="2800" spc="-5" dirty="0">
                <a:latin typeface="Times New Roman"/>
                <a:cs typeface="Times New Roman"/>
              </a:rPr>
              <a:t>to </a:t>
            </a:r>
            <a:r>
              <a:rPr sz="2800" dirty="0">
                <a:latin typeface="Times New Roman"/>
                <a:cs typeface="Times New Roman"/>
              </a:rPr>
              <a:t>divide </a:t>
            </a:r>
            <a:r>
              <a:rPr sz="2800" spc="-5" dirty="0">
                <a:latin typeface="Times New Roman"/>
                <a:cs typeface="Times New Roman"/>
              </a:rPr>
              <a:t>the </a:t>
            </a:r>
            <a:r>
              <a:rPr sz="2800" dirty="0">
                <a:latin typeface="Times New Roman"/>
                <a:cs typeface="Times New Roman"/>
              </a:rPr>
              <a:t>data </a:t>
            </a:r>
            <a:r>
              <a:rPr sz="2800" spc="-5" dirty="0">
                <a:latin typeface="Times New Roman"/>
                <a:cs typeface="Times New Roman"/>
              </a:rPr>
              <a:t>set into two </a:t>
            </a:r>
            <a:r>
              <a:rPr sz="2800" dirty="0">
                <a:latin typeface="Times New Roman"/>
                <a:cs typeface="Times New Roman"/>
              </a:rPr>
              <a:t>groups. </a:t>
            </a:r>
            <a:r>
              <a:rPr sz="2800" spc="5" dirty="0">
                <a:latin typeface="Times New Roman"/>
                <a:cs typeface="Times New Roman"/>
              </a:rPr>
              <a:t> </a:t>
            </a:r>
            <a:r>
              <a:rPr sz="2800" spc="-5" dirty="0">
                <a:latin typeface="Times New Roman"/>
                <a:cs typeface="Times New Roman"/>
              </a:rPr>
              <a:t>Then</a:t>
            </a:r>
            <a:r>
              <a:rPr sz="2800" spc="-10" dirty="0">
                <a:latin typeface="Times New Roman"/>
                <a:cs typeface="Times New Roman"/>
              </a:rPr>
              <a:t> </a:t>
            </a:r>
            <a:r>
              <a:rPr sz="2800" spc="-5" dirty="0">
                <a:latin typeface="Times New Roman"/>
                <a:cs typeface="Times New Roman"/>
              </a:rPr>
              <a:t>each</a:t>
            </a:r>
            <a:r>
              <a:rPr sz="2800" spc="-10" dirty="0">
                <a:latin typeface="Times New Roman"/>
                <a:cs typeface="Times New Roman"/>
              </a:rPr>
              <a:t> </a:t>
            </a:r>
            <a:r>
              <a:rPr sz="2800" dirty="0">
                <a:latin typeface="Times New Roman"/>
                <a:cs typeface="Times New Roman"/>
              </a:rPr>
              <a:t>group</a:t>
            </a:r>
            <a:r>
              <a:rPr sz="2800" spc="-5" dirty="0">
                <a:latin typeface="Times New Roman"/>
                <a:cs typeface="Times New Roman"/>
              </a:rPr>
              <a:t> is</a:t>
            </a:r>
            <a:r>
              <a:rPr sz="2800" spc="-10" dirty="0">
                <a:latin typeface="Times New Roman"/>
                <a:cs typeface="Times New Roman"/>
              </a:rPr>
              <a:t> </a:t>
            </a:r>
            <a:r>
              <a:rPr sz="2800" dirty="0">
                <a:latin typeface="Times New Roman"/>
                <a:cs typeface="Times New Roman"/>
              </a:rPr>
              <a:t>divided</a:t>
            </a:r>
            <a:r>
              <a:rPr sz="2800" spc="-5" dirty="0">
                <a:latin typeface="Times New Roman"/>
                <a:cs typeface="Times New Roman"/>
              </a:rPr>
              <a:t> into</a:t>
            </a:r>
            <a:r>
              <a:rPr sz="2800" spc="-10" dirty="0">
                <a:latin typeface="Times New Roman"/>
                <a:cs typeface="Times New Roman"/>
              </a:rPr>
              <a:t> </a:t>
            </a:r>
            <a:r>
              <a:rPr sz="2800" spc="-5" dirty="0">
                <a:latin typeface="Times New Roman"/>
                <a:cs typeface="Times New Roman"/>
              </a:rPr>
              <a:t>two</a:t>
            </a:r>
            <a:r>
              <a:rPr sz="2800" spc="-10" dirty="0">
                <a:latin typeface="Times New Roman"/>
                <a:cs typeface="Times New Roman"/>
              </a:rPr>
              <a:t> </a:t>
            </a:r>
            <a:r>
              <a:rPr sz="2800" dirty="0">
                <a:latin typeface="Times New Roman"/>
                <a:cs typeface="Times New Roman"/>
              </a:rPr>
              <a:t>parts</a:t>
            </a:r>
            <a:r>
              <a:rPr sz="2800" spc="-5" dirty="0">
                <a:latin typeface="Times New Roman"/>
                <a:cs typeface="Times New Roman"/>
              </a:rPr>
              <a:t> and</a:t>
            </a:r>
            <a:r>
              <a:rPr sz="2800" spc="-10" dirty="0">
                <a:latin typeface="Times New Roman"/>
                <a:cs typeface="Times New Roman"/>
              </a:rPr>
              <a:t> </a:t>
            </a:r>
            <a:r>
              <a:rPr sz="2800" spc="-5" dirty="0">
                <a:latin typeface="Times New Roman"/>
                <a:cs typeface="Times New Roman"/>
              </a:rPr>
              <a:t>so</a:t>
            </a:r>
            <a:r>
              <a:rPr sz="2800" spc="-10" dirty="0">
                <a:latin typeface="Times New Roman"/>
                <a:cs typeface="Times New Roman"/>
              </a:rPr>
              <a:t> </a:t>
            </a:r>
            <a:r>
              <a:rPr sz="2800" dirty="0">
                <a:latin typeface="Times New Roman"/>
                <a:cs typeface="Times New Roman"/>
              </a:rPr>
              <a:t>on,</a:t>
            </a:r>
            <a:r>
              <a:rPr sz="2800" spc="-5" dirty="0">
                <a:latin typeface="Times New Roman"/>
                <a:cs typeface="Times New Roman"/>
              </a:rPr>
              <a:t> </a:t>
            </a:r>
            <a:r>
              <a:rPr sz="2800" dirty="0">
                <a:latin typeface="Times New Roman"/>
                <a:cs typeface="Times New Roman"/>
              </a:rPr>
              <a:t>a</a:t>
            </a:r>
            <a:r>
              <a:rPr sz="2800" spc="-10" dirty="0">
                <a:latin typeface="Times New Roman"/>
                <a:cs typeface="Times New Roman"/>
              </a:rPr>
              <a:t> </a:t>
            </a:r>
            <a:r>
              <a:rPr sz="2800" dirty="0">
                <a:latin typeface="Times New Roman"/>
                <a:cs typeface="Times New Roman"/>
              </a:rPr>
              <a:t>hierarchical</a:t>
            </a:r>
            <a:r>
              <a:rPr sz="2800" spc="-5" dirty="0">
                <a:latin typeface="Times New Roman"/>
                <a:cs typeface="Times New Roman"/>
              </a:rPr>
              <a:t> </a:t>
            </a:r>
            <a:r>
              <a:rPr sz="2800" dirty="0">
                <a:latin typeface="Times New Roman"/>
                <a:cs typeface="Times New Roman"/>
              </a:rPr>
              <a:t>dendrogram </a:t>
            </a:r>
            <a:r>
              <a:rPr sz="2800" spc="-685" dirty="0">
                <a:latin typeface="Times New Roman"/>
                <a:cs typeface="Times New Roman"/>
              </a:rPr>
              <a:t> </a:t>
            </a:r>
            <a:r>
              <a:rPr sz="2800" spc="-5" dirty="0">
                <a:latin typeface="Times New Roman"/>
                <a:cs typeface="Times New Roman"/>
              </a:rPr>
              <a:t>could</a:t>
            </a:r>
            <a:r>
              <a:rPr sz="2800" spc="-10" dirty="0">
                <a:latin typeface="Times New Roman"/>
                <a:cs typeface="Times New Roman"/>
              </a:rPr>
              <a:t> </a:t>
            </a:r>
            <a:r>
              <a:rPr sz="2800" dirty="0">
                <a:latin typeface="Times New Roman"/>
                <a:cs typeface="Times New Roman"/>
              </a:rPr>
              <a:t>be produced from </a:t>
            </a:r>
            <a:r>
              <a:rPr sz="2800" spc="-5" dirty="0">
                <a:latin typeface="Times New Roman"/>
                <a:cs typeface="Times New Roman"/>
              </a:rPr>
              <a:t>the</a:t>
            </a:r>
            <a:r>
              <a:rPr sz="2800" spc="-10" dirty="0">
                <a:latin typeface="Times New Roman"/>
                <a:cs typeface="Times New Roman"/>
              </a:rPr>
              <a:t> </a:t>
            </a:r>
            <a:r>
              <a:rPr sz="2800" spc="-5" dirty="0">
                <a:latin typeface="Times New Roman"/>
                <a:cs typeface="Times New Roman"/>
              </a:rPr>
              <a:t>top </a:t>
            </a:r>
            <a:r>
              <a:rPr sz="2800" dirty="0">
                <a:latin typeface="Times New Roman"/>
                <a:cs typeface="Times New Roman"/>
              </a:rPr>
              <a:t>down.</a:t>
            </a:r>
            <a:endParaRPr sz="2800">
              <a:latin typeface="Times New Roman"/>
              <a:cs typeface="Times New Roman"/>
            </a:endParaRPr>
          </a:p>
          <a:p>
            <a:pPr>
              <a:lnSpc>
                <a:spcPct val="100000"/>
              </a:lnSpc>
              <a:spcBef>
                <a:spcPts val="25"/>
              </a:spcBef>
            </a:pPr>
            <a:endParaRPr sz="3150">
              <a:latin typeface="Times New Roman"/>
              <a:cs typeface="Times New Roman"/>
            </a:endParaRPr>
          </a:p>
          <a:p>
            <a:pPr marL="12700" marR="480059">
              <a:lnSpc>
                <a:spcPct val="80000"/>
              </a:lnSpc>
            </a:pPr>
            <a:r>
              <a:rPr sz="2800" spc="-5" dirty="0">
                <a:latin typeface="Times New Roman"/>
                <a:cs typeface="Times New Roman"/>
              </a:rPr>
              <a:t>The </a:t>
            </a:r>
            <a:r>
              <a:rPr sz="2800" dirty="0">
                <a:latin typeface="Times New Roman"/>
                <a:cs typeface="Times New Roman"/>
              </a:rPr>
              <a:t>hierarchy </a:t>
            </a:r>
            <a:r>
              <a:rPr sz="2800" spc="-5" dirty="0">
                <a:latin typeface="Times New Roman"/>
                <a:cs typeface="Times New Roman"/>
              </a:rPr>
              <a:t>is </a:t>
            </a:r>
            <a:r>
              <a:rPr sz="2800" dirty="0">
                <a:latin typeface="Times New Roman"/>
                <a:cs typeface="Times New Roman"/>
              </a:rPr>
              <a:t>produced using divisive </a:t>
            </a:r>
            <a:r>
              <a:rPr sz="2800" spc="-5" dirty="0">
                <a:latin typeface="Times New Roman"/>
                <a:cs typeface="Times New Roman"/>
              </a:rPr>
              <a:t>technique is more </a:t>
            </a:r>
            <a:r>
              <a:rPr sz="2800" dirty="0">
                <a:latin typeface="Times New Roman"/>
                <a:cs typeface="Times New Roman"/>
              </a:rPr>
              <a:t>general </a:t>
            </a:r>
            <a:r>
              <a:rPr sz="2800" spc="-5" dirty="0">
                <a:latin typeface="Times New Roman"/>
                <a:cs typeface="Times New Roman"/>
              </a:rPr>
              <a:t>than the </a:t>
            </a:r>
            <a:r>
              <a:rPr sz="2800" dirty="0">
                <a:latin typeface="Times New Roman"/>
                <a:cs typeface="Times New Roman"/>
              </a:rPr>
              <a:t> bottom-up</a:t>
            </a:r>
            <a:r>
              <a:rPr sz="2800" spc="-10" dirty="0">
                <a:latin typeface="Times New Roman"/>
                <a:cs typeface="Times New Roman"/>
              </a:rPr>
              <a:t> </a:t>
            </a:r>
            <a:r>
              <a:rPr sz="2800" spc="-5" dirty="0">
                <a:latin typeface="Times New Roman"/>
                <a:cs typeface="Times New Roman"/>
              </a:rPr>
              <a:t>technique</a:t>
            </a:r>
            <a:r>
              <a:rPr sz="2800" spc="-10" dirty="0">
                <a:latin typeface="Times New Roman"/>
                <a:cs typeface="Times New Roman"/>
              </a:rPr>
              <a:t> </a:t>
            </a:r>
            <a:r>
              <a:rPr sz="2800" dirty="0">
                <a:latin typeface="Times New Roman"/>
                <a:cs typeface="Times New Roman"/>
              </a:rPr>
              <a:t>used</a:t>
            </a:r>
            <a:r>
              <a:rPr sz="2800" spc="-10" dirty="0">
                <a:latin typeface="Times New Roman"/>
                <a:cs typeface="Times New Roman"/>
              </a:rPr>
              <a:t> </a:t>
            </a:r>
            <a:r>
              <a:rPr sz="2800" dirty="0">
                <a:latin typeface="Times New Roman"/>
                <a:cs typeface="Times New Roman"/>
              </a:rPr>
              <a:t>by</a:t>
            </a:r>
            <a:r>
              <a:rPr sz="2800" spc="-5" dirty="0">
                <a:latin typeface="Times New Roman"/>
                <a:cs typeface="Times New Roman"/>
              </a:rPr>
              <a:t> agglomerative</a:t>
            </a:r>
            <a:r>
              <a:rPr sz="2800" spc="-15" dirty="0">
                <a:latin typeface="Times New Roman"/>
                <a:cs typeface="Times New Roman"/>
              </a:rPr>
              <a:t> </a:t>
            </a:r>
            <a:r>
              <a:rPr sz="2800" spc="-5" dirty="0">
                <a:latin typeface="Times New Roman"/>
                <a:cs typeface="Times New Roman"/>
              </a:rPr>
              <a:t>technique</a:t>
            </a:r>
            <a:r>
              <a:rPr sz="2800" spc="-10" dirty="0">
                <a:latin typeface="Times New Roman"/>
                <a:cs typeface="Times New Roman"/>
              </a:rPr>
              <a:t> </a:t>
            </a:r>
            <a:r>
              <a:rPr sz="2800" dirty="0">
                <a:latin typeface="Times New Roman"/>
                <a:cs typeface="Times New Roman"/>
              </a:rPr>
              <a:t>because</a:t>
            </a:r>
            <a:r>
              <a:rPr sz="2800" spc="-10" dirty="0">
                <a:latin typeface="Times New Roman"/>
                <a:cs typeface="Times New Roman"/>
              </a:rPr>
              <a:t> </a:t>
            </a:r>
            <a:r>
              <a:rPr sz="2800" spc="-5" dirty="0">
                <a:latin typeface="Times New Roman"/>
                <a:cs typeface="Times New Roman"/>
              </a:rPr>
              <a:t>the</a:t>
            </a:r>
            <a:r>
              <a:rPr sz="2800" spc="-10" dirty="0">
                <a:latin typeface="Times New Roman"/>
                <a:cs typeface="Times New Roman"/>
              </a:rPr>
              <a:t> </a:t>
            </a:r>
            <a:r>
              <a:rPr sz="2800" dirty="0">
                <a:latin typeface="Times New Roman"/>
                <a:cs typeface="Times New Roman"/>
              </a:rPr>
              <a:t>groups</a:t>
            </a:r>
            <a:r>
              <a:rPr sz="2800" spc="-10" dirty="0">
                <a:latin typeface="Times New Roman"/>
                <a:cs typeface="Times New Roman"/>
              </a:rPr>
              <a:t> </a:t>
            </a:r>
            <a:r>
              <a:rPr sz="2800" spc="-5" dirty="0">
                <a:latin typeface="Times New Roman"/>
                <a:cs typeface="Times New Roman"/>
              </a:rPr>
              <a:t>can</a:t>
            </a:r>
            <a:r>
              <a:rPr sz="2800" spc="-10" dirty="0">
                <a:latin typeface="Times New Roman"/>
                <a:cs typeface="Times New Roman"/>
              </a:rPr>
              <a:t> </a:t>
            </a:r>
            <a:r>
              <a:rPr sz="2800" dirty="0">
                <a:latin typeface="Times New Roman"/>
                <a:cs typeface="Times New Roman"/>
              </a:rPr>
              <a:t>be </a:t>
            </a:r>
            <a:r>
              <a:rPr sz="2800" spc="-685" dirty="0">
                <a:latin typeface="Times New Roman"/>
                <a:cs typeface="Times New Roman"/>
              </a:rPr>
              <a:t> </a:t>
            </a:r>
            <a:r>
              <a:rPr sz="2800" dirty="0">
                <a:latin typeface="Times New Roman"/>
                <a:cs typeface="Times New Roman"/>
              </a:rPr>
              <a:t>divided</a:t>
            </a:r>
            <a:r>
              <a:rPr sz="2800" spc="-5" dirty="0">
                <a:latin typeface="Times New Roman"/>
                <a:cs typeface="Times New Roman"/>
              </a:rPr>
              <a:t> into more than two</a:t>
            </a:r>
            <a:r>
              <a:rPr sz="2800" spc="-10" dirty="0">
                <a:latin typeface="Times New Roman"/>
                <a:cs typeface="Times New Roman"/>
              </a:rPr>
              <a:t> </a:t>
            </a:r>
            <a:r>
              <a:rPr sz="2800" spc="-5" dirty="0">
                <a:latin typeface="Times New Roman"/>
                <a:cs typeface="Times New Roman"/>
              </a:rPr>
              <a:t>subgroups in </a:t>
            </a:r>
            <a:r>
              <a:rPr sz="2800" dirty="0">
                <a:latin typeface="Times New Roman"/>
                <a:cs typeface="Times New Roman"/>
              </a:rPr>
              <a:t>one </a:t>
            </a:r>
            <a:r>
              <a:rPr sz="2800" spc="-5" dirty="0">
                <a:latin typeface="Times New Roman"/>
                <a:cs typeface="Times New Roman"/>
              </a:rPr>
              <a:t>step.</a:t>
            </a:r>
            <a:endParaRPr sz="2800">
              <a:latin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69156" y="483408"/>
            <a:ext cx="11576685" cy="4507230"/>
          </a:xfrm>
          <a:prstGeom prst="rect">
            <a:avLst/>
          </a:prstGeom>
        </p:spPr>
        <p:txBody>
          <a:bodyPr vert="horz" wrap="square" lIns="0" tIns="73660" rIns="0" bIns="0" rtlCol="0">
            <a:spAutoFit/>
          </a:bodyPr>
          <a:lstStyle/>
          <a:p>
            <a:pPr marL="12700">
              <a:lnSpc>
                <a:spcPct val="100000"/>
              </a:lnSpc>
              <a:spcBef>
                <a:spcPts val="580"/>
              </a:spcBef>
            </a:pPr>
            <a:r>
              <a:rPr sz="3000" spc="-5" dirty="0">
                <a:solidFill>
                  <a:srgbClr val="FF0000"/>
                </a:solidFill>
                <a:latin typeface="Times New Roman"/>
                <a:cs typeface="Times New Roman"/>
              </a:rPr>
              <a:t>Example</a:t>
            </a:r>
            <a:r>
              <a:rPr sz="3000" spc="-15" dirty="0">
                <a:solidFill>
                  <a:srgbClr val="FF0000"/>
                </a:solidFill>
                <a:latin typeface="Times New Roman"/>
                <a:cs typeface="Times New Roman"/>
              </a:rPr>
              <a:t> </a:t>
            </a:r>
            <a:r>
              <a:rPr sz="3000" spc="15" dirty="0">
                <a:solidFill>
                  <a:srgbClr val="FF0000"/>
                </a:solidFill>
                <a:latin typeface="Times New Roman"/>
                <a:cs typeface="Times New Roman"/>
              </a:rPr>
              <a:t>1</a:t>
            </a:r>
            <a:r>
              <a:rPr sz="3000" spc="15" dirty="0">
                <a:latin typeface="Times New Roman"/>
                <a:cs typeface="Times New Roman"/>
              </a:rPr>
              <a:t>:</a:t>
            </a:r>
            <a:r>
              <a:rPr sz="3000" spc="-10" dirty="0">
                <a:latin typeface="Times New Roman"/>
                <a:cs typeface="Times New Roman"/>
              </a:rPr>
              <a:t> </a:t>
            </a:r>
            <a:r>
              <a:rPr sz="3000" spc="-5" dirty="0">
                <a:latin typeface="Times New Roman"/>
                <a:cs typeface="Times New Roman"/>
              </a:rPr>
              <a:t>Groups</a:t>
            </a:r>
            <a:r>
              <a:rPr sz="3000" spc="-15" dirty="0">
                <a:latin typeface="Times New Roman"/>
                <a:cs typeface="Times New Roman"/>
              </a:rPr>
              <a:t> </a:t>
            </a:r>
            <a:r>
              <a:rPr sz="3000" dirty="0">
                <a:latin typeface="Times New Roman"/>
                <a:cs typeface="Times New Roman"/>
              </a:rPr>
              <a:t>people</a:t>
            </a:r>
            <a:r>
              <a:rPr sz="3000" spc="-5" dirty="0">
                <a:latin typeface="Times New Roman"/>
                <a:cs typeface="Times New Roman"/>
              </a:rPr>
              <a:t> </a:t>
            </a:r>
            <a:r>
              <a:rPr sz="3000" dirty="0">
                <a:latin typeface="Times New Roman"/>
                <a:cs typeface="Times New Roman"/>
              </a:rPr>
              <a:t>of</a:t>
            </a:r>
            <a:r>
              <a:rPr sz="3000" spc="-10" dirty="0">
                <a:latin typeface="Times New Roman"/>
                <a:cs typeface="Times New Roman"/>
              </a:rPr>
              <a:t> </a:t>
            </a:r>
            <a:r>
              <a:rPr sz="3000" spc="-5" dirty="0">
                <a:latin typeface="Times New Roman"/>
                <a:cs typeface="Times New Roman"/>
              </a:rPr>
              <a:t>similar</a:t>
            </a:r>
            <a:r>
              <a:rPr sz="3000" spc="-10" dirty="0">
                <a:latin typeface="Times New Roman"/>
                <a:cs typeface="Times New Roman"/>
              </a:rPr>
              <a:t> </a:t>
            </a:r>
            <a:r>
              <a:rPr sz="3000" dirty="0">
                <a:latin typeface="Times New Roman"/>
                <a:cs typeface="Times New Roman"/>
              </a:rPr>
              <a:t>race</a:t>
            </a:r>
            <a:r>
              <a:rPr sz="3000" spc="-10" dirty="0">
                <a:latin typeface="Times New Roman"/>
                <a:cs typeface="Times New Roman"/>
              </a:rPr>
              <a:t> and</a:t>
            </a:r>
            <a:r>
              <a:rPr sz="3000" spc="-15" dirty="0">
                <a:latin typeface="Times New Roman"/>
                <a:cs typeface="Times New Roman"/>
              </a:rPr>
              <a:t> </a:t>
            </a:r>
            <a:r>
              <a:rPr sz="3000" dirty="0">
                <a:latin typeface="Times New Roman"/>
                <a:cs typeface="Times New Roman"/>
              </a:rPr>
              <a:t>built,</a:t>
            </a:r>
            <a:endParaRPr sz="3000">
              <a:latin typeface="Times New Roman"/>
              <a:cs typeface="Times New Roman"/>
            </a:endParaRPr>
          </a:p>
          <a:p>
            <a:pPr marL="1841500" marR="495300">
              <a:lnSpc>
                <a:spcPct val="100000"/>
              </a:lnSpc>
              <a:spcBef>
                <a:spcPts val="480"/>
              </a:spcBef>
            </a:pPr>
            <a:r>
              <a:rPr sz="3000" spc="-10" dirty="0">
                <a:latin typeface="Times New Roman"/>
                <a:cs typeface="Times New Roman"/>
              </a:rPr>
              <a:t>Clothes </a:t>
            </a:r>
            <a:r>
              <a:rPr sz="3000" dirty="0">
                <a:latin typeface="Times New Roman"/>
                <a:cs typeface="Times New Roman"/>
              </a:rPr>
              <a:t>of </a:t>
            </a:r>
            <a:r>
              <a:rPr sz="3000" spc="-5" dirty="0">
                <a:latin typeface="Times New Roman"/>
                <a:cs typeface="Times New Roman"/>
              </a:rPr>
              <a:t>similar sizes together to make </a:t>
            </a:r>
            <a:r>
              <a:rPr sz="3000" spc="-10" dirty="0">
                <a:latin typeface="Times New Roman"/>
                <a:cs typeface="Times New Roman"/>
              </a:rPr>
              <a:t>“small”, “medium” </a:t>
            </a:r>
            <a:r>
              <a:rPr sz="3000" spc="-735" dirty="0">
                <a:latin typeface="Times New Roman"/>
                <a:cs typeface="Times New Roman"/>
              </a:rPr>
              <a:t> </a:t>
            </a:r>
            <a:r>
              <a:rPr sz="3000" spc="-10" dirty="0">
                <a:latin typeface="Times New Roman"/>
                <a:cs typeface="Times New Roman"/>
              </a:rPr>
              <a:t>and</a:t>
            </a:r>
            <a:r>
              <a:rPr sz="3000" spc="-15" dirty="0">
                <a:latin typeface="Times New Roman"/>
                <a:cs typeface="Times New Roman"/>
              </a:rPr>
              <a:t> “large”</a:t>
            </a:r>
            <a:r>
              <a:rPr sz="3000" dirty="0">
                <a:latin typeface="Times New Roman"/>
                <a:cs typeface="Times New Roman"/>
              </a:rPr>
              <a:t> </a:t>
            </a:r>
            <a:r>
              <a:rPr sz="3000" spc="-30" dirty="0">
                <a:latin typeface="Times New Roman"/>
                <a:cs typeface="Times New Roman"/>
              </a:rPr>
              <a:t>category.</a:t>
            </a:r>
            <a:endParaRPr sz="3000">
              <a:latin typeface="Times New Roman"/>
              <a:cs typeface="Times New Roman"/>
            </a:endParaRPr>
          </a:p>
          <a:p>
            <a:pPr>
              <a:lnSpc>
                <a:spcPct val="100000"/>
              </a:lnSpc>
              <a:spcBef>
                <a:spcPts val="20"/>
              </a:spcBef>
            </a:pPr>
            <a:endParaRPr sz="3950">
              <a:latin typeface="Times New Roman"/>
              <a:cs typeface="Times New Roman"/>
            </a:endParaRPr>
          </a:p>
          <a:p>
            <a:pPr marL="12700" marR="123825">
              <a:lnSpc>
                <a:spcPct val="100000"/>
              </a:lnSpc>
            </a:pPr>
            <a:r>
              <a:rPr sz="3000" spc="-5" dirty="0">
                <a:solidFill>
                  <a:srgbClr val="FF0000"/>
                </a:solidFill>
                <a:latin typeface="Times New Roman"/>
                <a:cs typeface="Times New Roman"/>
              </a:rPr>
              <a:t>Example </a:t>
            </a:r>
            <a:r>
              <a:rPr sz="3000" spc="15" dirty="0">
                <a:solidFill>
                  <a:srgbClr val="FF0000"/>
                </a:solidFill>
                <a:latin typeface="Times New Roman"/>
                <a:cs typeface="Times New Roman"/>
              </a:rPr>
              <a:t>2</a:t>
            </a:r>
            <a:r>
              <a:rPr sz="3000" spc="15" dirty="0">
                <a:latin typeface="Times New Roman"/>
                <a:cs typeface="Times New Roman"/>
              </a:rPr>
              <a:t>: </a:t>
            </a:r>
            <a:r>
              <a:rPr sz="3000" dirty="0">
                <a:latin typeface="Times New Roman"/>
                <a:cs typeface="Times New Roman"/>
              </a:rPr>
              <a:t>In </a:t>
            </a:r>
            <a:r>
              <a:rPr sz="3000" spc="-5" dirty="0">
                <a:latin typeface="Times New Roman"/>
                <a:cs typeface="Times New Roman"/>
              </a:rPr>
              <a:t>marketing, segment </a:t>
            </a:r>
            <a:r>
              <a:rPr sz="3000" spc="-10" dirty="0">
                <a:latin typeface="Times New Roman"/>
                <a:cs typeface="Times New Roman"/>
              </a:rPr>
              <a:t>customers according </a:t>
            </a:r>
            <a:r>
              <a:rPr sz="3000" spc="-5" dirty="0">
                <a:latin typeface="Times New Roman"/>
                <a:cs typeface="Times New Roman"/>
              </a:rPr>
              <a:t>to their similarities </a:t>
            </a:r>
            <a:r>
              <a:rPr sz="3000" spc="-735" dirty="0">
                <a:latin typeface="Times New Roman"/>
                <a:cs typeface="Times New Roman"/>
              </a:rPr>
              <a:t> </a:t>
            </a:r>
            <a:r>
              <a:rPr sz="3000" spc="-105" dirty="0">
                <a:solidFill>
                  <a:srgbClr val="FF3300"/>
                </a:solidFill>
                <a:latin typeface="Times New Roman"/>
                <a:cs typeface="Times New Roman"/>
              </a:rPr>
              <a:t>To</a:t>
            </a:r>
            <a:r>
              <a:rPr sz="3000" spc="-5" dirty="0">
                <a:solidFill>
                  <a:srgbClr val="FF3300"/>
                </a:solidFill>
                <a:latin typeface="Times New Roman"/>
                <a:cs typeface="Times New Roman"/>
              </a:rPr>
              <a:t> </a:t>
            </a:r>
            <a:r>
              <a:rPr sz="3000" dirty="0">
                <a:solidFill>
                  <a:srgbClr val="FF3300"/>
                </a:solidFill>
                <a:latin typeface="Times New Roman"/>
                <a:cs typeface="Times New Roman"/>
              </a:rPr>
              <a:t>do </a:t>
            </a:r>
            <a:r>
              <a:rPr sz="3000" spc="-10" dirty="0">
                <a:solidFill>
                  <a:srgbClr val="FF3300"/>
                </a:solidFill>
                <a:latin typeface="Times New Roman"/>
                <a:cs typeface="Times New Roman"/>
              </a:rPr>
              <a:t>targeted</a:t>
            </a:r>
            <a:r>
              <a:rPr sz="3000" dirty="0">
                <a:solidFill>
                  <a:srgbClr val="FF3300"/>
                </a:solidFill>
                <a:latin typeface="Times New Roman"/>
                <a:cs typeface="Times New Roman"/>
              </a:rPr>
              <a:t> </a:t>
            </a:r>
            <a:r>
              <a:rPr sz="3000" spc="-5" dirty="0">
                <a:solidFill>
                  <a:srgbClr val="FF3300"/>
                </a:solidFill>
                <a:latin typeface="Times New Roman"/>
                <a:cs typeface="Times New Roman"/>
              </a:rPr>
              <a:t>marketing.</a:t>
            </a:r>
            <a:endParaRPr sz="3000">
              <a:latin typeface="Times New Roman"/>
              <a:cs typeface="Times New Roman"/>
            </a:endParaRPr>
          </a:p>
          <a:p>
            <a:pPr>
              <a:lnSpc>
                <a:spcPct val="100000"/>
              </a:lnSpc>
              <a:spcBef>
                <a:spcPts val="20"/>
              </a:spcBef>
            </a:pPr>
            <a:endParaRPr sz="3950">
              <a:latin typeface="Times New Roman"/>
              <a:cs typeface="Times New Roman"/>
            </a:endParaRPr>
          </a:p>
          <a:p>
            <a:pPr marL="12700" marR="5080">
              <a:lnSpc>
                <a:spcPct val="100000"/>
              </a:lnSpc>
            </a:pPr>
            <a:r>
              <a:rPr sz="3000" spc="-5" dirty="0">
                <a:solidFill>
                  <a:srgbClr val="FF0000"/>
                </a:solidFill>
                <a:latin typeface="Times New Roman"/>
                <a:cs typeface="Times New Roman"/>
              </a:rPr>
              <a:t>Example</a:t>
            </a:r>
            <a:r>
              <a:rPr sz="3000" spc="-10" dirty="0">
                <a:solidFill>
                  <a:srgbClr val="FF0000"/>
                </a:solidFill>
                <a:latin typeface="Times New Roman"/>
                <a:cs typeface="Times New Roman"/>
              </a:rPr>
              <a:t> </a:t>
            </a:r>
            <a:r>
              <a:rPr sz="3000" spc="15" dirty="0">
                <a:solidFill>
                  <a:srgbClr val="FF0000"/>
                </a:solidFill>
                <a:latin typeface="Times New Roman"/>
                <a:cs typeface="Times New Roman"/>
              </a:rPr>
              <a:t>3</a:t>
            </a:r>
            <a:r>
              <a:rPr sz="3000" spc="15" dirty="0">
                <a:latin typeface="Times New Roman"/>
                <a:cs typeface="Times New Roman"/>
              </a:rPr>
              <a:t>:</a:t>
            </a:r>
            <a:r>
              <a:rPr sz="3000" spc="-100" dirty="0">
                <a:latin typeface="Times New Roman"/>
                <a:cs typeface="Times New Roman"/>
              </a:rPr>
              <a:t> </a:t>
            </a:r>
            <a:r>
              <a:rPr sz="3000" spc="-5" dirty="0">
                <a:latin typeface="Times New Roman"/>
                <a:cs typeface="Times New Roman"/>
              </a:rPr>
              <a:t>Given</a:t>
            </a:r>
            <a:r>
              <a:rPr sz="3000" spc="-10" dirty="0">
                <a:latin typeface="Times New Roman"/>
                <a:cs typeface="Times New Roman"/>
              </a:rPr>
              <a:t> </a:t>
            </a:r>
            <a:r>
              <a:rPr sz="3000" dirty="0">
                <a:latin typeface="Times New Roman"/>
                <a:cs typeface="Times New Roman"/>
              </a:rPr>
              <a:t>a</a:t>
            </a:r>
            <a:r>
              <a:rPr sz="3000" spc="-10" dirty="0">
                <a:latin typeface="Times New Roman"/>
                <a:cs typeface="Times New Roman"/>
              </a:rPr>
              <a:t> collection</a:t>
            </a:r>
            <a:r>
              <a:rPr sz="3000" spc="-15" dirty="0">
                <a:latin typeface="Times New Roman"/>
                <a:cs typeface="Times New Roman"/>
              </a:rPr>
              <a:t> </a:t>
            </a:r>
            <a:r>
              <a:rPr sz="3000" dirty="0">
                <a:latin typeface="Times New Roman"/>
                <a:cs typeface="Times New Roman"/>
              </a:rPr>
              <a:t>of </a:t>
            </a:r>
            <a:r>
              <a:rPr sz="3000" spc="-5" dirty="0">
                <a:latin typeface="Times New Roman"/>
                <a:cs typeface="Times New Roman"/>
              </a:rPr>
              <a:t>text</a:t>
            </a:r>
            <a:r>
              <a:rPr sz="3000" spc="-10" dirty="0">
                <a:latin typeface="Times New Roman"/>
                <a:cs typeface="Times New Roman"/>
              </a:rPr>
              <a:t> </a:t>
            </a:r>
            <a:r>
              <a:rPr sz="3000" dirty="0">
                <a:latin typeface="Times New Roman"/>
                <a:cs typeface="Times New Roman"/>
              </a:rPr>
              <a:t>documents, </a:t>
            </a:r>
            <a:r>
              <a:rPr sz="3000" spc="-5" dirty="0">
                <a:latin typeface="Times New Roman"/>
                <a:cs typeface="Times New Roman"/>
              </a:rPr>
              <a:t>we</a:t>
            </a:r>
            <a:r>
              <a:rPr sz="3000" spc="-10" dirty="0">
                <a:latin typeface="Times New Roman"/>
                <a:cs typeface="Times New Roman"/>
              </a:rPr>
              <a:t> </a:t>
            </a:r>
            <a:r>
              <a:rPr sz="3000" spc="-5" dirty="0">
                <a:latin typeface="Times New Roman"/>
                <a:cs typeface="Times New Roman"/>
              </a:rPr>
              <a:t>want to</a:t>
            </a:r>
            <a:r>
              <a:rPr sz="3000" spc="-10" dirty="0">
                <a:latin typeface="Times New Roman"/>
                <a:cs typeface="Times New Roman"/>
              </a:rPr>
              <a:t> organize</a:t>
            </a:r>
            <a:r>
              <a:rPr sz="3000" dirty="0">
                <a:latin typeface="Times New Roman"/>
                <a:cs typeface="Times New Roman"/>
              </a:rPr>
              <a:t> </a:t>
            </a:r>
            <a:r>
              <a:rPr sz="3000" spc="-5" dirty="0">
                <a:latin typeface="Times New Roman"/>
                <a:cs typeface="Times New Roman"/>
              </a:rPr>
              <a:t>them </a:t>
            </a:r>
            <a:r>
              <a:rPr sz="3000" spc="-735" dirty="0">
                <a:latin typeface="Times New Roman"/>
                <a:cs typeface="Times New Roman"/>
              </a:rPr>
              <a:t> </a:t>
            </a:r>
            <a:r>
              <a:rPr sz="3000" spc="-10" dirty="0">
                <a:latin typeface="Times New Roman"/>
                <a:cs typeface="Times New Roman"/>
              </a:rPr>
              <a:t>according</a:t>
            </a:r>
            <a:r>
              <a:rPr sz="3000" spc="-15" dirty="0">
                <a:latin typeface="Times New Roman"/>
                <a:cs typeface="Times New Roman"/>
              </a:rPr>
              <a:t> </a:t>
            </a:r>
            <a:r>
              <a:rPr sz="3000" spc="-5" dirty="0">
                <a:latin typeface="Times New Roman"/>
                <a:cs typeface="Times New Roman"/>
              </a:rPr>
              <a:t>to</a:t>
            </a:r>
            <a:r>
              <a:rPr sz="3000" spc="-10" dirty="0">
                <a:latin typeface="Times New Roman"/>
                <a:cs typeface="Times New Roman"/>
              </a:rPr>
              <a:t> </a:t>
            </a:r>
            <a:r>
              <a:rPr sz="3000" spc="-5" dirty="0">
                <a:latin typeface="Times New Roman"/>
                <a:cs typeface="Times New Roman"/>
              </a:rPr>
              <a:t>their </a:t>
            </a:r>
            <a:r>
              <a:rPr sz="3000" spc="-10" dirty="0">
                <a:latin typeface="Times New Roman"/>
                <a:cs typeface="Times New Roman"/>
              </a:rPr>
              <a:t>content</a:t>
            </a:r>
            <a:r>
              <a:rPr sz="3000" spc="-15" dirty="0">
                <a:latin typeface="Times New Roman"/>
                <a:cs typeface="Times New Roman"/>
              </a:rPr>
              <a:t> </a:t>
            </a:r>
            <a:r>
              <a:rPr sz="3000" spc="-5" dirty="0">
                <a:latin typeface="Times New Roman"/>
                <a:cs typeface="Times New Roman"/>
              </a:rPr>
              <a:t>similarities </a:t>
            </a:r>
            <a:r>
              <a:rPr sz="3000" dirty="0">
                <a:latin typeface="Times New Roman"/>
                <a:cs typeface="Times New Roman"/>
              </a:rPr>
              <a:t>:</a:t>
            </a:r>
            <a:r>
              <a:rPr sz="3000" spc="120" dirty="0">
                <a:latin typeface="Times New Roman"/>
                <a:cs typeface="Times New Roman"/>
              </a:rPr>
              <a:t> </a:t>
            </a:r>
            <a:r>
              <a:rPr sz="3000" spc="-105" dirty="0">
                <a:solidFill>
                  <a:srgbClr val="FF0000"/>
                </a:solidFill>
                <a:latin typeface="Times New Roman"/>
                <a:cs typeface="Times New Roman"/>
              </a:rPr>
              <a:t>To</a:t>
            </a:r>
            <a:r>
              <a:rPr sz="3000" dirty="0">
                <a:solidFill>
                  <a:srgbClr val="FF0000"/>
                </a:solidFill>
                <a:latin typeface="Times New Roman"/>
                <a:cs typeface="Times New Roman"/>
              </a:rPr>
              <a:t> produce</a:t>
            </a:r>
            <a:r>
              <a:rPr sz="3000" spc="-5" dirty="0">
                <a:solidFill>
                  <a:srgbClr val="FF0000"/>
                </a:solidFill>
                <a:latin typeface="Times New Roman"/>
                <a:cs typeface="Times New Roman"/>
              </a:rPr>
              <a:t> </a:t>
            </a:r>
            <a:r>
              <a:rPr sz="3000" dirty="0">
                <a:solidFill>
                  <a:srgbClr val="FF0000"/>
                </a:solidFill>
                <a:latin typeface="Times New Roman"/>
                <a:cs typeface="Times New Roman"/>
              </a:rPr>
              <a:t>a</a:t>
            </a:r>
            <a:r>
              <a:rPr sz="3000" spc="-10" dirty="0">
                <a:solidFill>
                  <a:srgbClr val="FF0000"/>
                </a:solidFill>
                <a:latin typeface="Times New Roman"/>
                <a:cs typeface="Times New Roman"/>
              </a:rPr>
              <a:t> </a:t>
            </a:r>
            <a:r>
              <a:rPr sz="3000" spc="-5" dirty="0">
                <a:solidFill>
                  <a:srgbClr val="FF0000"/>
                </a:solidFill>
                <a:latin typeface="Times New Roman"/>
                <a:cs typeface="Times New Roman"/>
              </a:rPr>
              <a:t>topic</a:t>
            </a:r>
            <a:r>
              <a:rPr sz="3000" spc="-10" dirty="0">
                <a:solidFill>
                  <a:srgbClr val="FF0000"/>
                </a:solidFill>
                <a:latin typeface="Times New Roman"/>
                <a:cs typeface="Times New Roman"/>
              </a:rPr>
              <a:t> </a:t>
            </a:r>
            <a:r>
              <a:rPr sz="3000" dirty="0">
                <a:solidFill>
                  <a:srgbClr val="FF0000"/>
                </a:solidFill>
                <a:latin typeface="Times New Roman"/>
                <a:cs typeface="Times New Roman"/>
              </a:rPr>
              <a:t>hierarchy</a:t>
            </a:r>
            <a:endParaRPr sz="3000">
              <a:latin typeface="Times New Roman"/>
              <a:cs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95349" y="212896"/>
            <a:ext cx="11844655" cy="5877560"/>
          </a:xfrm>
          <a:prstGeom prst="rect">
            <a:avLst/>
          </a:prstGeom>
        </p:spPr>
        <p:txBody>
          <a:bodyPr vert="horz" wrap="square" lIns="0" tIns="73660" rIns="0" bIns="0" rtlCol="0">
            <a:spAutoFit/>
          </a:bodyPr>
          <a:lstStyle/>
          <a:p>
            <a:pPr marL="114300">
              <a:lnSpc>
                <a:spcPct val="100000"/>
              </a:lnSpc>
              <a:spcBef>
                <a:spcPts val="580"/>
              </a:spcBef>
            </a:pPr>
            <a:r>
              <a:rPr sz="2400" spc="-5" dirty="0">
                <a:latin typeface="Calibri"/>
                <a:cs typeface="Calibri"/>
              </a:rPr>
              <a:t>One</a:t>
            </a:r>
            <a:r>
              <a:rPr sz="2400" spc="-10" dirty="0">
                <a:latin typeface="Calibri"/>
                <a:cs typeface="Calibri"/>
              </a:rPr>
              <a:t> </a:t>
            </a:r>
            <a:r>
              <a:rPr sz="2400" spc="-5" dirty="0">
                <a:latin typeface="Calibri"/>
                <a:cs typeface="Calibri"/>
              </a:rPr>
              <a:t>of</a:t>
            </a:r>
            <a:r>
              <a:rPr sz="2400" spc="-10" dirty="0">
                <a:latin typeface="Calibri"/>
                <a:cs typeface="Calibri"/>
              </a:rPr>
              <a:t> </a:t>
            </a:r>
            <a:r>
              <a:rPr sz="2400" spc="-5" dirty="0">
                <a:latin typeface="Calibri"/>
                <a:cs typeface="Calibri"/>
              </a:rPr>
              <a:t>the </a:t>
            </a:r>
            <a:r>
              <a:rPr sz="2400" spc="-10" dirty="0">
                <a:latin typeface="Calibri"/>
                <a:cs typeface="Calibri"/>
              </a:rPr>
              <a:t>simplest </a:t>
            </a:r>
            <a:r>
              <a:rPr sz="2400" spc="-5" dirty="0">
                <a:latin typeface="Calibri"/>
                <a:cs typeface="Calibri"/>
              </a:rPr>
              <a:t>partitional algorithm</a:t>
            </a:r>
            <a:r>
              <a:rPr sz="2400" spc="-10" dirty="0">
                <a:latin typeface="Calibri"/>
                <a:cs typeface="Calibri"/>
              </a:rPr>
              <a:t> </a:t>
            </a:r>
            <a:r>
              <a:rPr sz="2400" spc="-5" dirty="0">
                <a:latin typeface="Calibri"/>
                <a:cs typeface="Calibri"/>
              </a:rPr>
              <a:t>is the</a:t>
            </a:r>
            <a:r>
              <a:rPr sz="2400" spc="-10" dirty="0">
                <a:latin typeface="Calibri"/>
                <a:cs typeface="Calibri"/>
              </a:rPr>
              <a:t> </a:t>
            </a:r>
            <a:r>
              <a:rPr sz="2400" spc="-25" dirty="0">
                <a:latin typeface="Calibri"/>
                <a:cs typeface="Calibri"/>
              </a:rPr>
              <a:t>Forgy’s</a:t>
            </a:r>
            <a:r>
              <a:rPr sz="2400" spc="-10" dirty="0">
                <a:latin typeface="Calibri"/>
                <a:cs typeface="Calibri"/>
              </a:rPr>
              <a:t> </a:t>
            </a:r>
            <a:r>
              <a:rPr sz="2400" spc="-5" dirty="0">
                <a:latin typeface="Calibri"/>
                <a:cs typeface="Calibri"/>
              </a:rPr>
              <a:t>algorithm.</a:t>
            </a:r>
            <a:endParaRPr sz="2400">
              <a:latin typeface="Calibri"/>
              <a:cs typeface="Calibri"/>
            </a:endParaRPr>
          </a:p>
          <a:p>
            <a:pPr marL="114300" marR="41275">
              <a:lnSpc>
                <a:spcPct val="116700"/>
              </a:lnSpc>
            </a:pPr>
            <a:r>
              <a:rPr sz="2400" spc="-5" dirty="0">
                <a:latin typeface="Calibri"/>
                <a:cs typeface="Calibri"/>
              </a:rPr>
              <a:t>Apart </a:t>
            </a:r>
            <a:r>
              <a:rPr sz="2400" spc="-15" dirty="0">
                <a:latin typeface="Calibri"/>
                <a:cs typeface="Calibri"/>
              </a:rPr>
              <a:t>from</a:t>
            </a:r>
            <a:r>
              <a:rPr sz="2400" dirty="0">
                <a:latin typeface="Calibri"/>
                <a:cs typeface="Calibri"/>
              </a:rPr>
              <a:t> </a:t>
            </a:r>
            <a:r>
              <a:rPr sz="2400" spc="-5" dirty="0">
                <a:latin typeface="Calibri"/>
                <a:cs typeface="Calibri"/>
              </a:rPr>
              <a:t>the</a:t>
            </a:r>
            <a:r>
              <a:rPr sz="2400" dirty="0">
                <a:latin typeface="Calibri"/>
                <a:cs typeface="Calibri"/>
              </a:rPr>
              <a:t> </a:t>
            </a:r>
            <a:r>
              <a:rPr sz="2400" spc="-15" dirty="0">
                <a:latin typeface="Calibri"/>
                <a:cs typeface="Calibri"/>
              </a:rPr>
              <a:t>data,</a:t>
            </a:r>
            <a:r>
              <a:rPr sz="2400" spc="-5" dirty="0">
                <a:latin typeface="Calibri"/>
                <a:cs typeface="Calibri"/>
              </a:rPr>
              <a:t> the</a:t>
            </a:r>
            <a:r>
              <a:rPr sz="2400" dirty="0">
                <a:latin typeface="Calibri"/>
                <a:cs typeface="Calibri"/>
              </a:rPr>
              <a:t> </a:t>
            </a:r>
            <a:r>
              <a:rPr sz="2400" spc="-5" dirty="0">
                <a:latin typeface="Calibri"/>
                <a:cs typeface="Calibri"/>
              </a:rPr>
              <a:t>input</a:t>
            </a:r>
            <a:r>
              <a:rPr sz="2400" dirty="0">
                <a:latin typeface="Calibri"/>
                <a:cs typeface="Calibri"/>
              </a:rPr>
              <a:t> </a:t>
            </a:r>
            <a:r>
              <a:rPr sz="2400" spc="-15" dirty="0">
                <a:latin typeface="Calibri"/>
                <a:cs typeface="Calibri"/>
              </a:rPr>
              <a:t>to</a:t>
            </a:r>
            <a:r>
              <a:rPr sz="2400" spc="-5" dirty="0">
                <a:latin typeface="Calibri"/>
                <a:cs typeface="Calibri"/>
              </a:rPr>
              <a:t> the</a:t>
            </a:r>
            <a:r>
              <a:rPr sz="2400" dirty="0">
                <a:latin typeface="Calibri"/>
                <a:cs typeface="Calibri"/>
              </a:rPr>
              <a:t> </a:t>
            </a:r>
            <a:r>
              <a:rPr sz="2400" spc="-5" dirty="0">
                <a:latin typeface="Calibri"/>
                <a:cs typeface="Calibri"/>
              </a:rPr>
              <a:t>algorithm</a:t>
            </a:r>
            <a:r>
              <a:rPr sz="2400" dirty="0">
                <a:latin typeface="Calibri"/>
                <a:cs typeface="Calibri"/>
              </a:rPr>
              <a:t> </a:t>
            </a:r>
            <a:r>
              <a:rPr sz="2400" spc="-5" dirty="0">
                <a:latin typeface="Calibri"/>
                <a:cs typeface="Calibri"/>
              </a:rPr>
              <a:t>is</a:t>
            </a:r>
            <a:r>
              <a:rPr sz="2400" dirty="0">
                <a:latin typeface="Calibri"/>
                <a:cs typeface="Calibri"/>
              </a:rPr>
              <a:t> </a:t>
            </a:r>
            <a:r>
              <a:rPr sz="2400" spc="-5" dirty="0">
                <a:latin typeface="Calibri"/>
                <a:cs typeface="Calibri"/>
              </a:rPr>
              <a:t>‘k’ </a:t>
            </a:r>
            <a:r>
              <a:rPr sz="2400" dirty="0">
                <a:latin typeface="Calibri"/>
                <a:cs typeface="Calibri"/>
              </a:rPr>
              <a:t>, </a:t>
            </a:r>
            <a:r>
              <a:rPr sz="2400" spc="-5" dirty="0">
                <a:latin typeface="Calibri"/>
                <a:cs typeface="Calibri"/>
              </a:rPr>
              <a:t>the</a:t>
            </a:r>
            <a:r>
              <a:rPr sz="2400" dirty="0">
                <a:latin typeface="Calibri"/>
                <a:cs typeface="Calibri"/>
              </a:rPr>
              <a:t> </a:t>
            </a:r>
            <a:r>
              <a:rPr sz="2400" spc="-5" dirty="0">
                <a:latin typeface="Calibri"/>
                <a:cs typeface="Calibri"/>
              </a:rPr>
              <a:t>number of</a:t>
            </a:r>
            <a:r>
              <a:rPr sz="2400" dirty="0">
                <a:latin typeface="Calibri"/>
                <a:cs typeface="Calibri"/>
              </a:rPr>
              <a:t> </a:t>
            </a:r>
            <a:r>
              <a:rPr sz="2400" spc="-20" dirty="0">
                <a:latin typeface="Calibri"/>
                <a:cs typeface="Calibri"/>
              </a:rPr>
              <a:t>clusters</a:t>
            </a:r>
            <a:r>
              <a:rPr sz="2400" dirty="0">
                <a:latin typeface="Calibri"/>
                <a:cs typeface="Calibri"/>
              </a:rPr>
              <a:t> </a:t>
            </a:r>
            <a:r>
              <a:rPr sz="2400" spc="-15" dirty="0">
                <a:latin typeface="Calibri"/>
                <a:cs typeface="Calibri"/>
              </a:rPr>
              <a:t>to</a:t>
            </a:r>
            <a:r>
              <a:rPr sz="2400" dirty="0">
                <a:latin typeface="Calibri"/>
                <a:cs typeface="Calibri"/>
              </a:rPr>
              <a:t> </a:t>
            </a:r>
            <a:r>
              <a:rPr sz="2400" spc="-5" dirty="0">
                <a:latin typeface="Calibri"/>
                <a:cs typeface="Calibri"/>
              </a:rPr>
              <a:t>be </a:t>
            </a:r>
            <a:r>
              <a:rPr sz="2400" spc="-15" dirty="0">
                <a:latin typeface="Calibri"/>
                <a:cs typeface="Calibri"/>
              </a:rPr>
              <a:t>constructed </a:t>
            </a:r>
            <a:r>
              <a:rPr sz="2400" spc="-525" dirty="0">
                <a:latin typeface="Calibri"/>
                <a:cs typeface="Calibri"/>
              </a:rPr>
              <a:t> </a:t>
            </a:r>
            <a:r>
              <a:rPr sz="2400" spc="-5" dirty="0">
                <a:latin typeface="Calibri"/>
                <a:cs typeface="Calibri"/>
              </a:rPr>
              <a:t>‘k’</a:t>
            </a:r>
            <a:r>
              <a:rPr sz="2400" spc="-10" dirty="0">
                <a:latin typeface="Calibri"/>
                <a:cs typeface="Calibri"/>
              </a:rPr>
              <a:t> </a:t>
            </a:r>
            <a:r>
              <a:rPr sz="2400" spc="-5" dirty="0">
                <a:latin typeface="Calibri"/>
                <a:cs typeface="Calibri"/>
              </a:rPr>
              <a:t>samples </a:t>
            </a:r>
            <a:r>
              <a:rPr sz="2400" spc="-15" dirty="0">
                <a:latin typeface="Calibri"/>
                <a:cs typeface="Calibri"/>
              </a:rPr>
              <a:t>are</a:t>
            </a:r>
            <a:r>
              <a:rPr sz="2400" spc="-5" dirty="0">
                <a:latin typeface="Calibri"/>
                <a:cs typeface="Calibri"/>
              </a:rPr>
              <a:t> called seed </a:t>
            </a:r>
            <a:r>
              <a:rPr sz="2400" spc="-10" dirty="0">
                <a:latin typeface="Calibri"/>
                <a:cs typeface="Calibri"/>
              </a:rPr>
              <a:t>points.</a:t>
            </a:r>
            <a:endParaRPr sz="2400">
              <a:latin typeface="Calibri"/>
              <a:cs typeface="Calibri"/>
            </a:endParaRPr>
          </a:p>
          <a:p>
            <a:pPr marL="114300" marR="5080">
              <a:lnSpc>
                <a:spcPct val="100000"/>
              </a:lnSpc>
              <a:spcBef>
                <a:spcPts val="480"/>
              </a:spcBef>
            </a:pPr>
            <a:r>
              <a:rPr sz="2400" spc="-5" dirty="0">
                <a:latin typeface="Calibri"/>
                <a:cs typeface="Calibri"/>
              </a:rPr>
              <a:t>The seed </a:t>
            </a:r>
            <a:r>
              <a:rPr sz="2400" spc="-10" dirty="0">
                <a:latin typeface="Calibri"/>
                <a:cs typeface="Calibri"/>
              </a:rPr>
              <a:t>points</a:t>
            </a:r>
            <a:r>
              <a:rPr sz="2400" spc="-5" dirty="0">
                <a:latin typeface="Calibri"/>
                <a:cs typeface="Calibri"/>
              </a:rPr>
              <a:t> </a:t>
            </a:r>
            <a:r>
              <a:rPr sz="2400" spc="-10" dirty="0">
                <a:latin typeface="Calibri"/>
                <a:cs typeface="Calibri"/>
              </a:rPr>
              <a:t>could</a:t>
            </a:r>
            <a:r>
              <a:rPr sz="2400" dirty="0">
                <a:latin typeface="Calibri"/>
                <a:cs typeface="Calibri"/>
              </a:rPr>
              <a:t> </a:t>
            </a:r>
            <a:r>
              <a:rPr sz="2400" spc="-5" dirty="0">
                <a:latin typeface="Calibri"/>
                <a:cs typeface="Calibri"/>
              </a:rPr>
              <a:t>be chosen </a:t>
            </a:r>
            <a:r>
              <a:rPr sz="2400" spc="-25" dirty="0">
                <a:latin typeface="Calibri"/>
                <a:cs typeface="Calibri"/>
              </a:rPr>
              <a:t>randomly,</a:t>
            </a:r>
            <a:r>
              <a:rPr sz="2400" dirty="0">
                <a:latin typeface="Calibri"/>
                <a:cs typeface="Calibri"/>
              </a:rPr>
              <a:t> </a:t>
            </a:r>
            <a:r>
              <a:rPr sz="2400" spc="-5" dirty="0">
                <a:latin typeface="Calibri"/>
                <a:cs typeface="Calibri"/>
              </a:rPr>
              <a:t>or some </a:t>
            </a:r>
            <a:r>
              <a:rPr sz="2400" spc="-10" dirty="0">
                <a:latin typeface="Calibri"/>
                <a:cs typeface="Calibri"/>
              </a:rPr>
              <a:t>knowledge</a:t>
            </a:r>
            <a:r>
              <a:rPr sz="2400" dirty="0">
                <a:latin typeface="Calibri"/>
                <a:cs typeface="Calibri"/>
              </a:rPr>
              <a:t> </a:t>
            </a:r>
            <a:r>
              <a:rPr sz="2400" spc="-5" dirty="0">
                <a:latin typeface="Calibri"/>
                <a:cs typeface="Calibri"/>
              </a:rPr>
              <a:t>of the </a:t>
            </a:r>
            <a:r>
              <a:rPr sz="2400" spc="-10" dirty="0">
                <a:latin typeface="Calibri"/>
                <a:cs typeface="Calibri"/>
              </a:rPr>
              <a:t>desired</a:t>
            </a:r>
            <a:r>
              <a:rPr sz="2400" spc="-5" dirty="0">
                <a:latin typeface="Calibri"/>
                <a:cs typeface="Calibri"/>
              </a:rPr>
              <a:t> </a:t>
            </a:r>
            <a:r>
              <a:rPr sz="2400" spc="-10" dirty="0">
                <a:latin typeface="Calibri"/>
                <a:cs typeface="Calibri"/>
              </a:rPr>
              <a:t>could</a:t>
            </a:r>
            <a:r>
              <a:rPr sz="2400" dirty="0">
                <a:latin typeface="Calibri"/>
                <a:cs typeface="Calibri"/>
              </a:rPr>
              <a:t> </a:t>
            </a:r>
            <a:r>
              <a:rPr sz="2400" spc="-5" dirty="0">
                <a:latin typeface="Calibri"/>
                <a:cs typeface="Calibri"/>
              </a:rPr>
              <a:t>be used </a:t>
            </a:r>
            <a:r>
              <a:rPr sz="2400" spc="-15" dirty="0">
                <a:latin typeface="Calibri"/>
                <a:cs typeface="Calibri"/>
              </a:rPr>
              <a:t>to </a:t>
            </a:r>
            <a:r>
              <a:rPr sz="2400" spc="-525" dirty="0">
                <a:latin typeface="Calibri"/>
                <a:cs typeface="Calibri"/>
              </a:rPr>
              <a:t> </a:t>
            </a:r>
            <a:r>
              <a:rPr sz="2400" spc="-5" dirty="0">
                <a:latin typeface="Calibri"/>
                <a:cs typeface="Calibri"/>
              </a:rPr>
              <a:t>guide</a:t>
            </a:r>
            <a:r>
              <a:rPr sz="2400" spc="-10" dirty="0">
                <a:latin typeface="Calibri"/>
                <a:cs typeface="Calibri"/>
              </a:rPr>
              <a:t> </a:t>
            </a:r>
            <a:r>
              <a:rPr sz="2400" spc="-5" dirty="0">
                <a:latin typeface="Calibri"/>
                <a:cs typeface="Calibri"/>
              </a:rPr>
              <a:t>their selection.</a:t>
            </a:r>
            <a:endParaRPr sz="2400">
              <a:latin typeface="Calibri"/>
              <a:cs typeface="Calibri"/>
            </a:endParaRPr>
          </a:p>
          <a:p>
            <a:pPr>
              <a:lnSpc>
                <a:spcPct val="100000"/>
              </a:lnSpc>
              <a:spcBef>
                <a:spcPts val="50"/>
              </a:spcBef>
            </a:pPr>
            <a:endParaRPr sz="3100">
              <a:latin typeface="Calibri"/>
              <a:cs typeface="Calibri"/>
            </a:endParaRPr>
          </a:p>
          <a:p>
            <a:pPr marL="114300">
              <a:lnSpc>
                <a:spcPct val="100000"/>
              </a:lnSpc>
              <a:spcBef>
                <a:spcPts val="5"/>
              </a:spcBef>
            </a:pPr>
            <a:r>
              <a:rPr sz="2400" b="1" spc="-25" dirty="0">
                <a:solidFill>
                  <a:srgbClr val="FF0000"/>
                </a:solidFill>
                <a:latin typeface="Calibri"/>
                <a:cs typeface="Calibri"/>
              </a:rPr>
              <a:t>Forgy’s </a:t>
            </a:r>
            <a:r>
              <a:rPr sz="2400" b="1" spc="-10" dirty="0">
                <a:solidFill>
                  <a:srgbClr val="FF0000"/>
                </a:solidFill>
                <a:latin typeface="Calibri"/>
                <a:cs typeface="Calibri"/>
              </a:rPr>
              <a:t>Algorithm</a:t>
            </a:r>
            <a:endParaRPr sz="2400">
              <a:latin typeface="Calibri"/>
              <a:cs typeface="Calibri"/>
            </a:endParaRPr>
          </a:p>
          <a:p>
            <a:pPr>
              <a:lnSpc>
                <a:spcPct val="100000"/>
              </a:lnSpc>
              <a:spcBef>
                <a:spcPts val="55"/>
              </a:spcBef>
            </a:pPr>
            <a:endParaRPr sz="3100">
              <a:latin typeface="Calibri"/>
              <a:cs typeface="Calibri"/>
            </a:endParaRPr>
          </a:p>
          <a:p>
            <a:pPr marL="571500" indent="-559435">
              <a:lnSpc>
                <a:spcPct val="100000"/>
              </a:lnSpc>
              <a:buFont typeface="Arial"/>
              <a:buAutoNum type="arabicPeriod"/>
              <a:tabLst>
                <a:tab pos="571500" algn="l"/>
                <a:tab pos="572135" algn="l"/>
              </a:tabLst>
            </a:pPr>
            <a:r>
              <a:rPr sz="2400" b="1" spc="-10" dirty="0">
                <a:latin typeface="Calibri"/>
                <a:cs typeface="Calibri"/>
              </a:rPr>
              <a:t>Initialize</a:t>
            </a:r>
            <a:r>
              <a:rPr sz="2400" b="1" spc="-5" dirty="0">
                <a:latin typeface="Calibri"/>
                <a:cs typeface="Calibri"/>
              </a:rPr>
              <a:t> the </a:t>
            </a:r>
            <a:r>
              <a:rPr sz="2400" b="1" spc="-15" dirty="0">
                <a:latin typeface="Calibri"/>
                <a:cs typeface="Calibri"/>
              </a:rPr>
              <a:t>cluster</a:t>
            </a:r>
            <a:r>
              <a:rPr sz="2400" b="1" spc="-5" dirty="0">
                <a:latin typeface="Calibri"/>
                <a:cs typeface="Calibri"/>
              </a:rPr>
              <a:t> </a:t>
            </a:r>
            <a:r>
              <a:rPr sz="2400" b="1" spc="-15" dirty="0">
                <a:latin typeface="Calibri"/>
                <a:cs typeface="Calibri"/>
              </a:rPr>
              <a:t>centroid</a:t>
            </a:r>
            <a:r>
              <a:rPr sz="2400" b="1" spc="-5" dirty="0">
                <a:latin typeface="Calibri"/>
                <a:cs typeface="Calibri"/>
              </a:rPr>
              <a:t> </a:t>
            </a:r>
            <a:r>
              <a:rPr sz="2400" b="1" spc="-15" dirty="0">
                <a:latin typeface="Calibri"/>
                <a:cs typeface="Calibri"/>
              </a:rPr>
              <a:t>to</a:t>
            </a:r>
            <a:r>
              <a:rPr sz="2400" b="1" spc="-5" dirty="0">
                <a:latin typeface="Calibri"/>
                <a:cs typeface="Calibri"/>
              </a:rPr>
              <a:t> the seed </a:t>
            </a:r>
            <a:r>
              <a:rPr sz="2400" b="1" spc="-10" dirty="0">
                <a:latin typeface="Calibri"/>
                <a:cs typeface="Calibri"/>
              </a:rPr>
              <a:t>points.</a:t>
            </a:r>
            <a:endParaRPr sz="2400">
              <a:latin typeface="Calibri"/>
              <a:cs typeface="Calibri"/>
            </a:endParaRPr>
          </a:p>
          <a:p>
            <a:pPr marL="571500" marR="581025" indent="-559435">
              <a:lnSpc>
                <a:spcPct val="100000"/>
              </a:lnSpc>
              <a:spcBef>
                <a:spcPts val="480"/>
              </a:spcBef>
              <a:buFont typeface="Arial"/>
              <a:buAutoNum type="arabicPeriod"/>
              <a:tabLst>
                <a:tab pos="571500" algn="l"/>
                <a:tab pos="572135" algn="l"/>
              </a:tabLst>
            </a:pPr>
            <a:r>
              <a:rPr sz="2400" b="1" spc="-15" dirty="0">
                <a:latin typeface="Calibri"/>
                <a:cs typeface="Calibri"/>
              </a:rPr>
              <a:t>For</a:t>
            </a:r>
            <a:r>
              <a:rPr sz="2400" b="1" spc="-5" dirty="0">
                <a:latin typeface="Calibri"/>
                <a:cs typeface="Calibri"/>
              </a:rPr>
              <a:t> each</a:t>
            </a:r>
            <a:r>
              <a:rPr sz="2400" b="1" dirty="0">
                <a:latin typeface="Calibri"/>
                <a:cs typeface="Calibri"/>
              </a:rPr>
              <a:t> </a:t>
            </a:r>
            <a:r>
              <a:rPr sz="2400" b="1" spc="-5" dirty="0">
                <a:latin typeface="Calibri"/>
                <a:cs typeface="Calibri"/>
              </a:rPr>
              <a:t>sample,</a:t>
            </a:r>
            <a:r>
              <a:rPr sz="2400" b="1" dirty="0">
                <a:latin typeface="Calibri"/>
                <a:cs typeface="Calibri"/>
              </a:rPr>
              <a:t> </a:t>
            </a:r>
            <a:r>
              <a:rPr sz="2400" b="1" spc="-5" dirty="0">
                <a:latin typeface="Calibri"/>
                <a:cs typeface="Calibri"/>
              </a:rPr>
              <a:t>find</a:t>
            </a:r>
            <a:r>
              <a:rPr sz="2400" b="1" dirty="0">
                <a:latin typeface="Calibri"/>
                <a:cs typeface="Calibri"/>
              </a:rPr>
              <a:t> </a:t>
            </a:r>
            <a:r>
              <a:rPr sz="2400" b="1" spc="-5" dirty="0">
                <a:latin typeface="Calibri"/>
                <a:cs typeface="Calibri"/>
              </a:rPr>
              <a:t>the</a:t>
            </a:r>
            <a:r>
              <a:rPr sz="2400" b="1" dirty="0">
                <a:latin typeface="Calibri"/>
                <a:cs typeface="Calibri"/>
              </a:rPr>
              <a:t> </a:t>
            </a:r>
            <a:r>
              <a:rPr sz="2400" b="1" spc="-15" dirty="0">
                <a:latin typeface="Calibri"/>
                <a:cs typeface="Calibri"/>
              </a:rPr>
              <a:t>cluster</a:t>
            </a:r>
            <a:r>
              <a:rPr sz="2400" b="1" dirty="0">
                <a:latin typeface="Calibri"/>
                <a:cs typeface="Calibri"/>
              </a:rPr>
              <a:t> </a:t>
            </a:r>
            <a:r>
              <a:rPr sz="2400" b="1" spc="-15" dirty="0">
                <a:latin typeface="Calibri"/>
                <a:cs typeface="Calibri"/>
              </a:rPr>
              <a:t>centroid</a:t>
            </a:r>
            <a:r>
              <a:rPr sz="2400" b="1" spc="-5" dirty="0">
                <a:latin typeface="Calibri"/>
                <a:cs typeface="Calibri"/>
              </a:rPr>
              <a:t> </a:t>
            </a:r>
            <a:r>
              <a:rPr sz="2400" b="1" spc="-15" dirty="0">
                <a:latin typeface="Calibri"/>
                <a:cs typeface="Calibri"/>
              </a:rPr>
              <a:t>nearest</a:t>
            </a:r>
            <a:r>
              <a:rPr sz="2400" b="1" dirty="0">
                <a:latin typeface="Calibri"/>
                <a:cs typeface="Calibri"/>
              </a:rPr>
              <a:t> </a:t>
            </a:r>
            <a:r>
              <a:rPr sz="2400" b="1" spc="-15" dirty="0">
                <a:latin typeface="Calibri"/>
                <a:cs typeface="Calibri"/>
              </a:rPr>
              <a:t>to</a:t>
            </a:r>
            <a:r>
              <a:rPr sz="2400" b="1" dirty="0">
                <a:latin typeface="Calibri"/>
                <a:cs typeface="Calibri"/>
              </a:rPr>
              <a:t> </a:t>
            </a:r>
            <a:r>
              <a:rPr sz="2400" b="1" spc="-5" dirty="0">
                <a:latin typeface="Calibri"/>
                <a:cs typeface="Calibri"/>
              </a:rPr>
              <a:t>it.</a:t>
            </a:r>
            <a:r>
              <a:rPr sz="2400" b="1" dirty="0">
                <a:latin typeface="Calibri"/>
                <a:cs typeface="Calibri"/>
              </a:rPr>
              <a:t> </a:t>
            </a:r>
            <a:r>
              <a:rPr sz="2400" b="1" spc="-5" dirty="0">
                <a:latin typeface="Calibri"/>
                <a:cs typeface="Calibri"/>
              </a:rPr>
              <a:t>Put</a:t>
            </a:r>
            <a:r>
              <a:rPr sz="2400" b="1" dirty="0">
                <a:latin typeface="Calibri"/>
                <a:cs typeface="Calibri"/>
              </a:rPr>
              <a:t> </a:t>
            </a:r>
            <a:r>
              <a:rPr sz="2400" b="1" spc="-5" dirty="0">
                <a:latin typeface="Calibri"/>
                <a:cs typeface="Calibri"/>
              </a:rPr>
              <a:t>the</a:t>
            </a:r>
            <a:r>
              <a:rPr sz="2400" b="1" dirty="0">
                <a:latin typeface="Calibri"/>
                <a:cs typeface="Calibri"/>
              </a:rPr>
              <a:t> </a:t>
            </a:r>
            <a:r>
              <a:rPr sz="2400" b="1" spc="-5" dirty="0">
                <a:latin typeface="Calibri"/>
                <a:cs typeface="Calibri"/>
              </a:rPr>
              <a:t>sample</a:t>
            </a:r>
            <a:r>
              <a:rPr sz="2400" b="1" dirty="0">
                <a:latin typeface="Calibri"/>
                <a:cs typeface="Calibri"/>
              </a:rPr>
              <a:t> </a:t>
            </a:r>
            <a:r>
              <a:rPr sz="2400" b="1" spc="-5" dirty="0">
                <a:latin typeface="Calibri"/>
                <a:cs typeface="Calibri"/>
              </a:rPr>
              <a:t>in the</a:t>
            </a:r>
            <a:r>
              <a:rPr sz="2400" b="1" dirty="0">
                <a:latin typeface="Calibri"/>
                <a:cs typeface="Calibri"/>
              </a:rPr>
              <a:t> </a:t>
            </a:r>
            <a:r>
              <a:rPr sz="2400" b="1" spc="-15" dirty="0">
                <a:latin typeface="Calibri"/>
                <a:cs typeface="Calibri"/>
              </a:rPr>
              <a:t>nearest </a:t>
            </a:r>
            <a:r>
              <a:rPr sz="2400" b="1" spc="-525" dirty="0">
                <a:latin typeface="Calibri"/>
                <a:cs typeface="Calibri"/>
              </a:rPr>
              <a:t> </a:t>
            </a:r>
            <a:r>
              <a:rPr sz="2400" b="1" spc="-15" dirty="0">
                <a:latin typeface="Calibri"/>
                <a:cs typeface="Calibri"/>
              </a:rPr>
              <a:t>cluster</a:t>
            </a:r>
            <a:r>
              <a:rPr sz="2400" b="1" spc="-5" dirty="0">
                <a:latin typeface="Calibri"/>
                <a:cs typeface="Calibri"/>
              </a:rPr>
              <a:t> </a:t>
            </a:r>
            <a:r>
              <a:rPr sz="2400" b="1" spc="-10" dirty="0">
                <a:latin typeface="Calibri"/>
                <a:cs typeface="Calibri"/>
              </a:rPr>
              <a:t>identified</a:t>
            </a:r>
            <a:r>
              <a:rPr sz="2400" b="1" spc="-5" dirty="0">
                <a:latin typeface="Calibri"/>
                <a:cs typeface="Calibri"/>
              </a:rPr>
              <a:t> with the </a:t>
            </a:r>
            <a:r>
              <a:rPr sz="2400" b="1" spc="-15" dirty="0">
                <a:latin typeface="Calibri"/>
                <a:cs typeface="Calibri"/>
              </a:rPr>
              <a:t>cluster</a:t>
            </a:r>
            <a:r>
              <a:rPr sz="2400" b="1" spc="-5" dirty="0">
                <a:latin typeface="Calibri"/>
                <a:cs typeface="Calibri"/>
              </a:rPr>
              <a:t> </a:t>
            </a:r>
            <a:r>
              <a:rPr sz="2400" b="1" spc="-15" dirty="0">
                <a:latin typeface="Calibri"/>
                <a:cs typeface="Calibri"/>
              </a:rPr>
              <a:t>centroid.</a:t>
            </a:r>
            <a:endParaRPr sz="2400">
              <a:latin typeface="Calibri"/>
              <a:cs typeface="Calibri"/>
            </a:endParaRPr>
          </a:p>
          <a:p>
            <a:pPr marL="571500" indent="-559435">
              <a:lnSpc>
                <a:spcPct val="100000"/>
              </a:lnSpc>
              <a:spcBef>
                <a:spcPts val="480"/>
              </a:spcBef>
              <a:buFont typeface="Arial"/>
              <a:buAutoNum type="arabicPeriod"/>
              <a:tabLst>
                <a:tab pos="571500" algn="l"/>
                <a:tab pos="572135" algn="l"/>
              </a:tabLst>
            </a:pPr>
            <a:r>
              <a:rPr sz="2400" b="1" spc="-10" dirty="0">
                <a:latin typeface="Calibri"/>
                <a:cs typeface="Calibri"/>
              </a:rPr>
              <a:t>Compute</a:t>
            </a:r>
            <a:r>
              <a:rPr sz="2400" b="1" spc="-15" dirty="0">
                <a:latin typeface="Calibri"/>
                <a:cs typeface="Calibri"/>
              </a:rPr>
              <a:t> </a:t>
            </a:r>
            <a:r>
              <a:rPr sz="2400" b="1" spc="-5" dirty="0">
                <a:latin typeface="Calibri"/>
                <a:cs typeface="Calibri"/>
              </a:rPr>
              <a:t>the</a:t>
            </a:r>
            <a:r>
              <a:rPr sz="2400" b="1" spc="-10" dirty="0">
                <a:latin typeface="Calibri"/>
                <a:cs typeface="Calibri"/>
              </a:rPr>
              <a:t> centroids </a:t>
            </a:r>
            <a:r>
              <a:rPr sz="2400" b="1" spc="-5" dirty="0">
                <a:latin typeface="Calibri"/>
                <a:cs typeface="Calibri"/>
              </a:rPr>
              <a:t>of</a:t>
            </a:r>
            <a:r>
              <a:rPr sz="2400" b="1" spc="-10" dirty="0">
                <a:latin typeface="Calibri"/>
                <a:cs typeface="Calibri"/>
              </a:rPr>
              <a:t> </a:t>
            </a:r>
            <a:r>
              <a:rPr sz="2400" b="1" spc="-5" dirty="0">
                <a:latin typeface="Calibri"/>
                <a:cs typeface="Calibri"/>
              </a:rPr>
              <a:t>the</a:t>
            </a:r>
            <a:r>
              <a:rPr sz="2400" b="1" spc="-10" dirty="0">
                <a:latin typeface="Calibri"/>
                <a:cs typeface="Calibri"/>
              </a:rPr>
              <a:t> resulting</a:t>
            </a:r>
            <a:r>
              <a:rPr sz="2400" b="1" spc="-15" dirty="0">
                <a:latin typeface="Calibri"/>
                <a:cs typeface="Calibri"/>
              </a:rPr>
              <a:t> </a:t>
            </a:r>
            <a:r>
              <a:rPr sz="2400" b="1" spc="-5" dirty="0">
                <a:latin typeface="Calibri"/>
                <a:cs typeface="Calibri"/>
              </a:rPr>
              <a:t>clusters</a:t>
            </a:r>
            <a:r>
              <a:rPr sz="2400" b="1" spc="-5" dirty="0">
                <a:solidFill>
                  <a:srgbClr val="FF0000"/>
                </a:solidFill>
                <a:latin typeface="Calibri"/>
                <a:cs typeface="Calibri"/>
              </a:rPr>
              <a:t>.</a:t>
            </a:r>
            <a:endParaRPr sz="2400">
              <a:latin typeface="Calibri"/>
              <a:cs typeface="Calibri"/>
            </a:endParaRPr>
          </a:p>
          <a:p>
            <a:pPr marL="571500" indent="-559435">
              <a:lnSpc>
                <a:spcPct val="100000"/>
              </a:lnSpc>
              <a:spcBef>
                <a:spcPts val="480"/>
              </a:spcBef>
              <a:buFont typeface="Arial"/>
              <a:buAutoNum type="arabicPeriod"/>
              <a:tabLst>
                <a:tab pos="571500" algn="l"/>
                <a:tab pos="572135" algn="l"/>
              </a:tabLst>
            </a:pPr>
            <a:r>
              <a:rPr sz="2400" b="1" spc="-15" dirty="0">
                <a:solidFill>
                  <a:srgbClr val="FF0000"/>
                </a:solidFill>
                <a:latin typeface="Calibri"/>
                <a:cs typeface="Calibri"/>
              </a:rPr>
              <a:t>Repeat</a:t>
            </a:r>
            <a:r>
              <a:rPr sz="2400" b="1" spc="-5" dirty="0">
                <a:solidFill>
                  <a:srgbClr val="FF0000"/>
                </a:solidFill>
                <a:latin typeface="Calibri"/>
                <a:cs typeface="Calibri"/>
              </a:rPr>
              <a:t> the </a:t>
            </a:r>
            <a:r>
              <a:rPr sz="2400" b="1" spc="-20" dirty="0">
                <a:solidFill>
                  <a:srgbClr val="FF0000"/>
                </a:solidFill>
                <a:latin typeface="Calibri"/>
                <a:cs typeface="Calibri"/>
              </a:rPr>
              <a:t>steps</a:t>
            </a:r>
            <a:r>
              <a:rPr sz="2400" b="1" spc="-5" dirty="0">
                <a:solidFill>
                  <a:srgbClr val="FF0000"/>
                </a:solidFill>
                <a:latin typeface="Calibri"/>
                <a:cs typeface="Calibri"/>
              </a:rPr>
              <a:t> </a:t>
            </a:r>
            <a:r>
              <a:rPr sz="2400" b="1" dirty="0">
                <a:solidFill>
                  <a:srgbClr val="FF0000"/>
                </a:solidFill>
                <a:latin typeface="Calibri"/>
                <a:cs typeface="Calibri"/>
              </a:rPr>
              <a:t>2</a:t>
            </a:r>
            <a:r>
              <a:rPr sz="2400" b="1" spc="-5" dirty="0">
                <a:solidFill>
                  <a:srgbClr val="FF0000"/>
                </a:solidFill>
                <a:latin typeface="Calibri"/>
                <a:cs typeface="Calibri"/>
              </a:rPr>
              <a:t> </a:t>
            </a:r>
            <a:r>
              <a:rPr sz="2400" b="1" spc="-15" dirty="0">
                <a:solidFill>
                  <a:srgbClr val="FF0000"/>
                </a:solidFill>
                <a:latin typeface="Calibri"/>
                <a:cs typeface="Calibri"/>
              </a:rPr>
              <a:t>to</a:t>
            </a:r>
            <a:r>
              <a:rPr sz="2400" b="1" spc="-5" dirty="0">
                <a:solidFill>
                  <a:srgbClr val="FF0000"/>
                </a:solidFill>
                <a:latin typeface="Calibri"/>
                <a:cs typeface="Calibri"/>
              </a:rPr>
              <a:t> </a:t>
            </a:r>
            <a:r>
              <a:rPr sz="2400" b="1" dirty="0">
                <a:solidFill>
                  <a:srgbClr val="FF0000"/>
                </a:solidFill>
                <a:latin typeface="Calibri"/>
                <a:cs typeface="Calibri"/>
              </a:rPr>
              <a:t>3</a:t>
            </a:r>
            <a:r>
              <a:rPr sz="2400" b="1" spc="-5" dirty="0">
                <a:solidFill>
                  <a:srgbClr val="FF0000"/>
                </a:solidFill>
                <a:latin typeface="Calibri"/>
                <a:cs typeface="Calibri"/>
              </a:rPr>
              <a:t> </a:t>
            </a:r>
            <a:r>
              <a:rPr sz="2400" b="1" spc="-10" dirty="0">
                <a:solidFill>
                  <a:srgbClr val="FF0000"/>
                </a:solidFill>
                <a:latin typeface="Calibri"/>
                <a:cs typeface="Calibri"/>
              </a:rPr>
              <a:t>until</a:t>
            </a:r>
            <a:r>
              <a:rPr sz="2400" b="1" spc="-5" dirty="0">
                <a:solidFill>
                  <a:srgbClr val="FF0000"/>
                </a:solidFill>
                <a:latin typeface="Calibri"/>
                <a:cs typeface="Calibri"/>
              </a:rPr>
              <a:t> sample </a:t>
            </a:r>
            <a:r>
              <a:rPr sz="2400" b="1" spc="-10" dirty="0">
                <a:solidFill>
                  <a:srgbClr val="FF0000"/>
                </a:solidFill>
                <a:latin typeface="Calibri"/>
                <a:cs typeface="Calibri"/>
              </a:rPr>
              <a:t>points</a:t>
            </a:r>
            <a:r>
              <a:rPr sz="2400" b="1" spc="-5" dirty="0">
                <a:solidFill>
                  <a:srgbClr val="FF0000"/>
                </a:solidFill>
                <a:latin typeface="Calibri"/>
                <a:cs typeface="Calibri"/>
              </a:rPr>
              <a:t> do not </a:t>
            </a:r>
            <a:r>
              <a:rPr sz="2400" b="1" spc="-10" dirty="0">
                <a:solidFill>
                  <a:srgbClr val="FF0000"/>
                </a:solidFill>
                <a:latin typeface="Calibri"/>
                <a:cs typeface="Calibri"/>
              </a:rPr>
              <a:t>change</a:t>
            </a:r>
            <a:r>
              <a:rPr sz="2400" b="1" spc="-5" dirty="0">
                <a:solidFill>
                  <a:srgbClr val="FF0000"/>
                </a:solidFill>
                <a:latin typeface="Calibri"/>
                <a:cs typeface="Calibri"/>
              </a:rPr>
              <a:t> their </a:t>
            </a:r>
            <a:r>
              <a:rPr sz="2400" b="1" spc="-15" dirty="0">
                <a:solidFill>
                  <a:srgbClr val="FF0000"/>
                </a:solidFill>
                <a:latin typeface="Calibri"/>
                <a:cs typeface="Calibri"/>
              </a:rPr>
              <a:t>clusters.</a:t>
            </a:r>
            <a:endParaRPr sz="2400">
              <a:latin typeface="Calibri"/>
              <a:cs typeface="Calibri"/>
            </a:endParaRPr>
          </a:p>
          <a:p>
            <a:pPr marL="571500" indent="-559435">
              <a:lnSpc>
                <a:spcPct val="100000"/>
              </a:lnSpc>
              <a:spcBef>
                <a:spcPts val="480"/>
              </a:spcBef>
              <a:buFont typeface="Arial"/>
              <a:buAutoNum type="arabicPeriod"/>
              <a:tabLst>
                <a:tab pos="571500" algn="l"/>
                <a:tab pos="572135" algn="l"/>
              </a:tabLst>
            </a:pPr>
            <a:r>
              <a:rPr sz="2400" b="1" spc="-20" dirty="0">
                <a:solidFill>
                  <a:srgbClr val="FF0000"/>
                </a:solidFill>
                <a:latin typeface="Calibri"/>
                <a:cs typeface="Calibri"/>
              </a:rPr>
              <a:t>stop</a:t>
            </a:r>
            <a:endParaRPr sz="2400">
              <a:latin typeface="Calibri"/>
              <a:cs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9764" y="284904"/>
            <a:ext cx="8460740" cy="1305560"/>
          </a:xfrm>
          <a:prstGeom prst="rect">
            <a:avLst/>
          </a:prstGeom>
        </p:spPr>
        <p:txBody>
          <a:bodyPr vert="horz" wrap="square" lIns="0" tIns="73660" rIns="0" bIns="0" rtlCol="0">
            <a:spAutoFit/>
          </a:bodyPr>
          <a:lstStyle/>
          <a:p>
            <a:pPr marL="12700">
              <a:lnSpc>
                <a:spcPct val="100000"/>
              </a:lnSpc>
              <a:spcBef>
                <a:spcPts val="580"/>
              </a:spcBef>
            </a:pPr>
            <a:r>
              <a:rPr sz="2400" b="1" spc="-5" dirty="0">
                <a:solidFill>
                  <a:srgbClr val="0B5ED7"/>
                </a:solidFill>
                <a:latin typeface="Times New Roman"/>
                <a:cs typeface="Times New Roman"/>
              </a:rPr>
              <a:t>Algorithm</a:t>
            </a:r>
            <a:endParaRPr sz="2400">
              <a:latin typeface="Times New Roman"/>
              <a:cs typeface="Times New Roman"/>
            </a:endParaRPr>
          </a:p>
          <a:p>
            <a:pPr marL="12700" marR="5080">
              <a:lnSpc>
                <a:spcPct val="116700"/>
              </a:lnSpc>
              <a:tabLst>
                <a:tab pos="969010" algn="l"/>
                <a:tab pos="1096010" algn="l"/>
                <a:tab pos="5361940" algn="l"/>
              </a:tabLst>
            </a:pPr>
            <a:r>
              <a:rPr sz="2400" dirty="0">
                <a:solidFill>
                  <a:srgbClr val="800000"/>
                </a:solidFill>
                <a:latin typeface="Times New Roman"/>
                <a:cs typeface="Times New Roman"/>
              </a:rPr>
              <a:t>Input:	</a:t>
            </a:r>
            <a:r>
              <a:rPr sz="2400" dirty="0">
                <a:latin typeface="Times New Roman"/>
                <a:cs typeface="Times New Roman"/>
              </a:rPr>
              <a:t>D</a:t>
            </a:r>
            <a:r>
              <a:rPr sz="2400" spc="-5" dirty="0">
                <a:latin typeface="Times New Roman"/>
                <a:cs typeface="Times New Roman"/>
              </a:rPr>
              <a:t> is </a:t>
            </a:r>
            <a:r>
              <a:rPr sz="2400" dirty="0">
                <a:latin typeface="Times New Roman"/>
                <a:cs typeface="Times New Roman"/>
              </a:rPr>
              <a:t>a</a:t>
            </a:r>
            <a:r>
              <a:rPr sz="2400" spc="-5" dirty="0">
                <a:latin typeface="Times New Roman"/>
                <a:cs typeface="Times New Roman"/>
              </a:rPr>
              <a:t> </a:t>
            </a:r>
            <a:r>
              <a:rPr sz="2400" dirty="0">
                <a:latin typeface="Times New Roman"/>
                <a:cs typeface="Times New Roman"/>
              </a:rPr>
              <a:t>dataset </a:t>
            </a:r>
            <a:r>
              <a:rPr sz="2400" spc="-5" dirty="0">
                <a:latin typeface="Times New Roman"/>
                <a:cs typeface="Times New Roman"/>
              </a:rPr>
              <a:t>containing</a:t>
            </a:r>
            <a:r>
              <a:rPr sz="2400" spc="50" dirty="0">
                <a:latin typeface="Times New Roman"/>
                <a:cs typeface="Times New Roman"/>
              </a:rPr>
              <a:t> </a:t>
            </a:r>
            <a:r>
              <a:rPr sz="2400" i="1" dirty="0">
                <a:latin typeface="Times New Roman"/>
                <a:cs typeface="Times New Roman"/>
              </a:rPr>
              <a:t>n </a:t>
            </a:r>
            <a:r>
              <a:rPr sz="2400" dirty="0">
                <a:latin typeface="Times New Roman"/>
                <a:cs typeface="Times New Roman"/>
              </a:rPr>
              <a:t>objects,	</a:t>
            </a:r>
            <a:r>
              <a:rPr sz="2400" i="1" dirty="0">
                <a:latin typeface="Times New Roman"/>
                <a:cs typeface="Times New Roman"/>
              </a:rPr>
              <a:t>k</a:t>
            </a:r>
            <a:r>
              <a:rPr sz="2400" i="1" spc="-20" dirty="0">
                <a:latin typeface="Times New Roman"/>
                <a:cs typeface="Times New Roman"/>
              </a:rPr>
              <a:t> </a:t>
            </a:r>
            <a:r>
              <a:rPr sz="2400" spc="-5" dirty="0">
                <a:latin typeface="Times New Roman"/>
                <a:cs typeface="Times New Roman"/>
              </a:rPr>
              <a:t>is</a:t>
            </a:r>
            <a:r>
              <a:rPr sz="2400" spc="-20" dirty="0">
                <a:latin typeface="Times New Roman"/>
                <a:cs typeface="Times New Roman"/>
              </a:rPr>
              <a:t> </a:t>
            </a:r>
            <a:r>
              <a:rPr sz="2400" spc="-5" dirty="0">
                <a:latin typeface="Times New Roman"/>
                <a:cs typeface="Times New Roman"/>
              </a:rPr>
              <a:t>the</a:t>
            </a:r>
            <a:r>
              <a:rPr sz="2400" spc="-25" dirty="0">
                <a:latin typeface="Times New Roman"/>
                <a:cs typeface="Times New Roman"/>
              </a:rPr>
              <a:t> </a:t>
            </a:r>
            <a:r>
              <a:rPr sz="2400" dirty="0">
                <a:latin typeface="Times New Roman"/>
                <a:cs typeface="Times New Roman"/>
              </a:rPr>
              <a:t>number</a:t>
            </a:r>
            <a:r>
              <a:rPr sz="2400" spc="-15" dirty="0">
                <a:latin typeface="Times New Roman"/>
                <a:cs typeface="Times New Roman"/>
              </a:rPr>
              <a:t> </a:t>
            </a:r>
            <a:r>
              <a:rPr sz="2400" dirty="0">
                <a:latin typeface="Times New Roman"/>
                <a:cs typeface="Times New Roman"/>
              </a:rPr>
              <a:t>of</a:t>
            </a:r>
            <a:r>
              <a:rPr sz="2400" spc="-20" dirty="0">
                <a:latin typeface="Times New Roman"/>
                <a:cs typeface="Times New Roman"/>
              </a:rPr>
              <a:t> </a:t>
            </a:r>
            <a:r>
              <a:rPr sz="2400" spc="-5" dirty="0">
                <a:latin typeface="Times New Roman"/>
                <a:cs typeface="Times New Roman"/>
              </a:rPr>
              <a:t>cluster </a:t>
            </a:r>
            <a:r>
              <a:rPr sz="2400" spc="-585" dirty="0">
                <a:latin typeface="Times New Roman"/>
                <a:cs typeface="Times New Roman"/>
              </a:rPr>
              <a:t> </a:t>
            </a:r>
            <a:r>
              <a:rPr sz="2400" spc="-5" dirty="0">
                <a:solidFill>
                  <a:srgbClr val="800000"/>
                </a:solidFill>
                <a:latin typeface="Times New Roman"/>
                <a:cs typeface="Times New Roman"/>
              </a:rPr>
              <a:t>Output:		</a:t>
            </a:r>
            <a:r>
              <a:rPr sz="2400" dirty="0">
                <a:latin typeface="Times New Roman"/>
                <a:cs typeface="Times New Roman"/>
              </a:rPr>
              <a:t>A</a:t>
            </a:r>
            <a:r>
              <a:rPr sz="2400" spc="-140" dirty="0">
                <a:latin typeface="Times New Roman"/>
                <a:cs typeface="Times New Roman"/>
              </a:rPr>
              <a:t> </a:t>
            </a:r>
            <a:r>
              <a:rPr sz="2400" spc="-5" dirty="0">
                <a:latin typeface="Times New Roman"/>
                <a:cs typeface="Times New Roman"/>
              </a:rPr>
              <a:t>set </a:t>
            </a:r>
            <a:r>
              <a:rPr sz="2400" dirty="0">
                <a:latin typeface="Times New Roman"/>
                <a:cs typeface="Times New Roman"/>
              </a:rPr>
              <a:t>of </a:t>
            </a:r>
            <a:r>
              <a:rPr sz="2400" i="1" dirty="0">
                <a:latin typeface="Times New Roman"/>
                <a:cs typeface="Times New Roman"/>
              </a:rPr>
              <a:t>k </a:t>
            </a:r>
            <a:r>
              <a:rPr sz="2400" spc="-5" dirty="0">
                <a:latin typeface="Times New Roman"/>
                <a:cs typeface="Times New Roman"/>
              </a:rPr>
              <a:t>clusters</a:t>
            </a:r>
            <a:endParaRPr sz="2400">
              <a:latin typeface="Times New Roman"/>
              <a:cs typeface="Times New Roman"/>
            </a:endParaRPr>
          </a:p>
        </p:txBody>
      </p:sp>
      <p:sp>
        <p:nvSpPr>
          <p:cNvPr id="3" name="object 3"/>
          <p:cNvSpPr txBox="1"/>
          <p:nvPr/>
        </p:nvSpPr>
        <p:spPr>
          <a:xfrm>
            <a:off x="569764" y="1626024"/>
            <a:ext cx="77089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800000"/>
                </a:solidFill>
                <a:latin typeface="Times New Roman"/>
                <a:cs typeface="Times New Roman"/>
              </a:rPr>
              <a:t>Steps:</a:t>
            </a:r>
            <a:endParaRPr sz="2400">
              <a:latin typeface="Times New Roman"/>
              <a:cs typeface="Times New Roman"/>
            </a:endParaRPr>
          </a:p>
        </p:txBody>
      </p:sp>
      <p:sp>
        <p:nvSpPr>
          <p:cNvPr id="4" name="object 4"/>
          <p:cNvSpPr txBox="1"/>
          <p:nvPr/>
        </p:nvSpPr>
        <p:spPr>
          <a:xfrm>
            <a:off x="467965" y="1991784"/>
            <a:ext cx="280035" cy="878840"/>
          </a:xfrm>
          <a:prstGeom prst="rect">
            <a:avLst/>
          </a:prstGeom>
        </p:spPr>
        <p:txBody>
          <a:bodyPr vert="horz" wrap="square" lIns="0" tIns="73660" rIns="0" bIns="0" rtlCol="0">
            <a:spAutoFit/>
          </a:bodyPr>
          <a:lstStyle/>
          <a:p>
            <a:pPr marL="12700">
              <a:lnSpc>
                <a:spcPct val="100000"/>
              </a:lnSpc>
              <a:spcBef>
                <a:spcPts val="580"/>
              </a:spcBef>
            </a:pPr>
            <a:r>
              <a:rPr sz="2400" spc="-5" dirty="0">
                <a:solidFill>
                  <a:srgbClr val="0B5ED7"/>
                </a:solidFill>
                <a:latin typeface="Arial MT"/>
                <a:cs typeface="Arial MT"/>
              </a:rPr>
              <a:t>1.</a:t>
            </a:r>
            <a:endParaRPr sz="2400">
              <a:latin typeface="Arial MT"/>
              <a:cs typeface="Arial MT"/>
            </a:endParaRPr>
          </a:p>
          <a:p>
            <a:pPr marL="12700">
              <a:lnSpc>
                <a:spcPct val="100000"/>
              </a:lnSpc>
              <a:spcBef>
                <a:spcPts val="480"/>
              </a:spcBef>
            </a:pPr>
            <a:r>
              <a:rPr sz="2400" b="1" spc="-5" dirty="0">
                <a:solidFill>
                  <a:srgbClr val="0B5ED7"/>
                </a:solidFill>
                <a:latin typeface="Arial"/>
                <a:cs typeface="Arial"/>
              </a:rPr>
              <a:t>2.</a:t>
            </a:r>
            <a:endParaRPr sz="2400">
              <a:latin typeface="Arial"/>
              <a:cs typeface="Arial"/>
            </a:endParaRPr>
          </a:p>
        </p:txBody>
      </p:sp>
      <p:sp>
        <p:nvSpPr>
          <p:cNvPr id="5" name="object 5"/>
          <p:cNvSpPr txBox="1"/>
          <p:nvPr/>
        </p:nvSpPr>
        <p:spPr>
          <a:xfrm>
            <a:off x="1026964" y="1991784"/>
            <a:ext cx="8046084" cy="878840"/>
          </a:xfrm>
          <a:prstGeom prst="rect">
            <a:avLst/>
          </a:prstGeom>
        </p:spPr>
        <p:txBody>
          <a:bodyPr vert="horz" wrap="square" lIns="0" tIns="73660" rIns="0" bIns="0" rtlCol="0">
            <a:spAutoFit/>
          </a:bodyPr>
          <a:lstStyle/>
          <a:p>
            <a:pPr marL="12700">
              <a:lnSpc>
                <a:spcPct val="100000"/>
              </a:lnSpc>
              <a:spcBef>
                <a:spcPts val="580"/>
              </a:spcBef>
            </a:pPr>
            <a:r>
              <a:rPr sz="2400" spc="-5" dirty="0">
                <a:latin typeface="Times New Roman"/>
                <a:cs typeface="Times New Roman"/>
              </a:rPr>
              <a:t>Randomly</a:t>
            </a:r>
            <a:r>
              <a:rPr sz="2400" spc="-15" dirty="0">
                <a:latin typeface="Times New Roman"/>
                <a:cs typeface="Times New Roman"/>
              </a:rPr>
              <a:t> </a:t>
            </a:r>
            <a:r>
              <a:rPr sz="2400" spc="-5" dirty="0">
                <a:latin typeface="Times New Roman"/>
                <a:cs typeface="Times New Roman"/>
              </a:rPr>
              <a:t>choose</a:t>
            </a:r>
            <a:r>
              <a:rPr sz="2400" spc="50" dirty="0">
                <a:latin typeface="Times New Roman"/>
                <a:cs typeface="Times New Roman"/>
              </a:rPr>
              <a:t> </a:t>
            </a:r>
            <a:r>
              <a:rPr sz="2400" i="1" dirty="0">
                <a:latin typeface="Times New Roman"/>
                <a:cs typeface="Times New Roman"/>
              </a:rPr>
              <a:t>k</a:t>
            </a:r>
            <a:r>
              <a:rPr sz="2400" i="1" spc="-10" dirty="0">
                <a:latin typeface="Times New Roman"/>
                <a:cs typeface="Times New Roman"/>
              </a:rPr>
              <a:t> </a:t>
            </a:r>
            <a:r>
              <a:rPr sz="2400" dirty="0">
                <a:latin typeface="Times New Roman"/>
                <a:cs typeface="Times New Roman"/>
              </a:rPr>
              <a:t>objects</a:t>
            </a:r>
            <a:r>
              <a:rPr sz="2400" spc="-5" dirty="0">
                <a:latin typeface="Times New Roman"/>
                <a:cs typeface="Times New Roman"/>
              </a:rPr>
              <a:t> </a:t>
            </a:r>
            <a:r>
              <a:rPr sz="2400" dirty="0">
                <a:latin typeface="Times New Roman"/>
                <a:cs typeface="Times New Roman"/>
              </a:rPr>
              <a:t>from</a:t>
            </a:r>
            <a:r>
              <a:rPr sz="2400" spc="-5" dirty="0">
                <a:latin typeface="Times New Roman"/>
                <a:cs typeface="Times New Roman"/>
              </a:rPr>
              <a:t> </a:t>
            </a:r>
            <a:r>
              <a:rPr sz="2400" dirty="0">
                <a:latin typeface="Times New Roman"/>
                <a:cs typeface="Times New Roman"/>
              </a:rPr>
              <a:t>D</a:t>
            </a:r>
            <a:r>
              <a:rPr sz="2400" spc="-15" dirty="0">
                <a:latin typeface="Times New Roman"/>
                <a:cs typeface="Times New Roman"/>
              </a:rPr>
              <a:t> </a:t>
            </a:r>
            <a:r>
              <a:rPr sz="2400" spc="-5" dirty="0">
                <a:latin typeface="Times New Roman"/>
                <a:cs typeface="Times New Roman"/>
              </a:rPr>
              <a:t>as</a:t>
            </a:r>
            <a:r>
              <a:rPr sz="2400" spc="-10" dirty="0">
                <a:latin typeface="Times New Roman"/>
                <a:cs typeface="Times New Roman"/>
              </a:rPr>
              <a:t> </a:t>
            </a:r>
            <a:r>
              <a:rPr sz="2400" spc="-5" dirty="0">
                <a:latin typeface="Times New Roman"/>
                <a:cs typeface="Times New Roman"/>
              </a:rPr>
              <a:t>the</a:t>
            </a:r>
            <a:r>
              <a:rPr sz="2400" spc="-10" dirty="0">
                <a:latin typeface="Times New Roman"/>
                <a:cs typeface="Times New Roman"/>
              </a:rPr>
              <a:t> </a:t>
            </a:r>
            <a:r>
              <a:rPr sz="2400" spc="-5" dirty="0">
                <a:latin typeface="Times New Roman"/>
                <a:cs typeface="Times New Roman"/>
              </a:rPr>
              <a:t>initial</a:t>
            </a:r>
            <a:r>
              <a:rPr sz="2400" spc="-15" dirty="0">
                <a:latin typeface="Times New Roman"/>
                <a:cs typeface="Times New Roman"/>
              </a:rPr>
              <a:t> </a:t>
            </a:r>
            <a:r>
              <a:rPr sz="2400" spc="-5" dirty="0">
                <a:latin typeface="Times New Roman"/>
                <a:cs typeface="Times New Roman"/>
              </a:rPr>
              <a:t>cluster</a:t>
            </a:r>
            <a:r>
              <a:rPr sz="2400" spc="-10" dirty="0">
                <a:latin typeface="Times New Roman"/>
                <a:cs typeface="Times New Roman"/>
              </a:rPr>
              <a:t> </a:t>
            </a:r>
            <a:r>
              <a:rPr sz="2400" spc="-5" dirty="0">
                <a:latin typeface="Times New Roman"/>
                <a:cs typeface="Times New Roman"/>
              </a:rPr>
              <a:t>centroids.</a:t>
            </a:r>
            <a:endParaRPr sz="2400">
              <a:latin typeface="Times New Roman"/>
              <a:cs typeface="Times New Roman"/>
            </a:endParaRPr>
          </a:p>
          <a:p>
            <a:pPr marL="12700">
              <a:lnSpc>
                <a:spcPct val="100000"/>
              </a:lnSpc>
              <a:spcBef>
                <a:spcPts val="480"/>
              </a:spcBef>
            </a:pPr>
            <a:r>
              <a:rPr sz="2400" b="1" spc="-5" dirty="0">
                <a:latin typeface="Times New Roman"/>
                <a:cs typeface="Times New Roman"/>
              </a:rPr>
              <a:t>For</a:t>
            </a:r>
            <a:r>
              <a:rPr sz="2400" b="1" spc="-10" dirty="0">
                <a:latin typeface="Times New Roman"/>
                <a:cs typeface="Times New Roman"/>
              </a:rPr>
              <a:t> </a:t>
            </a:r>
            <a:r>
              <a:rPr sz="2400" spc="-5" dirty="0">
                <a:latin typeface="Times New Roman"/>
                <a:cs typeface="Times New Roman"/>
              </a:rPr>
              <a:t>each</a:t>
            </a:r>
            <a:r>
              <a:rPr sz="2400" spc="-15" dirty="0">
                <a:latin typeface="Times New Roman"/>
                <a:cs typeface="Times New Roman"/>
              </a:rPr>
              <a:t> </a:t>
            </a:r>
            <a:r>
              <a:rPr sz="2400" dirty="0">
                <a:latin typeface="Times New Roman"/>
                <a:cs typeface="Times New Roman"/>
              </a:rPr>
              <a:t>of</a:t>
            </a:r>
            <a:r>
              <a:rPr sz="2400" spc="-10" dirty="0">
                <a:latin typeface="Times New Roman"/>
                <a:cs typeface="Times New Roman"/>
              </a:rPr>
              <a:t> </a:t>
            </a:r>
            <a:r>
              <a:rPr sz="2400" spc="-5" dirty="0">
                <a:latin typeface="Times New Roman"/>
                <a:cs typeface="Times New Roman"/>
              </a:rPr>
              <a:t>the</a:t>
            </a:r>
            <a:r>
              <a:rPr sz="2400" spc="-15" dirty="0">
                <a:latin typeface="Times New Roman"/>
                <a:cs typeface="Times New Roman"/>
              </a:rPr>
              <a:t> </a:t>
            </a:r>
            <a:r>
              <a:rPr sz="2400" dirty="0">
                <a:latin typeface="Times New Roman"/>
                <a:cs typeface="Times New Roman"/>
              </a:rPr>
              <a:t>objects</a:t>
            </a:r>
            <a:r>
              <a:rPr sz="2400" spc="-10" dirty="0">
                <a:latin typeface="Times New Roman"/>
                <a:cs typeface="Times New Roman"/>
              </a:rPr>
              <a:t> </a:t>
            </a:r>
            <a:r>
              <a:rPr sz="2400" spc="-5" dirty="0">
                <a:latin typeface="Times New Roman"/>
                <a:cs typeface="Times New Roman"/>
              </a:rPr>
              <a:t>in</a:t>
            </a:r>
            <a:r>
              <a:rPr sz="2400" spc="-15" dirty="0">
                <a:latin typeface="Times New Roman"/>
                <a:cs typeface="Times New Roman"/>
              </a:rPr>
              <a:t> </a:t>
            </a:r>
            <a:r>
              <a:rPr sz="2400" dirty="0">
                <a:latin typeface="Times New Roman"/>
                <a:cs typeface="Times New Roman"/>
              </a:rPr>
              <a:t>D</a:t>
            </a:r>
            <a:r>
              <a:rPr sz="2400" spc="25" dirty="0">
                <a:latin typeface="Times New Roman"/>
                <a:cs typeface="Times New Roman"/>
              </a:rPr>
              <a:t> </a:t>
            </a:r>
            <a:r>
              <a:rPr sz="2400" b="1" spc="-5" dirty="0">
                <a:latin typeface="Times New Roman"/>
                <a:cs typeface="Times New Roman"/>
              </a:rPr>
              <a:t>do</a:t>
            </a:r>
            <a:endParaRPr sz="2400">
              <a:latin typeface="Times New Roman"/>
              <a:cs typeface="Times New Roman"/>
            </a:endParaRPr>
          </a:p>
        </p:txBody>
      </p:sp>
      <p:sp>
        <p:nvSpPr>
          <p:cNvPr id="6" name="object 6"/>
          <p:cNvSpPr txBox="1">
            <a:spLocks noGrp="1"/>
          </p:cNvSpPr>
          <p:nvPr>
            <p:ph type="body" idx="1"/>
          </p:nvPr>
        </p:nvSpPr>
        <p:spPr>
          <a:prstGeom prst="rect">
            <a:avLst/>
          </a:prstGeom>
        </p:spPr>
        <p:txBody>
          <a:bodyPr vert="horz" wrap="square" lIns="0" tIns="73660" rIns="0" bIns="0" rtlCol="0">
            <a:spAutoFit/>
          </a:bodyPr>
          <a:lstStyle/>
          <a:p>
            <a:pPr marL="1211580" indent="-412115">
              <a:lnSpc>
                <a:spcPct val="100000"/>
              </a:lnSpc>
              <a:spcBef>
                <a:spcPts val="580"/>
              </a:spcBef>
              <a:buClr>
                <a:srgbClr val="0B5ED7"/>
              </a:buClr>
              <a:buFont typeface="Arial MT"/>
              <a:buChar char="•"/>
              <a:tabLst>
                <a:tab pos="1211580" algn="l"/>
                <a:tab pos="1212215" algn="l"/>
              </a:tabLst>
            </a:pPr>
            <a:r>
              <a:rPr spc="-5" dirty="0"/>
              <a:t>Compute</a:t>
            </a:r>
            <a:r>
              <a:rPr spc="-15" dirty="0"/>
              <a:t> </a:t>
            </a:r>
            <a:r>
              <a:rPr dirty="0"/>
              <a:t>distance</a:t>
            </a:r>
            <a:r>
              <a:rPr spc="-5" dirty="0"/>
              <a:t> </a:t>
            </a:r>
            <a:r>
              <a:rPr dirty="0"/>
              <a:t>between</a:t>
            </a:r>
            <a:r>
              <a:rPr spc="-10" dirty="0"/>
              <a:t> </a:t>
            </a:r>
            <a:r>
              <a:rPr spc="-5" dirty="0"/>
              <a:t>the</a:t>
            </a:r>
            <a:r>
              <a:rPr spc="-10" dirty="0"/>
              <a:t> </a:t>
            </a:r>
            <a:r>
              <a:rPr spc="-5" dirty="0"/>
              <a:t>current</a:t>
            </a:r>
            <a:r>
              <a:rPr spc="-15" dirty="0"/>
              <a:t> </a:t>
            </a:r>
            <a:r>
              <a:rPr dirty="0"/>
              <a:t>objects</a:t>
            </a:r>
            <a:r>
              <a:rPr spc="-5" dirty="0"/>
              <a:t> and</a:t>
            </a:r>
            <a:r>
              <a:rPr spc="70" dirty="0"/>
              <a:t> </a:t>
            </a:r>
            <a:r>
              <a:rPr i="1" dirty="0">
                <a:latin typeface="Times New Roman"/>
                <a:cs typeface="Times New Roman"/>
              </a:rPr>
              <a:t>k</a:t>
            </a:r>
            <a:r>
              <a:rPr i="1" spc="-5" dirty="0">
                <a:latin typeface="Times New Roman"/>
                <a:cs typeface="Times New Roman"/>
              </a:rPr>
              <a:t> </a:t>
            </a:r>
            <a:r>
              <a:rPr spc="-5" dirty="0"/>
              <a:t>cluster</a:t>
            </a:r>
            <a:r>
              <a:rPr spc="-15" dirty="0"/>
              <a:t> </a:t>
            </a:r>
            <a:r>
              <a:rPr spc="-5" dirty="0"/>
              <a:t>centroids</a:t>
            </a:r>
          </a:p>
          <a:p>
            <a:pPr marL="1211580" indent="-412115">
              <a:lnSpc>
                <a:spcPct val="100000"/>
              </a:lnSpc>
              <a:spcBef>
                <a:spcPts val="480"/>
              </a:spcBef>
              <a:buClr>
                <a:srgbClr val="0B5ED7"/>
              </a:buClr>
              <a:buFont typeface="Arial MT"/>
              <a:buChar char="•"/>
              <a:tabLst>
                <a:tab pos="1211580" algn="l"/>
                <a:tab pos="1212215" algn="l"/>
              </a:tabLst>
            </a:pPr>
            <a:r>
              <a:rPr spc="-5" dirty="0"/>
              <a:t>Assign</a:t>
            </a:r>
            <a:r>
              <a:rPr spc="-10" dirty="0"/>
              <a:t> </a:t>
            </a:r>
            <a:r>
              <a:rPr spc="-5" dirty="0"/>
              <a:t>the</a:t>
            </a:r>
            <a:r>
              <a:rPr spc="-10" dirty="0"/>
              <a:t> </a:t>
            </a:r>
            <a:r>
              <a:rPr spc="-5" dirty="0"/>
              <a:t>current</a:t>
            </a:r>
            <a:r>
              <a:rPr spc="-10" dirty="0"/>
              <a:t> </a:t>
            </a:r>
            <a:r>
              <a:rPr dirty="0"/>
              <a:t>object</a:t>
            </a:r>
            <a:r>
              <a:rPr spc="-5" dirty="0"/>
              <a:t> to</a:t>
            </a:r>
            <a:r>
              <a:rPr spc="-10" dirty="0"/>
              <a:t> </a:t>
            </a:r>
            <a:r>
              <a:rPr spc="-5" dirty="0"/>
              <a:t>that cluster</a:t>
            </a:r>
            <a:r>
              <a:rPr spc="-10" dirty="0"/>
              <a:t> </a:t>
            </a:r>
            <a:r>
              <a:rPr spc="-5" dirty="0"/>
              <a:t>to</a:t>
            </a:r>
            <a:r>
              <a:rPr spc="-10" dirty="0"/>
              <a:t> </a:t>
            </a:r>
            <a:r>
              <a:rPr spc="-5" dirty="0"/>
              <a:t>which</a:t>
            </a:r>
            <a:r>
              <a:rPr spc="-10" dirty="0"/>
              <a:t> </a:t>
            </a:r>
            <a:r>
              <a:rPr spc="-5" dirty="0"/>
              <a:t>it</a:t>
            </a:r>
            <a:r>
              <a:rPr spc="-10" dirty="0"/>
              <a:t> </a:t>
            </a:r>
            <a:r>
              <a:rPr spc="-5" dirty="0"/>
              <a:t>is closest.</a:t>
            </a:r>
          </a:p>
          <a:p>
            <a:pPr>
              <a:lnSpc>
                <a:spcPct val="100000"/>
              </a:lnSpc>
              <a:spcBef>
                <a:spcPts val="45"/>
              </a:spcBef>
            </a:pPr>
            <a:endParaRPr sz="3300"/>
          </a:p>
          <a:p>
            <a:pPr marL="571500" indent="-559435">
              <a:lnSpc>
                <a:spcPct val="100000"/>
              </a:lnSpc>
              <a:buClr>
                <a:srgbClr val="0B5ED7"/>
              </a:buClr>
              <a:buFont typeface="Arial MT"/>
              <a:buAutoNum type="arabicPeriod" startAt="3"/>
              <a:tabLst>
                <a:tab pos="571500" algn="l"/>
                <a:tab pos="572135" algn="l"/>
              </a:tabLst>
            </a:pPr>
            <a:r>
              <a:rPr spc="-5" dirty="0"/>
              <a:t>Compute</a:t>
            </a:r>
            <a:r>
              <a:rPr spc="-10" dirty="0"/>
              <a:t> </a:t>
            </a:r>
            <a:r>
              <a:rPr spc="-5" dirty="0"/>
              <a:t>the </a:t>
            </a:r>
            <a:r>
              <a:rPr dirty="0"/>
              <a:t>“</a:t>
            </a:r>
            <a:r>
              <a:rPr dirty="0">
                <a:solidFill>
                  <a:srgbClr val="0B5ED7"/>
                </a:solidFill>
              </a:rPr>
              <a:t>cluster</a:t>
            </a:r>
            <a:r>
              <a:rPr spc="-5" dirty="0">
                <a:solidFill>
                  <a:srgbClr val="0B5ED7"/>
                </a:solidFill>
              </a:rPr>
              <a:t> </a:t>
            </a:r>
            <a:r>
              <a:rPr dirty="0">
                <a:solidFill>
                  <a:srgbClr val="0B5ED7"/>
                </a:solidFill>
              </a:rPr>
              <a:t>centers</a:t>
            </a:r>
            <a:r>
              <a:rPr dirty="0"/>
              <a:t>”</a:t>
            </a:r>
            <a:r>
              <a:rPr spc="-5" dirty="0"/>
              <a:t> </a:t>
            </a:r>
            <a:r>
              <a:rPr dirty="0"/>
              <a:t>of </a:t>
            </a:r>
            <a:r>
              <a:rPr spc="-5" dirty="0"/>
              <a:t>each </a:t>
            </a:r>
            <a:r>
              <a:rPr spc="-25" dirty="0"/>
              <a:t>cluster.</a:t>
            </a:r>
            <a:r>
              <a:rPr spc="-50" dirty="0"/>
              <a:t> </a:t>
            </a:r>
            <a:r>
              <a:rPr spc="-5" dirty="0"/>
              <a:t>These </a:t>
            </a:r>
            <a:r>
              <a:rPr dirty="0"/>
              <a:t>become </a:t>
            </a:r>
            <a:r>
              <a:rPr spc="-5" dirty="0"/>
              <a:t>the </a:t>
            </a:r>
            <a:r>
              <a:rPr dirty="0"/>
              <a:t>new </a:t>
            </a:r>
            <a:r>
              <a:rPr spc="-5" dirty="0"/>
              <a:t>cluster centroids.</a:t>
            </a:r>
          </a:p>
          <a:p>
            <a:pPr marL="571500" indent="-559435">
              <a:lnSpc>
                <a:spcPct val="100000"/>
              </a:lnSpc>
              <a:spcBef>
                <a:spcPts val="480"/>
              </a:spcBef>
              <a:buClr>
                <a:srgbClr val="0B5ED7"/>
              </a:buClr>
              <a:buFont typeface="Arial MT"/>
              <a:buAutoNum type="arabicPeriod" startAt="3"/>
              <a:tabLst>
                <a:tab pos="571500" algn="l"/>
                <a:tab pos="572135" algn="l"/>
              </a:tabLst>
            </a:pPr>
            <a:r>
              <a:rPr spc="-5" dirty="0"/>
              <a:t>Repeat</a:t>
            </a:r>
            <a:r>
              <a:rPr spc="-10" dirty="0"/>
              <a:t> </a:t>
            </a:r>
            <a:r>
              <a:rPr spc="-5" dirty="0"/>
              <a:t>step</a:t>
            </a:r>
            <a:r>
              <a:rPr spc="-10" dirty="0"/>
              <a:t> </a:t>
            </a:r>
            <a:r>
              <a:rPr dirty="0"/>
              <a:t>2-3</a:t>
            </a:r>
            <a:r>
              <a:rPr spc="-5" dirty="0"/>
              <a:t> </a:t>
            </a:r>
            <a:r>
              <a:rPr dirty="0"/>
              <a:t>until</a:t>
            </a:r>
            <a:r>
              <a:rPr spc="-5" dirty="0"/>
              <a:t> the</a:t>
            </a:r>
            <a:r>
              <a:rPr spc="-10" dirty="0"/>
              <a:t> convergence</a:t>
            </a:r>
            <a:r>
              <a:rPr spc="-5" dirty="0"/>
              <a:t> criterion is</a:t>
            </a:r>
            <a:r>
              <a:rPr spc="-10" dirty="0"/>
              <a:t> </a:t>
            </a:r>
            <a:r>
              <a:rPr spc="-5" dirty="0"/>
              <a:t>satisfied</a:t>
            </a:r>
          </a:p>
          <a:p>
            <a:pPr marL="571500" indent="-559435">
              <a:lnSpc>
                <a:spcPct val="100000"/>
              </a:lnSpc>
              <a:spcBef>
                <a:spcPts val="480"/>
              </a:spcBef>
              <a:buClr>
                <a:srgbClr val="0B5ED7"/>
              </a:buClr>
              <a:buFont typeface="Arial MT"/>
              <a:buAutoNum type="arabicPeriod" startAt="3"/>
              <a:tabLst>
                <a:tab pos="571500" algn="l"/>
                <a:tab pos="572135" algn="l"/>
              </a:tabLst>
            </a:pPr>
            <a:r>
              <a:rPr spc="-5" dirty="0"/>
              <a:t>Stop</a:t>
            </a:r>
          </a:p>
        </p:txBody>
      </p:sp>
      <p:sp>
        <p:nvSpPr>
          <p:cNvPr id="7" name="object 7"/>
          <p:cNvSpPr txBox="1"/>
          <p:nvPr/>
        </p:nvSpPr>
        <p:spPr>
          <a:xfrm>
            <a:off x="11718590" y="6428678"/>
            <a:ext cx="17970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35C75"/>
                </a:solidFill>
                <a:latin typeface="Calibri"/>
                <a:cs typeface="Calibri"/>
              </a:rPr>
              <a:t>58</a:t>
            </a:r>
            <a:endParaRPr sz="1200">
              <a:latin typeface="Calibri"/>
              <a:cs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140" y="212896"/>
            <a:ext cx="9888855" cy="1732280"/>
          </a:xfrm>
          <a:prstGeom prst="rect">
            <a:avLst/>
          </a:prstGeom>
        </p:spPr>
        <p:txBody>
          <a:bodyPr vert="horz" wrap="square" lIns="0" tIns="12700" rIns="0" bIns="0" rtlCol="0">
            <a:spAutoFit/>
          </a:bodyPr>
          <a:lstStyle/>
          <a:p>
            <a:pPr marL="12700" marR="5080">
              <a:lnSpc>
                <a:spcPct val="116700"/>
              </a:lnSpc>
              <a:spcBef>
                <a:spcPts val="100"/>
              </a:spcBef>
            </a:pPr>
            <a:r>
              <a:rPr sz="2400" spc="-5" dirty="0"/>
              <a:t>Consider the </a:t>
            </a:r>
            <a:r>
              <a:rPr sz="2400" spc="-20" dirty="0"/>
              <a:t>Data</a:t>
            </a:r>
            <a:r>
              <a:rPr sz="2400" dirty="0"/>
              <a:t> </a:t>
            </a:r>
            <a:r>
              <a:rPr sz="2400" spc="-10" dirty="0"/>
              <a:t>points</a:t>
            </a:r>
            <a:r>
              <a:rPr sz="2400" spc="-5" dirty="0"/>
              <a:t> </a:t>
            </a:r>
            <a:r>
              <a:rPr sz="2400" spc="-15" dirty="0"/>
              <a:t>listed</a:t>
            </a:r>
            <a:r>
              <a:rPr sz="2400" dirty="0"/>
              <a:t> </a:t>
            </a:r>
            <a:r>
              <a:rPr sz="2400" spc="-5" dirty="0"/>
              <a:t>in the</a:t>
            </a:r>
            <a:r>
              <a:rPr sz="2400" dirty="0"/>
              <a:t> </a:t>
            </a:r>
            <a:r>
              <a:rPr sz="2400" spc="-10" dirty="0"/>
              <a:t>table</a:t>
            </a:r>
            <a:r>
              <a:rPr sz="2400" spc="-5" dirty="0"/>
              <a:t> </a:t>
            </a:r>
            <a:r>
              <a:rPr sz="2400" dirty="0"/>
              <a:t>and</a:t>
            </a:r>
            <a:r>
              <a:rPr sz="2400" spc="-5" dirty="0"/>
              <a:t> </a:t>
            </a:r>
            <a:r>
              <a:rPr sz="2400" spc="-10" dirty="0"/>
              <a:t>set</a:t>
            </a:r>
            <a:r>
              <a:rPr sz="2400" dirty="0"/>
              <a:t> k</a:t>
            </a:r>
            <a:r>
              <a:rPr sz="2400" spc="-5" dirty="0"/>
              <a:t> </a:t>
            </a:r>
            <a:r>
              <a:rPr sz="2400" dirty="0"/>
              <a:t>= 2</a:t>
            </a:r>
            <a:r>
              <a:rPr sz="2400" spc="-5" dirty="0"/>
              <a:t> </a:t>
            </a:r>
            <a:r>
              <a:rPr sz="2400" spc="-15" dirty="0"/>
              <a:t>to</a:t>
            </a:r>
            <a:r>
              <a:rPr sz="2400" dirty="0"/>
              <a:t> </a:t>
            </a:r>
            <a:r>
              <a:rPr sz="2400" spc="-10" dirty="0"/>
              <a:t>produce</a:t>
            </a:r>
            <a:r>
              <a:rPr sz="2400" spc="-5" dirty="0"/>
              <a:t> </a:t>
            </a:r>
            <a:r>
              <a:rPr sz="2400" spc="-10" dirty="0"/>
              <a:t>two</a:t>
            </a:r>
            <a:r>
              <a:rPr sz="2400" spc="-5" dirty="0"/>
              <a:t> </a:t>
            </a:r>
            <a:r>
              <a:rPr sz="2400" spc="-20" dirty="0"/>
              <a:t>clusters </a:t>
            </a:r>
            <a:r>
              <a:rPr sz="2400" spc="-525" dirty="0"/>
              <a:t> </a:t>
            </a:r>
            <a:r>
              <a:rPr sz="2400" spc="-5" dirty="0"/>
              <a:t>Use</a:t>
            </a:r>
            <a:r>
              <a:rPr sz="2400" spc="-10" dirty="0"/>
              <a:t> </a:t>
            </a:r>
            <a:r>
              <a:rPr sz="2400" spc="-5" dirty="0"/>
              <a:t>the </a:t>
            </a:r>
            <a:r>
              <a:rPr sz="2400" spc="-20" dirty="0"/>
              <a:t>first</a:t>
            </a:r>
            <a:r>
              <a:rPr sz="2400" spc="-5" dirty="0"/>
              <a:t> </a:t>
            </a:r>
            <a:r>
              <a:rPr sz="2400" spc="-10" dirty="0"/>
              <a:t>two</a:t>
            </a:r>
            <a:r>
              <a:rPr sz="2400" spc="-5" dirty="0"/>
              <a:t> samples (4,4) </a:t>
            </a:r>
            <a:r>
              <a:rPr sz="2400" dirty="0"/>
              <a:t>and</a:t>
            </a:r>
            <a:r>
              <a:rPr sz="2400" spc="-5" dirty="0"/>
              <a:t> (8,4)</a:t>
            </a:r>
            <a:r>
              <a:rPr sz="2400" spc="-10" dirty="0"/>
              <a:t> </a:t>
            </a:r>
            <a:r>
              <a:rPr sz="2400" dirty="0"/>
              <a:t>as</a:t>
            </a:r>
            <a:r>
              <a:rPr sz="2400" spc="-5" dirty="0"/>
              <a:t> the seed </a:t>
            </a:r>
            <a:r>
              <a:rPr sz="2400" spc="-10" dirty="0"/>
              <a:t>points.</a:t>
            </a:r>
            <a:endParaRPr sz="2400"/>
          </a:p>
          <a:p>
            <a:pPr marL="12700" marR="1768475">
              <a:lnSpc>
                <a:spcPct val="116700"/>
              </a:lnSpc>
            </a:pPr>
            <a:r>
              <a:rPr sz="2400" spc="-5" dirty="0"/>
              <a:t>Now </a:t>
            </a:r>
            <a:r>
              <a:rPr sz="2400" dirty="0"/>
              <a:t>applying </a:t>
            </a:r>
            <a:r>
              <a:rPr sz="2400" spc="-5" dirty="0"/>
              <a:t>the algorithm </a:t>
            </a:r>
            <a:r>
              <a:rPr sz="2400" spc="-10" dirty="0"/>
              <a:t>by computing </a:t>
            </a:r>
            <a:r>
              <a:rPr sz="2400" spc="-5" dirty="0"/>
              <a:t>the </a:t>
            </a:r>
            <a:r>
              <a:rPr sz="2400" spc="-10" dirty="0"/>
              <a:t>distance </a:t>
            </a:r>
            <a:r>
              <a:rPr sz="2400" spc="-15" dirty="0"/>
              <a:t>from </a:t>
            </a:r>
            <a:r>
              <a:rPr sz="2400" spc="-5" dirty="0"/>
              <a:t>each </a:t>
            </a:r>
            <a:r>
              <a:rPr sz="2400" spc="-530" dirty="0"/>
              <a:t> </a:t>
            </a:r>
            <a:r>
              <a:rPr sz="2400" spc="-15" dirty="0"/>
              <a:t>cluster</a:t>
            </a:r>
            <a:r>
              <a:rPr sz="2400" spc="-10" dirty="0"/>
              <a:t> </a:t>
            </a:r>
            <a:r>
              <a:rPr sz="2400" spc="-15" dirty="0"/>
              <a:t>centroid</a:t>
            </a:r>
            <a:r>
              <a:rPr sz="2400" spc="-5" dirty="0"/>
              <a:t> </a:t>
            </a:r>
            <a:r>
              <a:rPr sz="2400" dirty="0"/>
              <a:t>and</a:t>
            </a:r>
            <a:r>
              <a:rPr sz="2400" spc="-5" dirty="0"/>
              <a:t> </a:t>
            </a:r>
            <a:r>
              <a:rPr sz="2400" dirty="0"/>
              <a:t>assigning</a:t>
            </a:r>
            <a:r>
              <a:rPr sz="2400" spc="-5" dirty="0"/>
              <a:t> them</a:t>
            </a:r>
            <a:r>
              <a:rPr sz="2400" spc="-10" dirty="0"/>
              <a:t> </a:t>
            </a:r>
            <a:r>
              <a:rPr sz="2400" spc="-15" dirty="0"/>
              <a:t>to</a:t>
            </a:r>
            <a:r>
              <a:rPr sz="2400" spc="-5" dirty="0"/>
              <a:t> the </a:t>
            </a:r>
            <a:r>
              <a:rPr sz="2400" spc="-15" dirty="0"/>
              <a:t>clusters:</a:t>
            </a:r>
            <a:endParaRPr sz="2400"/>
          </a:p>
        </p:txBody>
      </p:sp>
      <p:graphicFrame>
        <p:nvGraphicFramePr>
          <p:cNvPr id="3" name="object 3"/>
          <p:cNvGraphicFramePr>
            <a:graphicFrameLocks noGrp="1"/>
          </p:cNvGraphicFramePr>
          <p:nvPr/>
        </p:nvGraphicFramePr>
        <p:xfrm>
          <a:off x="1037853" y="2414538"/>
          <a:ext cx="2087244" cy="3112344"/>
        </p:xfrm>
        <a:graphic>
          <a:graphicData uri="http://schemas.openxmlformats.org/drawingml/2006/table">
            <a:tbl>
              <a:tblPr firstRow="1" bandRow="1">
                <a:tableStyleId>{2D5ABB26-0587-4C30-8999-92F81FD0307C}</a:tableStyleId>
              </a:tblPr>
              <a:tblGrid>
                <a:gridCol w="791845">
                  <a:extLst>
                    <a:ext uri="{9D8B030D-6E8A-4147-A177-3AD203B41FA5}">
                      <a16:colId xmlns:a16="http://schemas.microsoft.com/office/drawing/2014/main" val="20000"/>
                    </a:ext>
                  </a:extLst>
                </a:gridCol>
                <a:gridCol w="647699">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tblGrid>
              <a:tr h="712099">
                <a:tc>
                  <a:txBody>
                    <a:bodyPr/>
                    <a:lstStyle/>
                    <a:p>
                      <a:pPr marL="85725" marR="111125">
                        <a:lnSpc>
                          <a:spcPct val="100000"/>
                        </a:lnSpc>
                        <a:spcBef>
                          <a:spcPts val="225"/>
                        </a:spcBef>
                      </a:pPr>
                      <a:r>
                        <a:rPr sz="1800" b="1" spc="-15" dirty="0">
                          <a:latin typeface="Calibri"/>
                          <a:cs typeface="Calibri"/>
                        </a:rPr>
                        <a:t>Data </a:t>
                      </a:r>
                      <a:r>
                        <a:rPr sz="1800" b="1" spc="-10" dirty="0">
                          <a:latin typeface="Calibri"/>
                          <a:cs typeface="Calibri"/>
                        </a:rPr>
                        <a:t> </a:t>
                      </a:r>
                      <a:r>
                        <a:rPr sz="1800" b="1" spc="-30" dirty="0">
                          <a:latin typeface="Calibri"/>
                          <a:cs typeface="Calibri"/>
                        </a:rPr>
                        <a:t>P</a:t>
                      </a:r>
                      <a:r>
                        <a:rPr sz="1800" b="1" spc="-5" dirty="0">
                          <a:latin typeface="Calibri"/>
                          <a:cs typeface="Calibri"/>
                        </a:rPr>
                        <a:t>oi</a:t>
                      </a:r>
                      <a:r>
                        <a:rPr sz="1800" b="1" spc="-20" dirty="0">
                          <a:latin typeface="Calibri"/>
                          <a:cs typeface="Calibri"/>
                        </a:rPr>
                        <a:t>n</a:t>
                      </a:r>
                      <a:r>
                        <a:rPr sz="1800" b="1" spc="-5" dirty="0">
                          <a:latin typeface="Calibri"/>
                          <a:cs typeface="Calibri"/>
                        </a:rPr>
                        <a:t>ts</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28575">
                      <a:solidFill>
                        <a:srgbClr val="9BBB59"/>
                      </a:solidFill>
                      <a:prstDash val="solid"/>
                    </a:lnB>
                  </a:tcPr>
                </a:tc>
                <a:tc>
                  <a:txBody>
                    <a:bodyPr/>
                    <a:lstStyle/>
                    <a:p>
                      <a:pPr marL="85725">
                        <a:lnSpc>
                          <a:spcPct val="100000"/>
                        </a:lnSpc>
                        <a:spcBef>
                          <a:spcPts val="225"/>
                        </a:spcBef>
                      </a:pPr>
                      <a:r>
                        <a:rPr sz="1800" b="1" dirty="0">
                          <a:latin typeface="Calibri"/>
                          <a:cs typeface="Calibri"/>
                        </a:rPr>
                        <a:t>X</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28575">
                      <a:solidFill>
                        <a:srgbClr val="9BBB59"/>
                      </a:solidFill>
                      <a:prstDash val="solid"/>
                    </a:lnB>
                  </a:tcPr>
                </a:tc>
                <a:tc>
                  <a:txBody>
                    <a:bodyPr/>
                    <a:lstStyle/>
                    <a:p>
                      <a:pPr marL="85725">
                        <a:lnSpc>
                          <a:spcPct val="100000"/>
                        </a:lnSpc>
                        <a:spcBef>
                          <a:spcPts val="225"/>
                        </a:spcBef>
                      </a:pPr>
                      <a:r>
                        <a:rPr sz="1800" b="1" dirty="0">
                          <a:latin typeface="Calibri"/>
                          <a:cs typeface="Calibri"/>
                        </a:rPr>
                        <a:t>Y</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28575">
                      <a:solidFill>
                        <a:srgbClr val="9BBB59"/>
                      </a:solidFill>
                      <a:prstDash val="solid"/>
                    </a:lnB>
                  </a:tcPr>
                </a:tc>
                <a:extLst>
                  <a:ext uri="{0D108BD9-81ED-4DB2-BD59-A6C34878D82A}">
                    <a16:rowId xmlns:a16="http://schemas.microsoft.com/office/drawing/2014/main" val="10000"/>
                  </a:ext>
                </a:extLst>
              </a:tr>
              <a:tr h="480049">
                <a:tc>
                  <a:txBody>
                    <a:bodyPr/>
                    <a:lstStyle/>
                    <a:p>
                      <a:pPr marL="85725">
                        <a:lnSpc>
                          <a:spcPct val="100000"/>
                        </a:lnSpc>
                        <a:spcBef>
                          <a:spcPts val="225"/>
                        </a:spcBef>
                      </a:pPr>
                      <a:r>
                        <a:rPr sz="1800" dirty="0">
                          <a:latin typeface="Calibri"/>
                          <a:cs typeface="Calibri"/>
                        </a:rPr>
                        <a:t>1</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28575">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dirty="0">
                          <a:latin typeface="Calibri"/>
                          <a:cs typeface="Calibri"/>
                        </a:rPr>
                        <a:t>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28575">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dirty="0">
                          <a:latin typeface="Calibri"/>
                          <a:cs typeface="Calibri"/>
                        </a:rPr>
                        <a:t>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28575">
                      <a:solidFill>
                        <a:srgbClr val="9BBB59"/>
                      </a:solidFill>
                      <a:prstDash val="solid"/>
                    </a:lnT>
                    <a:lnB w="12700">
                      <a:solidFill>
                        <a:srgbClr val="9BBB59"/>
                      </a:solidFill>
                      <a:prstDash val="solid"/>
                    </a:lnB>
                    <a:solidFill>
                      <a:srgbClr val="EBF1DD"/>
                    </a:solidFill>
                  </a:tcPr>
                </a:tc>
                <a:extLst>
                  <a:ext uri="{0D108BD9-81ED-4DB2-BD59-A6C34878D82A}">
                    <a16:rowId xmlns:a16="http://schemas.microsoft.com/office/drawing/2014/main" val="10001"/>
                  </a:ext>
                </a:extLst>
              </a:tr>
              <a:tr h="480049">
                <a:tc>
                  <a:txBody>
                    <a:bodyPr/>
                    <a:lstStyle/>
                    <a:p>
                      <a:pPr marL="85725">
                        <a:lnSpc>
                          <a:spcPct val="100000"/>
                        </a:lnSpc>
                        <a:spcBef>
                          <a:spcPts val="225"/>
                        </a:spcBef>
                      </a:pPr>
                      <a:r>
                        <a:rPr sz="1800" dirty="0">
                          <a:latin typeface="Calibri"/>
                          <a:cs typeface="Calibri"/>
                        </a:rPr>
                        <a:t>2</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tc>
                  <a:txBody>
                    <a:bodyPr/>
                    <a:lstStyle/>
                    <a:p>
                      <a:pPr marL="85725">
                        <a:lnSpc>
                          <a:spcPct val="100000"/>
                        </a:lnSpc>
                        <a:spcBef>
                          <a:spcPts val="225"/>
                        </a:spcBef>
                      </a:pPr>
                      <a:r>
                        <a:rPr sz="1800" dirty="0">
                          <a:latin typeface="Calibri"/>
                          <a:cs typeface="Calibri"/>
                        </a:rPr>
                        <a:t>8</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tc>
                  <a:txBody>
                    <a:bodyPr/>
                    <a:lstStyle/>
                    <a:p>
                      <a:pPr marL="85725">
                        <a:lnSpc>
                          <a:spcPct val="100000"/>
                        </a:lnSpc>
                        <a:spcBef>
                          <a:spcPts val="225"/>
                        </a:spcBef>
                      </a:pPr>
                      <a:r>
                        <a:rPr sz="1800" dirty="0">
                          <a:latin typeface="Calibri"/>
                          <a:cs typeface="Calibri"/>
                        </a:rPr>
                        <a:t>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extLst>
                  <a:ext uri="{0D108BD9-81ED-4DB2-BD59-A6C34878D82A}">
                    <a16:rowId xmlns:a16="http://schemas.microsoft.com/office/drawing/2014/main" val="10002"/>
                  </a:ext>
                </a:extLst>
              </a:tr>
              <a:tr h="480049">
                <a:tc>
                  <a:txBody>
                    <a:bodyPr/>
                    <a:lstStyle/>
                    <a:p>
                      <a:pPr marL="85725">
                        <a:lnSpc>
                          <a:spcPct val="100000"/>
                        </a:lnSpc>
                        <a:spcBef>
                          <a:spcPts val="225"/>
                        </a:spcBef>
                      </a:pPr>
                      <a:r>
                        <a:rPr sz="1800" dirty="0">
                          <a:latin typeface="Calibri"/>
                          <a:cs typeface="Calibri"/>
                        </a:rPr>
                        <a:t>3</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15</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dirty="0">
                          <a:latin typeface="Calibri"/>
                          <a:cs typeface="Calibri"/>
                        </a:rPr>
                        <a:t>8</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extLst>
                  <a:ext uri="{0D108BD9-81ED-4DB2-BD59-A6C34878D82A}">
                    <a16:rowId xmlns:a16="http://schemas.microsoft.com/office/drawing/2014/main" val="10003"/>
                  </a:ext>
                </a:extLst>
              </a:tr>
              <a:tr h="480049">
                <a:tc>
                  <a:txBody>
                    <a:bodyPr/>
                    <a:lstStyle/>
                    <a:p>
                      <a:pPr marL="85725">
                        <a:lnSpc>
                          <a:spcPct val="100000"/>
                        </a:lnSpc>
                        <a:spcBef>
                          <a:spcPts val="225"/>
                        </a:spcBef>
                      </a:pPr>
                      <a:r>
                        <a:rPr sz="1800" dirty="0">
                          <a:latin typeface="Calibri"/>
                          <a:cs typeface="Calibri"/>
                        </a:rPr>
                        <a:t>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tc>
                  <a:txBody>
                    <a:bodyPr/>
                    <a:lstStyle/>
                    <a:p>
                      <a:pPr marL="85725">
                        <a:lnSpc>
                          <a:spcPct val="100000"/>
                        </a:lnSpc>
                        <a:spcBef>
                          <a:spcPts val="225"/>
                        </a:spcBef>
                      </a:pPr>
                      <a:r>
                        <a:rPr sz="1800" spc="-5" dirty="0">
                          <a:latin typeface="Calibri"/>
                          <a:cs typeface="Calibri"/>
                        </a:rPr>
                        <a:t>24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tc>
                  <a:txBody>
                    <a:bodyPr/>
                    <a:lstStyle/>
                    <a:p>
                      <a:pPr marL="85725">
                        <a:lnSpc>
                          <a:spcPct val="100000"/>
                        </a:lnSpc>
                        <a:spcBef>
                          <a:spcPts val="225"/>
                        </a:spcBef>
                      </a:pPr>
                      <a:r>
                        <a:rPr sz="1800" dirty="0">
                          <a:latin typeface="Calibri"/>
                          <a:cs typeface="Calibri"/>
                        </a:rPr>
                        <a:t>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extLst>
                  <a:ext uri="{0D108BD9-81ED-4DB2-BD59-A6C34878D82A}">
                    <a16:rowId xmlns:a16="http://schemas.microsoft.com/office/drawing/2014/main" val="10004"/>
                  </a:ext>
                </a:extLst>
              </a:tr>
              <a:tr h="480049">
                <a:tc>
                  <a:txBody>
                    <a:bodyPr/>
                    <a:lstStyle/>
                    <a:p>
                      <a:pPr marL="85725">
                        <a:lnSpc>
                          <a:spcPct val="100000"/>
                        </a:lnSpc>
                        <a:spcBef>
                          <a:spcPts val="225"/>
                        </a:spcBef>
                      </a:pPr>
                      <a:r>
                        <a:rPr sz="1800" dirty="0">
                          <a:latin typeface="Calibri"/>
                          <a:cs typeface="Calibri"/>
                        </a:rPr>
                        <a:t>5</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24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12</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extLst>
                  <a:ext uri="{0D108BD9-81ED-4DB2-BD59-A6C34878D82A}">
                    <a16:rowId xmlns:a16="http://schemas.microsoft.com/office/drawing/2014/main" val="10005"/>
                  </a:ext>
                </a:extLst>
              </a:tr>
            </a:tbl>
          </a:graphicData>
        </a:graphic>
      </p:graphicFrame>
      <p:graphicFrame>
        <p:nvGraphicFramePr>
          <p:cNvPr id="4" name="object 4"/>
          <p:cNvGraphicFramePr>
            <a:graphicFrameLocks noGrp="1"/>
          </p:cNvGraphicFramePr>
          <p:nvPr/>
        </p:nvGraphicFramePr>
        <p:xfrm>
          <a:off x="4854276" y="2486545"/>
          <a:ext cx="2952750" cy="3672369"/>
        </p:xfrm>
        <a:graphic>
          <a:graphicData uri="http://schemas.openxmlformats.org/drawingml/2006/table">
            <a:tbl>
              <a:tblPr firstRow="1" bandRow="1">
                <a:tableStyleId>{2D5ABB26-0587-4C30-8999-92F81FD0307C}</a:tableStyleId>
              </a:tblPr>
              <a:tblGrid>
                <a:gridCol w="1224280">
                  <a:extLst>
                    <a:ext uri="{9D8B030D-6E8A-4147-A177-3AD203B41FA5}">
                      <a16:colId xmlns:a16="http://schemas.microsoft.com/office/drawing/2014/main" val="20000"/>
                    </a:ext>
                  </a:extLst>
                </a:gridCol>
                <a:gridCol w="1728470">
                  <a:extLst>
                    <a:ext uri="{9D8B030D-6E8A-4147-A177-3AD203B41FA5}">
                      <a16:colId xmlns:a16="http://schemas.microsoft.com/office/drawing/2014/main" val="20001"/>
                    </a:ext>
                  </a:extLst>
                </a:gridCol>
              </a:tblGrid>
              <a:tr h="640074">
                <a:tc>
                  <a:txBody>
                    <a:bodyPr/>
                    <a:lstStyle/>
                    <a:p>
                      <a:pPr marL="85725">
                        <a:lnSpc>
                          <a:spcPct val="100000"/>
                        </a:lnSpc>
                        <a:spcBef>
                          <a:spcPts val="225"/>
                        </a:spcBef>
                      </a:pPr>
                      <a:r>
                        <a:rPr sz="1800" b="1" spc="-5" dirty="0">
                          <a:latin typeface="Calibri"/>
                          <a:cs typeface="Calibri"/>
                        </a:rPr>
                        <a:t>Sample</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28575">
                      <a:solidFill>
                        <a:srgbClr val="9BBB59"/>
                      </a:solidFill>
                      <a:prstDash val="solid"/>
                    </a:lnB>
                  </a:tcPr>
                </a:tc>
                <a:tc>
                  <a:txBody>
                    <a:bodyPr/>
                    <a:lstStyle/>
                    <a:p>
                      <a:pPr marL="85725" marR="183515">
                        <a:lnSpc>
                          <a:spcPct val="100000"/>
                        </a:lnSpc>
                        <a:spcBef>
                          <a:spcPts val="225"/>
                        </a:spcBef>
                      </a:pPr>
                      <a:r>
                        <a:rPr sz="1800" b="1" spc="-10" dirty="0">
                          <a:latin typeface="Calibri"/>
                          <a:cs typeface="Calibri"/>
                        </a:rPr>
                        <a:t>Nearest</a:t>
                      </a:r>
                      <a:r>
                        <a:rPr sz="1800" b="1" spc="-70" dirty="0">
                          <a:latin typeface="Calibri"/>
                          <a:cs typeface="Calibri"/>
                        </a:rPr>
                        <a:t> </a:t>
                      </a:r>
                      <a:r>
                        <a:rPr sz="1800" b="1" spc="-15" dirty="0">
                          <a:latin typeface="Calibri"/>
                          <a:cs typeface="Calibri"/>
                        </a:rPr>
                        <a:t>Cluster </a:t>
                      </a:r>
                      <a:r>
                        <a:rPr sz="1800" b="1" spc="-390" dirty="0">
                          <a:latin typeface="Calibri"/>
                          <a:cs typeface="Calibri"/>
                        </a:rPr>
                        <a:t> </a:t>
                      </a:r>
                      <a:r>
                        <a:rPr sz="1800" b="1" spc="-10" dirty="0">
                          <a:latin typeface="Calibri"/>
                          <a:cs typeface="Calibri"/>
                        </a:rPr>
                        <a:t>Centroid</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28575">
                      <a:solidFill>
                        <a:srgbClr val="9BBB59"/>
                      </a:solidFill>
                      <a:prstDash val="solid"/>
                    </a:lnB>
                  </a:tcPr>
                </a:tc>
                <a:extLst>
                  <a:ext uri="{0D108BD9-81ED-4DB2-BD59-A6C34878D82A}">
                    <a16:rowId xmlns:a16="http://schemas.microsoft.com/office/drawing/2014/main" val="10000"/>
                  </a:ext>
                </a:extLst>
              </a:tr>
              <a:tr h="578624">
                <a:tc>
                  <a:txBody>
                    <a:bodyPr/>
                    <a:lstStyle/>
                    <a:p>
                      <a:pPr marL="85725">
                        <a:lnSpc>
                          <a:spcPct val="100000"/>
                        </a:lnSpc>
                        <a:spcBef>
                          <a:spcPts val="225"/>
                        </a:spcBef>
                      </a:pPr>
                      <a:r>
                        <a:rPr sz="1800" spc="-5" dirty="0">
                          <a:latin typeface="Calibri"/>
                          <a:cs typeface="Calibri"/>
                        </a:rPr>
                        <a:t>(4,4)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28575">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(4,4)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28575">
                      <a:solidFill>
                        <a:srgbClr val="9BBB59"/>
                      </a:solidFill>
                      <a:prstDash val="solid"/>
                    </a:lnT>
                    <a:lnB w="12700">
                      <a:solidFill>
                        <a:srgbClr val="9BBB59"/>
                      </a:solidFill>
                      <a:prstDash val="solid"/>
                    </a:lnB>
                    <a:solidFill>
                      <a:srgbClr val="EBF1DD"/>
                    </a:solidFill>
                  </a:tcPr>
                </a:tc>
                <a:extLst>
                  <a:ext uri="{0D108BD9-81ED-4DB2-BD59-A6C34878D82A}">
                    <a16:rowId xmlns:a16="http://schemas.microsoft.com/office/drawing/2014/main" val="10001"/>
                  </a:ext>
                </a:extLst>
              </a:tr>
              <a:tr h="640074">
                <a:tc>
                  <a:txBody>
                    <a:bodyPr/>
                    <a:lstStyle/>
                    <a:p>
                      <a:pPr marL="85725">
                        <a:lnSpc>
                          <a:spcPct val="100000"/>
                        </a:lnSpc>
                        <a:spcBef>
                          <a:spcPts val="225"/>
                        </a:spcBef>
                      </a:pPr>
                      <a:r>
                        <a:rPr sz="1800" spc="-5" dirty="0">
                          <a:latin typeface="Calibri"/>
                          <a:cs typeface="Calibri"/>
                        </a:rPr>
                        <a:t>(8,4)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tc>
                  <a:txBody>
                    <a:bodyPr/>
                    <a:lstStyle/>
                    <a:p>
                      <a:pPr marL="85725">
                        <a:lnSpc>
                          <a:spcPct val="100000"/>
                        </a:lnSpc>
                        <a:spcBef>
                          <a:spcPts val="225"/>
                        </a:spcBef>
                      </a:pPr>
                      <a:r>
                        <a:rPr sz="1800" spc="-5" dirty="0">
                          <a:latin typeface="Calibri"/>
                          <a:cs typeface="Calibri"/>
                        </a:rPr>
                        <a:t>(8,4)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extLst>
                  <a:ext uri="{0D108BD9-81ED-4DB2-BD59-A6C34878D82A}">
                    <a16:rowId xmlns:a16="http://schemas.microsoft.com/office/drawing/2014/main" val="10002"/>
                  </a:ext>
                </a:extLst>
              </a:tr>
              <a:tr h="640074">
                <a:tc>
                  <a:txBody>
                    <a:bodyPr/>
                    <a:lstStyle/>
                    <a:p>
                      <a:pPr marL="85725">
                        <a:lnSpc>
                          <a:spcPct val="100000"/>
                        </a:lnSpc>
                        <a:spcBef>
                          <a:spcPts val="225"/>
                        </a:spcBef>
                      </a:pPr>
                      <a:r>
                        <a:rPr sz="1800" spc="-5" dirty="0">
                          <a:latin typeface="Calibri"/>
                          <a:cs typeface="Calibri"/>
                        </a:rPr>
                        <a:t>(15,8)</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(8,4)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extLst>
                  <a:ext uri="{0D108BD9-81ED-4DB2-BD59-A6C34878D82A}">
                    <a16:rowId xmlns:a16="http://schemas.microsoft.com/office/drawing/2014/main" val="10003"/>
                  </a:ext>
                </a:extLst>
              </a:tr>
              <a:tr h="640074">
                <a:tc>
                  <a:txBody>
                    <a:bodyPr/>
                    <a:lstStyle/>
                    <a:p>
                      <a:pPr marL="85725">
                        <a:lnSpc>
                          <a:spcPct val="100000"/>
                        </a:lnSpc>
                        <a:spcBef>
                          <a:spcPts val="225"/>
                        </a:spcBef>
                      </a:pPr>
                      <a:r>
                        <a:rPr sz="1800" spc="-5" dirty="0">
                          <a:latin typeface="Calibri"/>
                          <a:cs typeface="Calibri"/>
                        </a:rPr>
                        <a:t>(24,4)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tc>
                  <a:txBody>
                    <a:bodyPr/>
                    <a:lstStyle/>
                    <a:p>
                      <a:pPr marL="85725">
                        <a:lnSpc>
                          <a:spcPct val="100000"/>
                        </a:lnSpc>
                        <a:spcBef>
                          <a:spcPts val="225"/>
                        </a:spcBef>
                      </a:pPr>
                      <a:r>
                        <a:rPr sz="1800" spc="-5" dirty="0">
                          <a:latin typeface="Calibri"/>
                          <a:cs typeface="Calibri"/>
                        </a:rPr>
                        <a:t>(8,4)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extLst>
                  <a:ext uri="{0D108BD9-81ED-4DB2-BD59-A6C34878D82A}">
                    <a16:rowId xmlns:a16="http://schemas.microsoft.com/office/drawing/2014/main" val="10004"/>
                  </a:ext>
                </a:extLst>
              </a:tr>
              <a:tr h="533449">
                <a:tc>
                  <a:txBody>
                    <a:bodyPr/>
                    <a:lstStyle/>
                    <a:p>
                      <a:pPr marL="85725">
                        <a:lnSpc>
                          <a:spcPct val="100000"/>
                        </a:lnSpc>
                        <a:spcBef>
                          <a:spcPts val="225"/>
                        </a:spcBef>
                      </a:pPr>
                      <a:r>
                        <a:rPr sz="1800" spc="-5" dirty="0">
                          <a:latin typeface="Calibri"/>
                          <a:cs typeface="Calibri"/>
                        </a:rPr>
                        <a:t>(24,12)</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(8,4)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7150" y="535958"/>
            <a:ext cx="7762875" cy="2159000"/>
          </a:xfrm>
          <a:prstGeom prst="rect">
            <a:avLst/>
          </a:prstGeom>
        </p:spPr>
        <p:txBody>
          <a:bodyPr vert="horz" wrap="square" lIns="0" tIns="12700" rIns="0" bIns="0" rtlCol="0">
            <a:spAutoFit/>
          </a:bodyPr>
          <a:lstStyle/>
          <a:p>
            <a:pPr marL="12700" marR="5080">
              <a:lnSpc>
                <a:spcPct val="116700"/>
              </a:lnSpc>
              <a:spcBef>
                <a:spcPts val="100"/>
              </a:spcBef>
            </a:pPr>
            <a:r>
              <a:rPr sz="2400" spc="-5" dirty="0">
                <a:latin typeface="Calibri"/>
                <a:cs typeface="Calibri"/>
              </a:rPr>
              <a:t>The</a:t>
            </a:r>
            <a:r>
              <a:rPr sz="2400" spc="-10" dirty="0">
                <a:latin typeface="Calibri"/>
                <a:cs typeface="Calibri"/>
              </a:rPr>
              <a:t> </a:t>
            </a:r>
            <a:r>
              <a:rPr sz="2400" spc="-20" dirty="0">
                <a:latin typeface="Calibri"/>
                <a:cs typeface="Calibri"/>
              </a:rPr>
              <a:t>clusters</a:t>
            </a:r>
            <a:r>
              <a:rPr sz="2400" spc="-5" dirty="0">
                <a:latin typeface="Calibri"/>
                <a:cs typeface="Calibri"/>
              </a:rPr>
              <a:t> {(4,4)}</a:t>
            </a:r>
            <a:r>
              <a:rPr sz="2400" spc="-10" dirty="0">
                <a:latin typeface="Calibri"/>
                <a:cs typeface="Calibri"/>
              </a:rPr>
              <a:t> </a:t>
            </a:r>
            <a:r>
              <a:rPr sz="2400" dirty="0">
                <a:latin typeface="Calibri"/>
                <a:cs typeface="Calibri"/>
              </a:rPr>
              <a:t>and</a:t>
            </a:r>
            <a:r>
              <a:rPr sz="2400" spc="-5" dirty="0">
                <a:latin typeface="Calibri"/>
                <a:cs typeface="Calibri"/>
              </a:rPr>
              <a:t> {(8,4),(15,8),(24,4),(24,12)}</a:t>
            </a:r>
            <a:r>
              <a:rPr sz="2400" spc="-10" dirty="0">
                <a:latin typeface="Calibri"/>
                <a:cs typeface="Calibri"/>
              </a:rPr>
              <a:t> </a:t>
            </a:r>
            <a:r>
              <a:rPr sz="2400" spc="-15" dirty="0">
                <a:latin typeface="Calibri"/>
                <a:cs typeface="Calibri"/>
              </a:rPr>
              <a:t>are</a:t>
            </a:r>
            <a:r>
              <a:rPr sz="2400" spc="-5" dirty="0">
                <a:latin typeface="Calibri"/>
                <a:cs typeface="Calibri"/>
              </a:rPr>
              <a:t> </a:t>
            </a:r>
            <a:r>
              <a:rPr sz="2400" spc="-15" dirty="0">
                <a:latin typeface="Calibri"/>
                <a:cs typeface="Calibri"/>
              </a:rPr>
              <a:t>formed. </a:t>
            </a:r>
            <a:r>
              <a:rPr sz="2400" spc="-530" dirty="0">
                <a:latin typeface="Calibri"/>
                <a:cs typeface="Calibri"/>
              </a:rPr>
              <a:t> </a:t>
            </a:r>
            <a:r>
              <a:rPr sz="2400" spc="-5" dirty="0">
                <a:latin typeface="Calibri"/>
                <a:cs typeface="Calibri"/>
              </a:rPr>
              <a:t>Now</a:t>
            </a:r>
            <a:r>
              <a:rPr sz="2400" spc="-10" dirty="0">
                <a:latin typeface="Calibri"/>
                <a:cs typeface="Calibri"/>
              </a:rPr>
              <a:t> </a:t>
            </a:r>
            <a:r>
              <a:rPr sz="2400" spc="-15" dirty="0">
                <a:latin typeface="Calibri"/>
                <a:cs typeface="Calibri"/>
              </a:rPr>
              <a:t>re-compute</a:t>
            </a:r>
            <a:r>
              <a:rPr sz="2400" spc="-5" dirty="0">
                <a:latin typeface="Calibri"/>
                <a:cs typeface="Calibri"/>
              </a:rPr>
              <a:t> the </a:t>
            </a:r>
            <a:r>
              <a:rPr sz="2400" spc="-15" dirty="0">
                <a:latin typeface="Calibri"/>
                <a:cs typeface="Calibri"/>
              </a:rPr>
              <a:t>cluster</a:t>
            </a:r>
            <a:r>
              <a:rPr sz="2400" spc="-5" dirty="0">
                <a:latin typeface="Calibri"/>
                <a:cs typeface="Calibri"/>
              </a:rPr>
              <a:t> </a:t>
            </a:r>
            <a:r>
              <a:rPr sz="2400" spc="-15" dirty="0">
                <a:latin typeface="Calibri"/>
                <a:cs typeface="Calibri"/>
              </a:rPr>
              <a:t>centroids</a:t>
            </a:r>
            <a:endParaRPr sz="2400">
              <a:latin typeface="Calibri"/>
              <a:cs typeface="Calibri"/>
            </a:endParaRPr>
          </a:p>
          <a:p>
            <a:pPr marL="12700">
              <a:lnSpc>
                <a:spcPct val="100000"/>
              </a:lnSpc>
              <a:spcBef>
                <a:spcPts val="480"/>
              </a:spcBef>
              <a:tabLst>
                <a:tab pos="2696845" algn="l"/>
              </a:tabLst>
            </a:pPr>
            <a:r>
              <a:rPr sz="2400" spc="-5" dirty="0">
                <a:latin typeface="Calibri"/>
                <a:cs typeface="Calibri"/>
              </a:rPr>
              <a:t>The</a:t>
            </a:r>
            <a:r>
              <a:rPr sz="2400" dirty="0">
                <a:latin typeface="Calibri"/>
                <a:cs typeface="Calibri"/>
              </a:rPr>
              <a:t> </a:t>
            </a:r>
            <a:r>
              <a:rPr sz="2400" spc="-20" dirty="0">
                <a:latin typeface="Calibri"/>
                <a:cs typeface="Calibri"/>
              </a:rPr>
              <a:t>first</a:t>
            </a:r>
            <a:r>
              <a:rPr sz="2400" spc="5" dirty="0">
                <a:latin typeface="Calibri"/>
                <a:cs typeface="Calibri"/>
              </a:rPr>
              <a:t> </a:t>
            </a:r>
            <a:r>
              <a:rPr sz="2400" spc="-15" dirty="0">
                <a:latin typeface="Calibri"/>
                <a:cs typeface="Calibri"/>
              </a:rPr>
              <a:t>cluster</a:t>
            </a:r>
            <a:r>
              <a:rPr sz="2400" spc="5" dirty="0">
                <a:latin typeface="Calibri"/>
                <a:cs typeface="Calibri"/>
              </a:rPr>
              <a:t> </a:t>
            </a:r>
            <a:r>
              <a:rPr sz="2400" spc="-5" dirty="0">
                <a:latin typeface="Calibri"/>
                <a:cs typeface="Calibri"/>
              </a:rPr>
              <a:t>(4,4)	</a:t>
            </a:r>
            <a:r>
              <a:rPr sz="2400" dirty="0">
                <a:latin typeface="Calibri"/>
                <a:cs typeface="Calibri"/>
              </a:rPr>
              <a:t>and</a:t>
            </a:r>
            <a:endParaRPr sz="2400">
              <a:latin typeface="Calibri"/>
              <a:cs typeface="Calibri"/>
            </a:endParaRPr>
          </a:p>
          <a:p>
            <a:pPr marL="12700">
              <a:lnSpc>
                <a:spcPct val="100000"/>
              </a:lnSpc>
              <a:spcBef>
                <a:spcPts val="480"/>
              </a:spcBef>
              <a:tabLst>
                <a:tab pos="4126865" algn="l"/>
              </a:tabLst>
            </a:pPr>
            <a:r>
              <a:rPr sz="2400" spc="-5" dirty="0">
                <a:latin typeface="Calibri"/>
                <a:cs typeface="Calibri"/>
              </a:rPr>
              <a:t>The</a:t>
            </a:r>
            <a:r>
              <a:rPr sz="2400" spc="5" dirty="0">
                <a:latin typeface="Calibri"/>
                <a:cs typeface="Calibri"/>
              </a:rPr>
              <a:t> </a:t>
            </a:r>
            <a:r>
              <a:rPr sz="2400" spc="-10" dirty="0">
                <a:latin typeface="Calibri"/>
                <a:cs typeface="Calibri"/>
              </a:rPr>
              <a:t>second</a:t>
            </a:r>
            <a:r>
              <a:rPr sz="2400" spc="5" dirty="0">
                <a:latin typeface="Calibri"/>
                <a:cs typeface="Calibri"/>
              </a:rPr>
              <a:t> </a:t>
            </a:r>
            <a:r>
              <a:rPr sz="2400" spc="-15" dirty="0">
                <a:latin typeface="Calibri"/>
                <a:cs typeface="Calibri"/>
              </a:rPr>
              <a:t>cluster</a:t>
            </a:r>
            <a:r>
              <a:rPr sz="2400" spc="10" dirty="0">
                <a:latin typeface="Calibri"/>
                <a:cs typeface="Calibri"/>
              </a:rPr>
              <a:t> </a:t>
            </a:r>
            <a:r>
              <a:rPr sz="2400" spc="-15" dirty="0">
                <a:latin typeface="Calibri"/>
                <a:cs typeface="Calibri"/>
              </a:rPr>
              <a:t>centroid</a:t>
            </a:r>
            <a:r>
              <a:rPr sz="2400" spc="5" dirty="0">
                <a:latin typeface="Calibri"/>
                <a:cs typeface="Calibri"/>
              </a:rPr>
              <a:t> </a:t>
            </a:r>
            <a:r>
              <a:rPr sz="2400" spc="-5" dirty="0">
                <a:latin typeface="Calibri"/>
                <a:cs typeface="Calibri"/>
              </a:rPr>
              <a:t>is	</a:t>
            </a:r>
            <a:r>
              <a:rPr sz="2400" dirty="0">
                <a:latin typeface="Calibri"/>
                <a:cs typeface="Calibri"/>
              </a:rPr>
              <a:t>x</a:t>
            </a:r>
            <a:r>
              <a:rPr sz="2400" spc="-20" dirty="0">
                <a:latin typeface="Calibri"/>
                <a:cs typeface="Calibri"/>
              </a:rPr>
              <a:t> </a:t>
            </a:r>
            <a:r>
              <a:rPr sz="2400" dirty="0">
                <a:latin typeface="Calibri"/>
                <a:cs typeface="Calibri"/>
              </a:rPr>
              <a:t>=</a:t>
            </a:r>
            <a:r>
              <a:rPr sz="2400" spc="-25" dirty="0">
                <a:latin typeface="Calibri"/>
                <a:cs typeface="Calibri"/>
              </a:rPr>
              <a:t> </a:t>
            </a:r>
            <a:r>
              <a:rPr sz="2400" spc="-5" dirty="0">
                <a:latin typeface="Calibri"/>
                <a:cs typeface="Calibri"/>
              </a:rPr>
              <a:t>(8+15+24+24)/4</a:t>
            </a:r>
            <a:r>
              <a:rPr sz="2400" spc="-20" dirty="0">
                <a:latin typeface="Calibri"/>
                <a:cs typeface="Calibri"/>
              </a:rPr>
              <a:t> </a:t>
            </a:r>
            <a:r>
              <a:rPr sz="2400" dirty="0">
                <a:latin typeface="Calibri"/>
                <a:cs typeface="Calibri"/>
              </a:rPr>
              <a:t>=</a:t>
            </a:r>
            <a:r>
              <a:rPr sz="2400" spc="-25" dirty="0">
                <a:latin typeface="Calibri"/>
                <a:cs typeface="Calibri"/>
              </a:rPr>
              <a:t> </a:t>
            </a:r>
            <a:r>
              <a:rPr sz="2400" spc="-5" dirty="0">
                <a:latin typeface="Calibri"/>
                <a:cs typeface="Calibri"/>
              </a:rPr>
              <a:t>17.75</a:t>
            </a:r>
            <a:endParaRPr sz="2400">
              <a:latin typeface="Calibri"/>
              <a:cs typeface="Calibri"/>
            </a:endParaRPr>
          </a:p>
          <a:p>
            <a:pPr marL="2298700">
              <a:lnSpc>
                <a:spcPct val="100000"/>
              </a:lnSpc>
              <a:spcBef>
                <a:spcPts val="480"/>
              </a:spcBef>
            </a:pPr>
            <a:r>
              <a:rPr sz="2400" dirty="0">
                <a:latin typeface="Calibri"/>
                <a:cs typeface="Calibri"/>
              </a:rPr>
              <a:t>y</a:t>
            </a:r>
            <a:r>
              <a:rPr sz="2400" spc="-30" dirty="0">
                <a:latin typeface="Calibri"/>
                <a:cs typeface="Calibri"/>
              </a:rPr>
              <a:t> </a:t>
            </a:r>
            <a:r>
              <a:rPr sz="2400" dirty="0">
                <a:latin typeface="Calibri"/>
                <a:cs typeface="Calibri"/>
              </a:rPr>
              <a:t>=</a:t>
            </a:r>
            <a:r>
              <a:rPr sz="2400" spc="-25" dirty="0">
                <a:latin typeface="Calibri"/>
                <a:cs typeface="Calibri"/>
              </a:rPr>
              <a:t> </a:t>
            </a:r>
            <a:r>
              <a:rPr sz="2400" spc="-5" dirty="0">
                <a:latin typeface="Calibri"/>
                <a:cs typeface="Calibri"/>
              </a:rPr>
              <a:t>(4+8+4+12)/4</a:t>
            </a:r>
            <a:r>
              <a:rPr sz="2400" spc="-25" dirty="0">
                <a:latin typeface="Calibri"/>
                <a:cs typeface="Calibri"/>
              </a:rPr>
              <a:t> </a:t>
            </a:r>
            <a:r>
              <a:rPr sz="2400" spc="-5" dirty="0">
                <a:latin typeface="Calibri"/>
                <a:cs typeface="Calibri"/>
              </a:rPr>
              <a:t>=7</a:t>
            </a:r>
            <a:endParaRPr sz="2400">
              <a:latin typeface="Calibri"/>
              <a:cs typeface="Calibri"/>
            </a:endParaRPr>
          </a:p>
        </p:txBody>
      </p:sp>
      <p:graphicFrame>
        <p:nvGraphicFramePr>
          <p:cNvPr id="3" name="object 3"/>
          <p:cNvGraphicFramePr>
            <a:graphicFrameLocks noGrp="1"/>
          </p:cNvGraphicFramePr>
          <p:nvPr/>
        </p:nvGraphicFramePr>
        <p:xfrm>
          <a:off x="6072616" y="2558553"/>
          <a:ext cx="2952750" cy="3672369"/>
        </p:xfrm>
        <a:graphic>
          <a:graphicData uri="http://schemas.openxmlformats.org/drawingml/2006/table">
            <a:tbl>
              <a:tblPr firstRow="1" bandRow="1">
                <a:tableStyleId>{2D5ABB26-0587-4C30-8999-92F81FD0307C}</a:tableStyleId>
              </a:tblPr>
              <a:tblGrid>
                <a:gridCol w="1224280">
                  <a:extLst>
                    <a:ext uri="{9D8B030D-6E8A-4147-A177-3AD203B41FA5}">
                      <a16:colId xmlns:a16="http://schemas.microsoft.com/office/drawing/2014/main" val="20000"/>
                    </a:ext>
                  </a:extLst>
                </a:gridCol>
                <a:gridCol w="1728470">
                  <a:extLst>
                    <a:ext uri="{9D8B030D-6E8A-4147-A177-3AD203B41FA5}">
                      <a16:colId xmlns:a16="http://schemas.microsoft.com/office/drawing/2014/main" val="20001"/>
                    </a:ext>
                  </a:extLst>
                </a:gridCol>
              </a:tblGrid>
              <a:tr h="640074">
                <a:tc>
                  <a:txBody>
                    <a:bodyPr/>
                    <a:lstStyle/>
                    <a:p>
                      <a:pPr marL="85725">
                        <a:lnSpc>
                          <a:spcPct val="100000"/>
                        </a:lnSpc>
                        <a:spcBef>
                          <a:spcPts val="225"/>
                        </a:spcBef>
                      </a:pPr>
                      <a:r>
                        <a:rPr sz="1800" b="1" spc="-5" dirty="0">
                          <a:latin typeface="Calibri"/>
                          <a:cs typeface="Calibri"/>
                        </a:rPr>
                        <a:t>Sample</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28575">
                      <a:solidFill>
                        <a:srgbClr val="9BBB59"/>
                      </a:solidFill>
                      <a:prstDash val="solid"/>
                    </a:lnB>
                  </a:tcPr>
                </a:tc>
                <a:tc>
                  <a:txBody>
                    <a:bodyPr/>
                    <a:lstStyle/>
                    <a:p>
                      <a:pPr marL="85725" marR="183515">
                        <a:lnSpc>
                          <a:spcPct val="100000"/>
                        </a:lnSpc>
                        <a:spcBef>
                          <a:spcPts val="225"/>
                        </a:spcBef>
                      </a:pPr>
                      <a:r>
                        <a:rPr sz="1800" b="1" spc="-10" dirty="0">
                          <a:latin typeface="Calibri"/>
                          <a:cs typeface="Calibri"/>
                        </a:rPr>
                        <a:t>Nearest</a:t>
                      </a:r>
                      <a:r>
                        <a:rPr sz="1800" b="1" spc="-70" dirty="0">
                          <a:latin typeface="Calibri"/>
                          <a:cs typeface="Calibri"/>
                        </a:rPr>
                        <a:t> </a:t>
                      </a:r>
                      <a:r>
                        <a:rPr sz="1800" b="1" spc="-15" dirty="0">
                          <a:latin typeface="Calibri"/>
                          <a:cs typeface="Calibri"/>
                        </a:rPr>
                        <a:t>Cluster </a:t>
                      </a:r>
                      <a:r>
                        <a:rPr sz="1800" b="1" spc="-390" dirty="0">
                          <a:latin typeface="Calibri"/>
                          <a:cs typeface="Calibri"/>
                        </a:rPr>
                        <a:t> </a:t>
                      </a:r>
                      <a:r>
                        <a:rPr sz="1800" b="1" spc="-10" dirty="0">
                          <a:latin typeface="Calibri"/>
                          <a:cs typeface="Calibri"/>
                        </a:rPr>
                        <a:t>Centroid</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28575">
                      <a:solidFill>
                        <a:srgbClr val="9BBB59"/>
                      </a:solidFill>
                      <a:prstDash val="solid"/>
                    </a:lnB>
                  </a:tcPr>
                </a:tc>
                <a:extLst>
                  <a:ext uri="{0D108BD9-81ED-4DB2-BD59-A6C34878D82A}">
                    <a16:rowId xmlns:a16="http://schemas.microsoft.com/office/drawing/2014/main" val="10000"/>
                  </a:ext>
                </a:extLst>
              </a:tr>
              <a:tr h="578624">
                <a:tc>
                  <a:txBody>
                    <a:bodyPr/>
                    <a:lstStyle/>
                    <a:p>
                      <a:pPr marL="85725">
                        <a:lnSpc>
                          <a:spcPct val="100000"/>
                        </a:lnSpc>
                        <a:spcBef>
                          <a:spcPts val="225"/>
                        </a:spcBef>
                      </a:pPr>
                      <a:r>
                        <a:rPr sz="1800" spc="-5" dirty="0">
                          <a:latin typeface="Calibri"/>
                          <a:cs typeface="Calibri"/>
                        </a:rPr>
                        <a:t>(4,4)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28575">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(4,4)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28575">
                      <a:solidFill>
                        <a:srgbClr val="9BBB59"/>
                      </a:solidFill>
                      <a:prstDash val="solid"/>
                    </a:lnT>
                    <a:lnB w="12700">
                      <a:solidFill>
                        <a:srgbClr val="9BBB59"/>
                      </a:solidFill>
                      <a:prstDash val="solid"/>
                    </a:lnB>
                    <a:solidFill>
                      <a:srgbClr val="EBF1DD"/>
                    </a:solidFill>
                  </a:tcPr>
                </a:tc>
                <a:extLst>
                  <a:ext uri="{0D108BD9-81ED-4DB2-BD59-A6C34878D82A}">
                    <a16:rowId xmlns:a16="http://schemas.microsoft.com/office/drawing/2014/main" val="10001"/>
                  </a:ext>
                </a:extLst>
              </a:tr>
              <a:tr h="640074">
                <a:tc>
                  <a:txBody>
                    <a:bodyPr/>
                    <a:lstStyle/>
                    <a:p>
                      <a:pPr marL="85725">
                        <a:lnSpc>
                          <a:spcPct val="100000"/>
                        </a:lnSpc>
                        <a:spcBef>
                          <a:spcPts val="225"/>
                        </a:spcBef>
                      </a:pPr>
                      <a:r>
                        <a:rPr sz="1800" spc="-5" dirty="0">
                          <a:latin typeface="Calibri"/>
                          <a:cs typeface="Calibri"/>
                        </a:rPr>
                        <a:t>(8,4)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tc>
                  <a:txBody>
                    <a:bodyPr/>
                    <a:lstStyle/>
                    <a:p>
                      <a:pPr marL="85725">
                        <a:lnSpc>
                          <a:spcPct val="100000"/>
                        </a:lnSpc>
                        <a:spcBef>
                          <a:spcPts val="225"/>
                        </a:spcBef>
                      </a:pPr>
                      <a:r>
                        <a:rPr sz="1800" spc="-5" dirty="0">
                          <a:latin typeface="Calibri"/>
                          <a:cs typeface="Calibri"/>
                        </a:rPr>
                        <a:t>(4,4)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extLst>
                  <a:ext uri="{0D108BD9-81ED-4DB2-BD59-A6C34878D82A}">
                    <a16:rowId xmlns:a16="http://schemas.microsoft.com/office/drawing/2014/main" val="10002"/>
                  </a:ext>
                </a:extLst>
              </a:tr>
              <a:tr h="640074">
                <a:tc>
                  <a:txBody>
                    <a:bodyPr/>
                    <a:lstStyle/>
                    <a:p>
                      <a:pPr marL="85725">
                        <a:lnSpc>
                          <a:spcPct val="100000"/>
                        </a:lnSpc>
                        <a:spcBef>
                          <a:spcPts val="225"/>
                        </a:spcBef>
                      </a:pPr>
                      <a:r>
                        <a:rPr sz="1800" spc="-5" dirty="0">
                          <a:latin typeface="Calibri"/>
                          <a:cs typeface="Calibri"/>
                        </a:rPr>
                        <a:t>(15,8)</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(17.75,</a:t>
                      </a:r>
                      <a:r>
                        <a:rPr sz="1800" spc="-45" dirty="0">
                          <a:latin typeface="Calibri"/>
                          <a:cs typeface="Calibri"/>
                        </a:rPr>
                        <a:t> </a:t>
                      </a:r>
                      <a:r>
                        <a:rPr sz="1800" spc="-5" dirty="0">
                          <a:latin typeface="Calibri"/>
                          <a:cs typeface="Calibri"/>
                        </a:rPr>
                        <a:t>7)</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extLst>
                  <a:ext uri="{0D108BD9-81ED-4DB2-BD59-A6C34878D82A}">
                    <a16:rowId xmlns:a16="http://schemas.microsoft.com/office/drawing/2014/main" val="10003"/>
                  </a:ext>
                </a:extLst>
              </a:tr>
              <a:tr h="640074">
                <a:tc>
                  <a:txBody>
                    <a:bodyPr/>
                    <a:lstStyle/>
                    <a:p>
                      <a:pPr marL="85725">
                        <a:lnSpc>
                          <a:spcPct val="100000"/>
                        </a:lnSpc>
                        <a:spcBef>
                          <a:spcPts val="225"/>
                        </a:spcBef>
                      </a:pPr>
                      <a:r>
                        <a:rPr sz="1800" spc="-5" dirty="0">
                          <a:latin typeface="Calibri"/>
                          <a:cs typeface="Calibri"/>
                        </a:rPr>
                        <a:t>(24,4)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tc>
                  <a:txBody>
                    <a:bodyPr/>
                    <a:lstStyle/>
                    <a:p>
                      <a:pPr marL="85725">
                        <a:lnSpc>
                          <a:spcPct val="100000"/>
                        </a:lnSpc>
                        <a:spcBef>
                          <a:spcPts val="225"/>
                        </a:spcBef>
                      </a:pPr>
                      <a:r>
                        <a:rPr sz="1800" spc="-5" dirty="0">
                          <a:latin typeface="Calibri"/>
                          <a:cs typeface="Calibri"/>
                        </a:rPr>
                        <a:t>(17.75,</a:t>
                      </a:r>
                      <a:r>
                        <a:rPr sz="1800" spc="-45" dirty="0">
                          <a:latin typeface="Calibri"/>
                          <a:cs typeface="Calibri"/>
                        </a:rPr>
                        <a:t> </a:t>
                      </a:r>
                      <a:r>
                        <a:rPr sz="1800" spc="-5" dirty="0">
                          <a:latin typeface="Calibri"/>
                          <a:cs typeface="Calibri"/>
                        </a:rPr>
                        <a:t>7)</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extLst>
                  <a:ext uri="{0D108BD9-81ED-4DB2-BD59-A6C34878D82A}">
                    <a16:rowId xmlns:a16="http://schemas.microsoft.com/office/drawing/2014/main" val="10004"/>
                  </a:ext>
                </a:extLst>
              </a:tr>
              <a:tr h="533449">
                <a:tc>
                  <a:txBody>
                    <a:bodyPr/>
                    <a:lstStyle/>
                    <a:p>
                      <a:pPr marL="85725">
                        <a:lnSpc>
                          <a:spcPct val="100000"/>
                        </a:lnSpc>
                        <a:spcBef>
                          <a:spcPts val="225"/>
                        </a:spcBef>
                      </a:pPr>
                      <a:r>
                        <a:rPr sz="1800" spc="-5" dirty="0">
                          <a:latin typeface="Calibri"/>
                          <a:cs typeface="Calibri"/>
                        </a:rPr>
                        <a:t>(24,12)</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(17.75,</a:t>
                      </a:r>
                      <a:r>
                        <a:rPr sz="1800" spc="-45" dirty="0">
                          <a:latin typeface="Calibri"/>
                          <a:cs typeface="Calibri"/>
                        </a:rPr>
                        <a:t> </a:t>
                      </a:r>
                      <a:r>
                        <a:rPr sz="1800" spc="-5" dirty="0">
                          <a:latin typeface="Calibri"/>
                          <a:cs typeface="Calibri"/>
                        </a:rPr>
                        <a:t>7)</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7147" y="500928"/>
            <a:ext cx="8214359" cy="3865879"/>
          </a:xfrm>
          <a:prstGeom prst="rect">
            <a:avLst/>
          </a:prstGeom>
        </p:spPr>
        <p:txBody>
          <a:bodyPr vert="horz" wrap="square" lIns="0" tIns="12700" rIns="0" bIns="0" rtlCol="0">
            <a:spAutoFit/>
          </a:bodyPr>
          <a:lstStyle/>
          <a:p>
            <a:pPr marL="12700" marR="455930">
              <a:lnSpc>
                <a:spcPct val="116700"/>
              </a:lnSpc>
              <a:spcBef>
                <a:spcPts val="100"/>
              </a:spcBef>
            </a:pPr>
            <a:r>
              <a:rPr sz="2400" spc="-5" dirty="0">
                <a:latin typeface="Calibri"/>
                <a:cs typeface="Calibri"/>
              </a:rPr>
              <a:t>The</a:t>
            </a:r>
            <a:r>
              <a:rPr sz="2400" spc="-10" dirty="0">
                <a:latin typeface="Calibri"/>
                <a:cs typeface="Calibri"/>
              </a:rPr>
              <a:t> </a:t>
            </a:r>
            <a:r>
              <a:rPr sz="2400" spc="-20" dirty="0">
                <a:latin typeface="Calibri"/>
                <a:cs typeface="Calibri"/>
              </a:rPr>
              <a:t>clusters</a:t>
            </a:r>
            <a:r>
              <a:rPr sz="2400" spc="-5" dirty="0">
                <a:latin typeface="Calibri"/>
                <a:cs typeface="Calibri"/>
              </a:rPr>
              <a:t> {(4,4),(8,4)}</a:t>
            </a:r>
            <a:r>
              <a:rPr sz="2400" spc="-10" dirty="0">
                <a:latin typeface="Calibri"/>
                <a:cs typeface="Calibri"/>
              </a:rPr>
              <a:t> </a:t>
            </a:r>
            <a:r>
              <a:rPr sz="2400" dirty="0">
                <a:latin typeface="Calibri"/>
                <a:cs typeface="Calibri"/>
              </a:rPr>
              <a:t>and</a:t>
            </a:r>
            <a:r>
              <a:rPr sz="2400" spc="-5" dirty="0">
                <a:latin typeface="Calibri"/>
                <a:cs typeface="Calibri"/>
              </a:rPr>
              <a:t> {(15,8),(24,4),(24,12)}</a:t>
            </a:r>
            <a:r>
              <a:rPr sz="2400" spc="-10" dirty="0">
                <a:latin typeface="Calibri"/>
                <a:cs typeface="Calibri"/>
              </a:rPr>
              <a:t> </a:t>
            </a:r>
            <a:r>
              <a:rPr sz="2400" spc="-15" dirty="0">
                <a:latin typeface="Calibri"/>
                <a:cs typeface="Calibri"/>
              </a:rPr>
              <a:t>are</a:t>
            </a:r>
            <a:r>
              <a:rPr sz="2400" spc="-5" dirty="0">
                <a:latin typeface="Calibri"/>
                <a:cs typeface="Calibri"/>
              </a:rPr>
              <a:t> </a:t>
            </a:r>
            <a:r>
              <a:rPr sz="2400" spc="-15" dirty="0">
                <a:latin typeface="Calibri"/>
                <a:cs typeface="Calibri"/>
              </a:rPr>
              <a:t>formed. </a:t>
            </a:r>
            <a:r>
              <a:rPr sz="2400" spc="-530" dirty="0">
                <a:latin typeface="Calibri"/>
                <a:cs typeface="Calibri"/>
              </a:rPr>
              <a:t> </a:t>
            </a:r>
            <a:r>
              <a:rPr sz="2400" spc="-5" dirty="0">
                <a:latin typeface="Calibri"/>
                <a:cs typeface="Calibri"/>
              </a:rPr>
              <a:t>Now</a:t>
            </a:r>
            <a:r>
              <a:rPr sz="2400" spc="-10" dirty="0">
                <a:latin typeface="Calibri"/>
                <a:cs typeface="Calibri"/>
              </a:rPr>
              <a:t> </a:t>
            </a:r>
            <a:r>
              <a:rPr sz="2400" spc="-15" dirty="0">
                <a:latin typeface="Calibri"/>
                <a:cs typeface="Calibri"/>
              </a:rPr>
              <a:t>re-compute</a:t>
            </a:r>
            <a:r>
              <a:rPr sz="2400" spc="-5" dirty="0">
                <a:latin typeface="Calibri"/>
                <a:cs typeface="Calibri"/>
              </a:rPr>
              <a:t> the </a:t>
            </a:r>
            <a:r>
              <a:rPr sz="2400" spc="-15" dirty="0">
                <a:latin typeface="Calibri"/>
                <a:cs typeface="Calibri"/>
              </a:rPr>
              <a:t>cluster</a:t>
            </a:r>
            <a:r>
              <a:rPr sz="2400" spc="-5" dirty="0">
                <a:latin typeface="Calibri"/>
                <a:cs typeface="Calibri"/>
              </a:rPr>
              <a:t> </a:t>
            </a:r>
            <a:r>
              <a:rPr sz="2400" spc="-15" dirty="0">
                <a:latin typeface="Calibri"/>
                <a:cs typeface="Calibri"/>
              </a:rPr>
              <a:t>centroids</a:t>
            </a:r>
            <a:endParaRPr sz="2400" dirty="0">
              <a:latin typeface="Calibri"/>
              <a:cs typeface="Calibri"/>
            </a:endParaRPr>
          </a:p>
          <a:p>
            <a:pPr marL="12700" marR="5080">
              <a:lnSpc>
                <a:spcPct val="116700"/>
              </a:lnSpc>
              <a:tabLst>
                <a:tab pos="3669665" algn="l"/>
                <a:tab pos="4126865" algn="l"/>
                <a:tab pos="5146040" algn="l"/>
                <a:tab pos="5658485" algn="l"/>
                <a:tab pos="6412865" algn="l"/>
              </a:tabLst>
            </a:pPr>
            <a:r>
              <a:rPr sz="2400" spc="-5" dirty="0">
                <a:latin typeface="Calibri"/>
                <a:cs typeface="Calibri"/>
              </a:rPr>
              <a:t>The</a:t>
            </a:r>
            <a:r>
              <a:rPr sz="2400" spc="5" dirty="0">
                <a:latin typeface="Calibri"/>
                <a:cs typeface="Calibri"/>
              </a:rPr>
              <a:t> </a:t>
            </a:r>
            <a:r>
              <a:rPr sz="2400" spc="-20" dirty="0">
                <a:latin typeface="Calibri"/>
                <a:cs typeface="Calibri"/>
              </a:rPr>
              <a:t>first</a:t>
            </a:r>
            <a:r>
              <a:rPr sz="2400" spc="5" dirty="0">
                <a:latin typeface="Calibri"/>
                <a:cs typeface="Calibri"/>
              </a:rPr>
              <a:t> </a:t>
            </a:r>
            <a:r>
              <a:rPr sz="2400" spc="-15" dirty="0">
                <a:latin typeface="Calibri"/>
                <a:cs typeface="Calibri"/>
              </a:rPr>
              <a:t>cluster</a:t>
            </a:r>
            <a:r>
              <a:rPr sz="2400" spc="10" dirty="0">
                <a:latin typeface="Calibri"/>
                <a:cs typeface="Calibri"/>
              </a:rPr>
              <a:t> </a:t>
            </a:r>
            <a:r>
              <a:rPr sz="2400" spc="-15" dirty="0">
                <a:latin typeface="Calibri"/>
                <a:cs typeface="Calibri"/>
              </a:rPr>
              <a:t>centroid	</a:t>
            </a:r>
            <a:r>
              <a:rPr sz="2400" dirty="0">
                <a:latin typeface="Calibri"/>
                <a:cs typeface="Calibri"/>
              </a:rPr>
              <a:t>x</a:t>
            </a:r>
            <a:r>
              <a:rPr sz="2400" spc="-5" dirty="0">
                <a:latin typeface="Calibri"/>
                <a:cs typeface="Calibri"/>
              </a:rPr>
              <a:t> </a:t>
            </a:r>
            <a:r>
              <a:rPr sz="2400" dirty="0">
                <a:latin typeface="Calibri"/>
                <a:cs typeface="Calibri"/>
              </a:rPr>
              <a:t>=</a:t>
            </a:r>
            <a:r>
              <a:rPr sz="2400" spc="-5" dirty="0">
                <a:latin typeface="Calibri"/>
                <a:cs typeface="Calibri"/>
              </a:rPr>
              <a:t> (4+8)/2	</a:t>
            </a:r>
            <a:r>
              <a:rPr sz="2400" dirty="0">
                <a:latin typeface="Calibri"/>
                <a:cs typeface="Calibri"/>
              </a:rPr>
              <a:t>=</a:t>
            </a:r>
            <a:r>
              <a:rPr sz="2400" spc="-5" dirty="0">
                <a:latin typeface="Calibri"/>
                <a:cs typeface="Calibri"/>
              </a:rPr>
              <a:t> </a:t>
            </a:r>
            <a:r>
              <a:rPr sz="2400" dirty="0">
                <a:latin typeface="Calibri"/>
                <a:cs typeface="Calibri"/>
              </a:rPr>
              <a:t>6	and	y</a:t>
            </a:r>
            <a:r>
              <a:rPr sz="2400" spc="-25" dirty="0">
                <a:latin typeface="Calibri"/>
                <a:cs typeface="Calibri"/>
              </a:rPr>
              <a:t> </a:t>
            </a:r>
            <a:r>
              <a:rPr sz="2400" dirty="0">
                <a:latin typeface="Calibri"/>
                <a:cs typeface="Calibri"/>
              </a:rPr>
              <a:t>=</a:t>
            </a:r>
            <a:r>
              <a:rPr sz="2400" spc="-30" dirty="0">
                <a:latin typeface="Calibri"/>
                <a:cs typeface="Calibri"/>
              </a:rPr>
              <a:t> </a:t>
            </a:r>
            <a:r>
              <a:rPr sz="2400" spc="-5" dirty="0">
                <a:latin typeface="Calibri"/>
                <a:cs typeface="Calibri"/>
              </a:rPr>
              <a:t>(4+4)/2</a:t>
            </a:r>
            <a:r>
              <a:rPr sz="2400" spc="-30" dirty="0">
                <a:latin typeface="Calibri"/>
                <a:cs typeface="Calibri"/>
              </a:rPr>
              <a:t> </a:t>
            </a:r>
            <a:r>
              <a:rPr sz="2400" dirty="0">
                <a:latin typeface="Calibri"/>
                <a:cs typeface="Calibri"/>
              </a:rPr>
              <a:t>=</a:t>
            </a:r>
            <a:r>
              <a:rPr sz="2400" spc="-25" dirty="0">
                <a:latin typeface="Calibri"/>
                <a:cs typeface="Calibri"/>
              </a:rPr>
              <a:t> </a:t>
            </a:r>
            <a:r>
              <a:rPr sz="2400" dirty="0">
                <a:latin typeface="Calibri"/>
                <a:cs typeface="Calibri"/>
              </a:rPr>
              <a:t>4 </a:t>
            </a:r>
            <a:r>
              <a:rPr sz="2400" spc="-530" dirty="0">
                <a:latin typeface="Calibri"/>
                <a:cs typeface="Calibri"/>
              </a:rPr>
              <a:t> </a:t>
            </a:r>
            <a:r>
              <a:rPr sz="2400" spc="-5" dirty="0">
                <a:latin typeface="Calibri"/>
                <a:cs typeface="Calibri"/>
              </a:rPr>
              <a:t>The</a:t>
            </a:r>
            <a:r>
              <a:rPr sz="2400" spc="10" dirty="0">
                <a:latin typeface="Calibri"/>
                <a:cs typeface="Calibri"/>
              </a:rPr>
              <a:t> </a:t>
            </a:r>
            <a:r>
              <a:rPr sz="2400" spc="-10" dirty="0">
                <a:latin typeface="Calibri"/>
                <a:cs typeface="Calibri"/>
              </a:rPr>
              <a:t>second</a:t>
            </a:r>
            <a:r>
              <a:rPr sz="2400" spc="15" dirty="0">
                <a:latin typeface="Calibri"/>
                <a:cs typeface="Calibri"/>
              </a:rPr>
              <a:t> </a:t>
            </a:r>
            <a:r>
              <a:rPr sz="2400" spc="-15" dirty="0">
                <a:latin typeface="Calibri"/>
                <a:cs typeface="Calibri"/>
              </a:rPr>
              <a:t>cluster</a:t>
            </a:r>
            <a:r>
              <a:rPr sz="2400" spc="15" dirty="0">
                <a:latin typeface="Calibri"/>
                <a:cs typeface="Calibri"/>
              </a:rPr>
              <a:t> </a:t>
            </a:r>
            <a:r>
              <a:rPr sz="2400" spc="-15" dirty="0">
                <a:latin typeface="Calibri"/>
                <a:cs typeface="Calibri"/>
              </a:rPr>
              <a:t>centroid</a:t>
            </a:r>
            <a:r>
              <a:rPr sz="2400" spc="15" dirty="0">
                <a:latin typeface="Calibri"/>
                <a:cs typeface="Calibri"/>
              </a:rPr>
              <a:t> </a:t>
            </a:r>
            <a:r>
              <a:rPr sz="2400" spc="-5" dirty="0">
                <a:latin typeface="Calibri"/>
                <a:cs typeface="Calibri"/>
              </a:rPr>
              <a:t>is	</a:t>
            </a:r>
            <a:r>
              <a:rPr sz="2400" dirty="0">
                <a:latin typeface="Calibri"/>
                <a:cs typeface="Calibri"/>
              </a:rPr>
              <a:t>x</a:t>
            </a:r>
            <a:r>
              <a:rPr sz="2400" spc="-5" dirty="0">
                <a:latin typeface="Calibri"/>
                <a:cs typeface="Calibri"/>
              </a:rPr>
              <a:t> </a:t>
            </a:r>
            <a:r>
              <a:rPr sz="2400" dirty="0">
                <a:latin typeface="Calibri"/>
                <a:cs typeface="Calibri"/>
              </a:rPr>
              <a:t>=</a:t>
            </a:r>
            <a:r>
              <a:rPr sz="2400" spc="-10" dirty="0">
                <a:latin typeface="Calibri"/>
                <a:cs typeface="Calibri"/>
              </a:rPr>
              <a:t> </a:t>
            </a:r>
            <a:r>
              <a:rPr sz="2400" spc="-5" dirty="0">
                <a:latin typeface="Calibri"/>
                <a:cs typeface="Calibri"/>
              </a:rPr>
              <a:t>(15+24+24)/3</a:t>
            </a:r>
            <a:r>
              <a:rPr sz="2400" spc="-10" dirty="0">
                <a:latin typeface="Calibri"/>
                <a:cs typeface="Calibri"/>
              </a:rPr>
              <a:t> </a:t>
            </a:r>
            <a:r>
              <a:rPr sz="2400" dirty="0">
                <a:latin typeface="Calibri"/>
                <a:cs typeface="Calibri"/>
              </a:rPr>
              <a:t>=</a:t>
            </a:r>
            <a:r>
              <a:rPr sz="2400" spc="-5" dirty="0">
                <a:latin typeface="Calibri"/>
                <a:cs typeface="Calibri"/>
              </a:rPr>
              <a:t> 21</a:t>
            </a:r>
            <a:endParaRPr sz="2400" dirty="0">
              <a:latin typeface="Calibri"/>
              <a:cs typeface="Calibri"/>
            </a:endParaRPr>
          </a:p>
          <a:p>
            <a:pPr marL="2298700">
              <a:lnSpc>
                <a:spcPct val="100000"/>
              </a:lnSpc>
              <a:spcBef>
                <a:spcPts val="475"/>
              </a:spcBef>
            </a:pPr>
            <a:r>
              <a:rPr sz="2400" dirty="0">
                <a:latin typeface="Calibri"/>
                <a:cs typeface="Calibri"/>
              </a:rPr>
              <a:t>y</a:t>
            </a:r>
            <a:r>
              <a:rPr sz="2400" spc="-25" dirty="0">
                <a:latin typeface="Calibri"/>
                <a:cs typeface="Calibri"/>
              </a:rPr>
              <a:t> </a:t>
            </a:r>
            <a:r>
              <a:rPr sz="2400" dirty="0">
                <a:latin typeface="Calibri"/>
                <a:cs typeface="Calibri"/>
              </a:rPr>
              <a:t>=</a:t>
            </a:r>
            <a:r>
              <a:rPr sz="2400" spc="-20" dirty="0">
                <a:latin typeface="Calibri"/>
                <a:cs typeface="Calibri"/>
              </a:rPr>
              <a:t> </a:t>
            </a:r>
            <a:r>
              <a:rPr sz="2400" spc="-5" dirty="0">
                <a:latin typeface="Calibri"/>
                <a:cs typeface="Calibri"/>
              </a:rPr>
              <a:t>(8+4+12)/4</a:t>
            </a:r>
            <a:r>
              <a:rPr sz="2400" spc="-25" dirty="0">
                <a:latin typeface="Calibri"/>
                <a:cs typeface="Calibri"/>
              </a:rPr>
              <a:t> </a:t>
            </a:r>
            <a:r>
              <a:rPr sz="2400" dirty="0">
                <a:latin typeface="Calibri"/>
                <a:cs typeface="Calibri"/>
              </a:rPr>
              <a:t>=</a:t>
            </a:r>
            <a:r>
              <a:rPr sz="2400" spc="-20" dirty="0">
                <a:latin typeface="Calibri"/>
                <a:cs typeface="Calibri"/>
              </a:rPr>
              <a:t> </a:t>
            </a:r>
            <a:r>
              <a:rPr sz="2400" spc="-5" dirty="0">
                <a:latin typeface="Calibri"/>
                <a:cs typeface="Calibri"/>
              </a:rPr>
              <a:t>12</a:t>
            </a:r>
            <a:endParaRPr sz="2400" dirty="0">
              <a:latin typeface="Calibri"/>
              <a:cs typeface="Calibri"/>
            </a:endParaRPr>
          </a:p>
          <a:p>
            <a:pPr>
              <a:lnSpc>
                <a:spcPct val="100000"/>
              </a:lnSpc>
              <a:spcBef>
                <a:spcPts val="5"/>
              </a:spcBef>
            </a:pPr>
            <a:endParaRPr sz="2750" dirty="0">
              <a:latin typeface="Calibri"/>
              <a:cs typeface="Calibri"/>
            </a:endParaRPr>
          </a:p>
          <a:p>
            <a:pPr marL="12700" marR="271145">
              <a:lnSpc>
                <a:spcPct val="116700"/>
              </a:lnSpc>
            </a:pPr>
            <a:r>
              <a:rPr sz="2400" spc="-5" dirty="0">
                <a:latin typeface="Calibri"/>
                <a:cs typeface="Calibri"/>
              </a:rPr>
              <a:t>In the</a:t>
            </a:r>
            <a:r>
              <a:rPr sz="2400" dirty="0">
                <a:latin typeface="Calibri"/>
                <a:cs typeface="Calibri"/>
              </a:rPr>
              <a:t> </a:t>
            </a:r>
            <a:r>
              <a:rPr sz="2400" spc="-15" dirty="0">
                <a:latin typeface="Calibri"/>
                <a:cs typeface="Calibri"/>
              </a:rPr>
              <a:t>next</a:t>
            </a:r>
            <a:r>
              <a:rPr sz="2400" spc="-5" dirty="0">
                <a:latin typeface="Calibri"/>
                <a:cs typeface="Calibri"/>
              </a:rPr>
              <a:t> </a:t>
            </a:r>
            <a:r>
              <a:rPr sz="2400" spc="-20" dirty="0">
                <a:latin typeface="Calibri"/>
                <a:cs typeface="Calibri"/>
              </a:rPr>
              <a:t>step</a:t>
            </a:r>
            <a:r>
              <a:rPr sz="2400" dirty="0">
                <a:latin typeface="Calibri"/>
                <a:cs typeface="Calibri"/>
              </a:rPr>
              <a:t> </a:t>
            </a:r>
            <a:r>
              <a:rPr sz="2400" spc="-5" dirty="0">
                <a:latin typeface="Calibri"/>
                <a:cs typeface="Calibri"/>
              </a:rPr>
              <a:t>notice </a:t>
            </a:r>
            <a:r>
              <a:rPr sz="2400" spc="-10" dirty="0">
                <a:latin typeface="Calibri"/>
                <a:cs typeface="Calibri"/>
              </a:rPr>
              <a:t>that</a:t>
            </a:r>
            <a:r>
              <a:rPr sz="2400" dirty="0">
                <a:latin typeface="Calibri"/>
                <a:cs typeface="Calibri"/>
              </a:rPr>
              <a:t> </a:t>
            </a:r>
            <a:r>
              <a:rPr sz="2400" spc="-5" dirty="0">
                <a:latin typeface="Calibri"/>
                <a:cs typeface="Calibri"/>
              </a:rPr>
              <a:t>the </a:t>
            </a:r>
            <a:r>
              <a:rPr sz="2400" spc="-15" dirty="0">
                <a:latin typeface="Calibri"/>
                <a:cs typeface="Calibri"/>
              </a:rPr>
              <a:t>cluster</a:t>
            </a:r>
            <a:r>
              <a:rPr sz="2400" dirty="0">
                <a:latin typeface="Calibri"/>
                <a:cs typeface="Calibri"/>
              </a:rPr>
              <a:t> </a:t>
            </a:r>
            <a:r>
              <a:rPr sz="2400" spc="-15" dirty="0">
                <a:latin typeface="Calibri"/>
                <a:cs typeface="Calibri"/>
              </a:rPr>
              <a:t>centroid</a:t>
            </a:r>
            <a:r>
              <a:rPr sz="2400" spc="-5" dirty="0">
                <a:latin typeface="Calibri"/>
                <a:cs typeface="Calibri"/>
              </a:rPr>
              <a:t> does</a:t>
            </a:r>
            <a:r>
              <a:rPr sz="2400" dirty="0">
                <a:latin typeface="Calibri"/>
                <a:cs typeface="Calibri"/>
              </a:rPr>
              <a:t> </a:t>
            </a:r>
            <a:r>
              <a:rPr sz="2400" spc="-5" dirty="0">
                <a:latin typeface="Calibri"/>
                <a:cs typeface="Calibri"/>
              </a:rPr>
              <a:t>not </a:t>
            </a:r>
            <a:r>
              <a:rPr sz="2400" spc="-10" dirty="0">
                <a:latin typeface="Calibri"/>
                <a:cs typeface="Calibri"/>
              </a:rPr>
              <a:t>change </a:t>
            </a:r>
            <a:r>
              <a:rPr sz="2400" spc="-525" dirty="0">
                <a:latin typeface="Calibri"/>
                <a:cs typeface="Calibri"/>
              </a:rPr>
              <a:t> </a:t>
            </a:r>
            <a:r>
              <a:rPr sz="2400" spc="-5" dirty="0">
                <a:latin typeface="Calibri"/>
                <a:cs typeface="Calibri"/>
              </a:rPr>
              <a:t>And</a:t>
            </a:r>
            <a:r>
              <a:rPr sz="2400" spc="-10" dirty="0">
                <a:latin typeface="Calibri"/>
                <a:cs typeface="Calibri"/>
              </a:rPr>
              <a:t> </a:t>
            </a:r>
            <a:r>
              <a:rPr sz="2400" spc="-5" dirty="0">
                <a:latin typeface="Calibri"/>
                <a:cs typeface="Calibri"/>
              </a:rPr>
              <a:t>samples </a:t>
            </a:r>
            <a:r>
              <a:rPr sz="2400" dirty="0">
                <a:latin typeface="Calibri"/>
                <a:cs typeface="Calibri"/>
              </a:rPr>
              <a:t>also</a:t>
            </a:r>
            <a:r>
              <a:rPr sz="2400" spc="-5" dirty="0">
                <a:latin typeface="Calibri"/>
                <a:cs typeface="Calibri"/>
              </a:rPr>
              <a:t> do</a:t>
            </a:r>
            <a:r>
              <a:rPr sz="2400" spc="-10" dirty="0">
                <a:latin typeface="Calibri"/>
                <a:cs typeface="Calibri"/>
              </a:rPr>
              <a:t> </a:t>
            </a:r>
            <a:r>
              <a:rPr sz="2400" spc="-5" dirty="0">
                <a:latin typeface="Calibri"/>
                <a:cs typeface="Calibri"/>
              </a:rPr>
              <a:t>not </a:t>
            </a:r>
            <a:r>
              <a:rPr sz="2400" spc="-10" dirty="0">
                <a:latin typeface="Calibri"/>
                <a:cs typeface="Calibri"/>
              </a:rPr>
              <a:t>change</a:t>
            </a:r>
            <a:r>
              <a:rPr sz="2400" spc="-5" dirty="0">
                <a:latin typeface="Calibri"/>
                <a:cs typeface="Calibri"/>
              </a:rPr>
              <a:t> the </a:t>
            </a:r>
            <a:r>
              <a:rPr sz="2400" spc="-15" dirty="0">
                <a:latin typeface="Calibri"/>
                <a:cs typeface="Calibri"/>
              </a:rPr>
              <a:t>clusters.</a:t>
            </a:r>
            <a:endParaRPr sz="2400" dirty="0">
              <a:latin typeface="Calibri"/>
              <a:cs typeface="Calibri"/>
            </a:endParaRPr>
          </a:p>
          <a:p>
            <a:pPr marL="12700">
              <a:lnSpc>
                <a:spcPct val="100000"/>
              </a:lnSpc>
              <a:spcBef>
                <a:spcPts val="480"/>
              </a:spcBef>
            </a:pPr>
            <a:r>
              <a:rPr sz="2400" spc="-10" dirty="0">
                <a:latin typeface="Calibri"/>
                <a:cs typeface="Calibri"/>
              </a:rPr>
              <a:t>Algorithm</a:t>
            </a:r>
            <a:r>
              <a:rPr sz="2400" spc="-15" dirty="0">
                <a:latin typeface="Calibri"/>
                <a:cs typeface="Calibri"/>
              </a:rPr>
              <a:t> terminates.</a:t>
            </a:r>
            <a:endParaRPr sz="2400" dirty="0">
              <a:latin typeface="Calibri"/>
              <a:cs typeface="Calibri"/>
            </a:endParaRPr>
          </a:p>
        </p:txBody>
      </p:sp>
      <p:graphicFrame>
        <p:nvGraphicFramePr>
          <p:cNvPr id="3" name="object 3"/>
          <p:cNvGraphicFramePr>
            <a:graphicFrameLocks noGrp="1"/>
          </p:cNvGraphicFramePr>
          <p:nvPr/>
        </p:nvGraphicFramePr>
        <p:xfrm>
          <a:off x="8526684" y="2630561"/>
          <a:ext cx="2952750" cy="3629769"/>
        </p:xfrm>
        <a:graphic>
          <a:graphicData uri="http://schemas.openxmlformats.org/drawingml/2006/table">
            <a:tbl>
              <a:tblPr firstRow="1" bandRow="1">
                <a:tableStyleId>{2D5ABB26-0587-4C30-8999-92F81FD0307C}</a:tableStyleId>
              </a:tblPr>
              <a:tblGrid>
                <a:gridCol w="1224280">
                  <a:extLst>
                    <a:ext uri="{9D8B030D-6E8A-4147-A177-3AD203B41FA5}">
                      <a16:colId xmlns:a16="http://schemas.microsoft.com/office/drawing/2014/main" val="20000"/>
                    </a:ext>
                  </a:extLst>
                </a:gridCol>
                <a:gridCol w="1728470">
                  <a:extLst>
                    <a:ext uri="{9D8B030D-6E8A-4147-A177-3AD203B41FA5}">
                      <a16:colId xmlns:a16="http://schemas.microsoft.com/office/drawing/2014/main" val="20001"/>
                    </a:ext>
                  </a:extLst>
                </a:gridCol>
              </a:tblGrid>
              <a:tr h="640074">
                <a:tc>
                  <a:txBody>
                    <a:bodyPr/>
                    <a:lstStyle/>
                    <a:p>
                      <a:pPr marL="85725">
                        <a:lnSpc>
                          <a:spcPct val="100000"/>
                        </a:lnSpc>
                        <a:spcBef>
                          <a:spcPts val="225"/>
                        </a:spcBef>
                      </a:pPr>
                      <a:r>
                        <a:rPr sz="1800" b="1" spc="-5" dirty="0">
                          <a:latin typeface="Calibri"/>
                          <a:cs typeface="Calibri"/>
                        </a:rPr>
                        <a:t>Sample</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28575">
                      <a:solidFill>
                        <a:srgbClr val="9BBB59"/>
                      </a:solidFill>
                      <a:prstDash val="solid"/>
                    </a:lnB>
                  </a:tcPr>
                </a:tc>
                <a:tc>
                  <a:txBody>
                    <a:bodyPr/>
                    <a:lstStyle/>
                    <a:p>
                      <a:pPr marL="85725" marR="183515">
                        <a:lnSpc>
                          <a:spcPct val="100000"/>
                        </a:lnSpc>
                        <a:spcBef>
                          <a:spcPts val="225"/>
                        </a:spcBef>
                      </a:pPr>
                      <a:r>
                        <a:rPr sz="1800" b="1" spc="-10" dirty="0">
                          <a:latin typeface="Calibri"/>
                          <a:cs typeface="Calibri"/>
                        </a:rPr>
                        <a:t>Nearest</a:t>
                      </a:r>
                      <a:r>
                        <a:rPr sz="1800" b="1" spc="-70" dirty="0">
                          <a:latin typeface="Calibri"/>
                          <a:cs typeface="Calibri"/>
                        </a:rPr>
                        <a:t> </a:t>
                      </a:r>
                      <a:r>
                        <a:rPr sz="1800" b="1" spc="-15" dirty="0">
                          <a:latin typeface="Calibri"/>
                          <a:cs typeface="Calibri"/>
                        </a:rPr>
                        <a:t>Cluster </a:t>
                      </a:r>
                      <a:r>
                        <a:rPr sz="1800" b="1" spc="-390" dirty="0">
                          <a:latin typeface="Calibri"/>
                          <a:cs typeface="Calibri"/>
                        </a:rPr>
                        <a:t> </a:t>
                      </a:r>
                      <a:r>
                        <a:rPr sz="1800" b="1" spc="-10" dirty="0">
                          <a:latin typeface="Calibri"/>
                          <a:cs typeface="Calibri"/>
                        </a:rPr>
                        <a:t>Centroid</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28575">
                      <a:solidFill>
                        <a:srgbClr val="9BBB59"/>
                      </a:solidFill>
                      <a:prstDash val="solid"/>
                    </a:lnB>
                  </a:tcPr>
                </a:tc>
                <a:extLst>
                  <a:ext uri="{0D108BD9-81ED-4DB2-BD59-A6C34878D82A}">
                    <a16:rowId xmlns:a16="http://schemas.microsoft.com/office/drawing/2014/main" val="10000"/>
                  </a:ext>
                </a:extLst>
              </a:tr>
              <a:tr h="578624">
                <a:tc>
                  <a:txBody>
                    <a:bodyPr/>
                    <a:lstStyle/>
                    <a:p>
                      <a:pPr marL="85725">
                        <a:lnSpc>
                          <a:spcPct val="100000"/>
                        </a:lnSpc>
                        <a:spcBef>
                          <a:spcPts val="225"/>
                        </a:spcBef>
                      </a:pPr>
                      <a:r>
                        <a:rPr sz="1800" spc="-5" dirty="0">
                          <a:latin typeface="Calibri"/>
                          <a:cs typeface="Calibri"/>
                        </a:rPr>
                        <a:t>(4,4)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28575">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(6,4)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28575">
                      <a:solidFill>
                        <a:srgbClr val="9BBB59"/>
                      </a:solidFill>
                      <a:prstDash val="solid"/>
                    </a:lnT>
                    <a:lnB w="12700">
                      <a:solidFill>
                        <a:srgbClr val="9BBB59"/>
                      </a:solidFill>
                      <a:prstDash val="solid"/>
                    </a:lnB>
                    <a:solidFill>
                      <a:srgbClr val="EBF1DD"/>
                    </a:solidFill>
                  </a:tcPr>
                </a:tc>
                <a:extLst>
                  <a:ext uri="{0D108BD9-81ED-4DB2-BD59-A6C34878D82A}">
                    <a16:rowId xmlns:a16="http://schemas.microsoft.com/office/drawing/2014/main" val="10001"/>
                  </a:ext>
                </a:extLst>
              </a:tr>
              <a:tr h="640074">
                <a:tc>
                  <a:txBody>
                    <a:bodyPr/>
                    <a:lstStyle/>
                    <a:p>
                      <a:pPr marL="85725">
                        <a:lnSpc>
                          <a:spcPct val="100000"/>
                        </a:lnSpc>
                        <a:spcBef>
                          <a:spcPts val="225"/>
                        </a:spcBef>
                      </a:pPr>
                      <a:r>
                        <a:rPr sz="1800" spc="-5" dirty="0">
                          <a:latin typeface="Calibri"/>
                          <a:cs typeface="Calibri"/>
                        </a:rPr>
                        <a:t>(8,4)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tc>
                  <a:txBody>
                    <a:bodyPr/>
                    <a:lstStyle/>
                    <a:p>
                      <a:pPr marL="85725">
                        <a:lnSpc>
                          <a:spcPct val="100000"/>
                        </a:lnSpc>
                        <a:spcBef>
                          <a:spcPts val="225"/>
                        </a:spcBef>
                      </a:pPr>
                      <a:r>
                        <a:rPr sz="1800" spc="-5" dirty="0">
                          <a:latin typeface="Calibri"/>
                          <a:cs typeface="Calibri"/>
                        </a:rPr>
                        <a:t>(6,4)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extLst>
                  <a:ext uri="{0D108BD9-81ED-4DB2-BD59-A6C34878D82A}">
                    <a16:rowId xmlns:a16="http://schemas.microsoft.com/office/drawing/2014/main" val="10002"/>
                  </a:ext>
                </a:extLst>
              </a:tr>
              <a:tr h="640074">
                <a:tc>
                  <a:txBody>
                    <a:bodyPr/>
                    <a:lstStyle/>
                    <a:p>
                      <a:pPr marL="85725">
                        <a:lnSpc>
                          <a:spcPct val="100000"/>
                        </a:lnSpc>
                        <a:spcBef>
                          <a:spcPts val="225"/>
                        </a:spcBef>
                      </a:pPr>
                      <a:r>
                        <a:rPr sz="1800" spc="-5" dirty="0">
                          <a:latin typeface="Calibri"/>
                          <a:cs typeface="Calibri"/>
                        </a:rPr>
                        <a:t>(15,8)</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(21,12)</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extLst>
                  <a:ext uri="{0D108BD9-81ED-4DB2-BD59-A6C34878D82A}">
                    <a16:rowId xmlns:a16="http://schemas.microsoft.com/office/drawing/2014/main" val="10003"/>
                  </a:ext>
                </a:extLst>
              </a:tr>
              <a:tr h="597474">
                <a:tc>
                  <a:txBody>
                    <a:bodyPr/>
                    <a:lstStyle/>
                    <a:p>
                      <a:pPr marL="85725">
                        <a:lnSpc>
                          <a:spcPct val="100000"/>
                        </a:lnSpc>
                        <a:spcBef>
                          <a:spcPts val="225"/>
                        </a:spcBef>
                      </a:pPr>
                      <a:r>
                        <a:rPr sz="1800" spc="-5" dirty="0">
                          <a:latin typeface="Calibri"/>
                          <a:cs typeface="Calibri"/>
                        </a:rPr>
                        <a:t>(24,4)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tc>
                  <a:txBody>
                    <a:bodyPr/>
                    <a:lstStyle/>
                    <a:p>
                      <a:pPr marL="85725">
                        <a:lnSpc>
                          <a:spcPct val="100000"/>
                        </a:lnSpc>
                        <a:spcBef>
                          <a:spcPts val="225"/>
                        </a:spcBef>
                      </a:pPr>
                      <a:r>
                        <a:rPr sz="1800" spc="-5" dirty="0">
                          <a:latin typeface="Calibri"/>
                          <a:cs typeface="Calibri"/>
                        </a:rPr>
                        <a:t>(21,12)</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extLst>
                  <a:ext uri="{0D108BD9-81ED-4DB2-BD59-A6C34878D82A}">
                    <a16:rowId xmlns:a16="http://schemas.microsoft.com/office/drawing/2014/main" val="10004"/>
                  </a:ext>
                </a:extLst>
              </a:tr>
              <a:tr h="533449">
                <a:tc>
                  <a:txBody>
                    <a:bodyPr/>
                    <a:lstStyle/>
                    <a:p>
                      <a:pPr marL="85725">
                        <a:lnSpc>
                          <a:spcPct val="100000"/>
                        </a:lnSpc>
                        <a:spcBef>
                          <a:spcPts val="225"/>
                        </a:spcBef>
                      </a:pPr>
                      <a:r>
                        <a:rPr sz="1800" spc="-5" dirty="0">
                          <a:latin typeface="Calibri"/>
                          <a:cs typeface="Calibri"/>
                        </a:rPr>
                        <a:t>(24,12)</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(21,12)</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718590" y="6428678"/>
            <a:ext cx="17970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35C75"/>
                </a:solidFill>
                <a:latin typeface="Calibri"/>
                <a:cs typeface="Calibri"/>
              </a:rPr>
              <a:t>62</a:t>
            </a:r>
            <a:endParaRPr sz="1200">
              <a:latin typeface="Calibri"/>
              <a:cs typeface="Calibri"/>
            </a:endParaRPr>
          </a:p>
        </p:txBody>
      </p:sp>
      <p:graphicFrame>
        <p:nvGraphicFramePr>
          <p:cNvPr id="3" name="object 3"/>
          <p:cNvGraphicFramePr>
            <a:graphicFrameLocks noGrp="1"/>
          </p:cNvGraphicFramePr>
          <p:nvPr/>
        </p:nvGraphicFramePr>
        <p:xfrm>
          <a:off x="1092031" y="1459277"/>
          <a:ext cx="2471420" cy="4922333"/>
        </p:xfrm>
        <a:graphic>
          <a:graphicData uri="http://schemas.openxmlformats.org/drawingml/2006/table">
            <a:tbl>
              <a:tblPr firstRow="1" bandRow="1">
                <a:tableStyleId>{2D5ABB26-0587-4C30-8999-92F81FD0307C}</a:tableStyleId>
              </a:tblPr>
              <a:tblGrid>
                <a:gridCol w="117602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tblGrid>
              <a:tr h="289549">
                <a:tc>
                  <a:txBody>
                    <a:bodyPr/>
                    <a:lstStyle/>
                    <a:p>
                      <a:pPr marL="506095">
                        <a:lnSpc>
                          <a:spcPct val="100000"/>
                        </a:lnSpc>
                        <a:spcBef>
                          <a:spcPts val="245"/>
                        </a:spcBef>
                      </a:pPr>
                      <a:r>
                        <a:rPr sz="1300" dirty="0">
                          <a:solidFill>
                            <a:srgbClr val="FFFFFF"/>
                          </a:solidFill>
                          <a:latin typeface="Cambria Math"/>
                          <a:cs typeface="Cambria Math"/>
                        </a:rPr>
                        <a:t>A</a:t>
                      </a:r>
                      <a:r>
                        <a:rPr sz="1275" baseline="-32679" dirty="0">
                          <a:solidFill>
                            <a:srgbClr val="FFFFFF"/>
                          </a:solidFill>
                          <a:latin typeface="Cambria Math"/>
                          <a:cs typeface="Cambria Math"/>
                        </a:rPr>
                        <a:t>1</a:t>
                      </a:r>
                      <a:endParaRPr sz="1275" baseline="-32679">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tc>
                  <a:txBody>
                    <a:bodyPr/>
                    <a:lstStyle/>
                    <a:p>
                      <a:pPr algn="ctr">
                        <a:lnSpc>
                          <a:spcPct val="100000"/>
                        </a:lnSpc>
                        <a:spcBef>
                          <a:spcPts val="245"/>
                        </a:spcBef>
                      </a:pPr>
                      <a:r>
                        <a:rPr sz="1300" dirty="0">
                          <a:solidFill>
                            <a:srgbClr val="FFFFFF"/>
                          </a:solidFill>
                          <a:latin typeface="Cambria Math"/>
                          <a:cs typeface="Cambria Math"/>
                        </a:rPr>
                        <a:t>A</a:t>
                      </a:r>
                      <a:r>
                        <a:rPr sz="1275" baseline="-32679" dirty="0">
                          <a:solidFill>
                            <a:srgbClr val="FFFFFF"/>
                          </a:solidFill>
                          <a:latin typeface="Cambria Math"/>
                          <a:cs typeface="Cambria Math"/>
                        </a:rPr>
                        <a:t>2</a:t>
                      </a:r>
                      <a:endParaRPr sz="1275" baseline="-32679">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extLst>
                  <a:ext uri="{0D108BD9-81ED-4DB2-BD59-A6C34878D82A}">
                    <a16:rowId xmlns:a16="http://schemas.microsoft.com/office/drawing/2014/main" val="10000"/>
                  </a:ext>
                </a:extLst>
              </a:tr>
              <a:tr h="289549">
                <a:tc>
                  <a:txBody>
                    <a:bodyPr/>
                    <a:lstStyle/>
                    <a:p>
                      <a:pPr marL="479425">
                        <a:lnSpc>
                          <a:spcPct val="100000"/>
                        </a:lnSpc>
                        <a:spcBef>
                          <a:spcPts val="245"/>
                        </a:spcBef>
                      </a:pPr>
                      <a:r>
                        <a:rPr sz="1300" spc="-5" dirty="0">
                          <a:latin typeface="Cambria Math"/>
                          <a:cs typeface="Cambria Math"/>
                        </a:rPr>
                        <a:t>6.8</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45"/>
                        </a:spcBef>
                      </a:pPr>
                      <a:r>
                        <a:rPr sz="1300" spc="-5" dirty="0">
                          <a:latin typeface="Cambria Math"/>
                          <a:cs typeface="Cambria Math"/>
                        </a:rPr>
                        <a:t>12.6</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01"/>
                  </a:ext>
                </a:extLst>
              </a:tr>
              <a:tr h="289549">
                <a:tc>
                  <a:txBody>
                    <a:bodyPr/>
                    <a:lstStyle/>
                    <a:p>
                      <a:pPr marL="479425">
                        <a:lnSpc>
                          <a:spcPct val="100000"/>
                        </a:lnSpc>
                        <a:spcBef>
                          <a:spcPts val="245"/>
                        </a:spcBef>
                      </a:pPr>
                      <a:r>
                        <a:rPr sz="1300" spc="-5" dirty="0">
                          <a:latin typeface="Cambria Math"/>
                          <a:cs typeface="Cambria Math"/>
                        </a:rPr>
                        <a:t>0.8</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45"/>
                        </a:spcBef>
                      </a:pPr>
                      <a:r>
                        <a:rPr sz="1300" spc="-5" dirty="0">
                          <a:latin typeface="Cambria Math"/>
                          <a:cs typeface="Cambria Math"/>
                        </a:rPr>
                        <a:t>9.8</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02"/>
                  </a:ext>
                </a:extLst>
              </a:tr>
              <a:tr h="289549">
                <a:tc>
                  <a:txBody>
                    <a:bodyPr/>
                    <a:lstStyle/>
                    <a:p>
                      <a:pPr marL="479425">
                        <a:lnSpc>
                          <a:spcPct val="100000"/>
                        </a:lnSpc>
                        <a:spcBef>
                          <a:spcPts val="245"/>
                        </a:spcBef>
                      </a:pPr>
                      <a:r>
                        <a:rPr sz="1300" spc="-5" dirty="0">
                          <a:latin typeface="Cambria Math"/>
                          <a:cs typeface="Cambria Math"/>
                        </a:rPr>
                        <a:t>1.2</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45"/>
                        </a:spcBef>
                      </a:pPr>
                      <a:r>
                        <a:rPr sz="1300" spc="-5" dirty="0">
                          <a:latin typeface="Cambria Math"/>
                          <a:cs typeface="Cambria Math"/>
                        </a:rPr>
                        <a:t>11.6</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03"/>
                  </a:ext>
                </a:extLst>
              </a:tr>
              <a:tr h="289549">
                <a:tc>
                  <a:txBody>
                    <a:bodyPr/>
                    <a:lstStyle/>
                    <a:p>
                      <a:pPr marL="479425">
                        <a:lnSpc>
                          <a:spcPct val="100000"/>
                        </a:lnSpc>
                        <a:spcBef>
                          <a:spcPts val="245"/>
                        </a:spcBef>
                      </a:pPr>
                      <a:r>
                        <a:rPr sz="1300" spc="-5" dirty="0">
                          <a:latin typeface="Cambria Math"/>
                          <a:cs typeface="Cambria Math"/>
                        </a:rPr>
                        <a:t>2.8</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45"/>
                        </a:spcBef>
                      </a:pPr>
                      <a:r>
                        <a:rPr sz="1300" spc="-5" dirty="0">
                          <a:latin typeface="Cambria Math"/>
                          <a:cs typeface="Cambria Math"/>
                        </a:rPr>
                        <a:t>9.6</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04"/>
                  </a:ext>
                </a:extLst>
              </a:tr>
              <a:tr h="289549">
                <a:tc>
                  <a:txBody>
                    <a:bodyPr/>
                    <a:lstStyle/>
                    <a:p>
                      <a:pPr marL="479425">
                        <a:lnSpc>
                          <a:spcPct val="100000"/>
                        </a:lnSpc>
                        <a:spcBef>
                          <a:spcPts val="245"/>
                        </a:spcBef>
                      </a:pPr>
                      <a:r>
                        <a:rPr sz="1300" spc="-5" dirty="0">
                          <a:latin typeface="Cambria Math"/>
                          <a:cs typeface="Cambria Math"/>
                        </a:rPr>
                        <a:t>3.8</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45"/>
                        </a:spcBef>
                      </a:pPr>
                      <a:r>
                        <a:rPr sz="1300" spc="-5" dirty="0">
                          <a:latin typeface="Cambria Math"/>
                          <a:cs typeface="Cambria Math"/>
                        </a:rPr>
                        <a:t>9.9</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05"/>
                  </a:ext>
                </a:extLst>
              </a:tr>
              <a:tr h="289549">
                <a:tc>
                  <a:txBody>
                    <a:bodyPr/>
                    <a:lstStyle/>
                    <a:p>
                      <a:pPr marL="479425">
                        <a:lnSpc>
                          <a:spcPct val="100000"/>
                        </a:lnSpc>
                        <a:spcBef>
                          <a:spcPts val="245"/>
                        </a:spcBef>
                      </a:pPr>
                      <a:r>
                        <a:rPr sz="1300" spc="-5" dirty="0">
                          <a:latin typeface="Cambria Math"/>
                          <a:cs typeface="Cambria Math"/>
                        </a:rPr>
                        <a:t>4.4</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45"/>
                        </a:spcBef>
                      </a:pPr>
                      <a:r>
                        <a:rPr sz="1300" spc="-5" dirty="0">
                          <a:latin typeface="Cambria Math"/>
                          <a:cs typeface="Cambria Math"/>
                        </a:rPr>
                        <a:t>6.5</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06"/>
                  </a:ext>
                </a:extLst>
              </a:tr>
              <a:tr h="289549">
                <a:tc>
                  <a:txBody>
                    <a:bodyPr/>
                    <a:lstStyle/>
                    <a:p>
                      <a:pPr marL="479425">
                        <a:lnSpc>
                          <a:spcPct val="100000"/>
                        </a:lnSpc>
                        <a:spcBef>
                          <a:spcPts val="245"/>
                        </a:spcBef>
                      </a:pPr>
                      <a:r>
                        <a:rPr sz="1300" spc="-5" dirty="0">
                          <a:latin typeface="Cambria Math"/>
                          <a:cs typeface="Cambria Math"/>
                        </a:rPr>
                        <a:t>4.8</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45"/>
                        </a:spcBef>
                      </a:pPr>
                      <a:r>
                        <a:rPr sz="1300" spc="-5" dirty="0">
                          <a:latin typeface="Cambria Math"/>
                          <a:cs typeface="Cambria Math"/>
                        </a:rPr>
                        <a:t>1.1</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07"/>
                  </a:ext>
                </a:extLst>
              </a:tr>
              <a:tr h="289549">
                <a:tc>
                  <a:txBody>
                    <a:bodyPr/>
                    <a:lstStyle/>
                    <a:p>
                      <a:pPr marL="479425">
                        <a:lnSpc>
                          <a:spcPct val="100000"/>
                        </a:lnSpc>
                        <a:spcBef>
                          <a:spcPts val="245"/>
                        </a:spcBef>
                      </a:pPr>
                      <a:r>
                        <a:rPr sz="1300" spc="-5" dirty="0">
                          <a:latin typeface="Cambria Math"/>
                          <a:cs typeface="Cambria Math"/>
                        </a:rPr>
                        <a:t>6.0</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45"/>
                        </a:spcBef>
                      </a:pPr>
                      <a:r>
                        <a:rPr sz="1300" spc="-5" dirty="0">
                          <a:latin typeface="Cambria Math"/>
                          <a:cs typeface="Cambria Math"/>
                        </a:rPr>
                        <a:t>19.9</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08"/>
                  </a:ext>
                </a:extLst>
              </a:tr>
              <a:tr h="289549">
                <a:tc>
                  <a:txBody>
                    <a:bodyPr/>
                    <a:lstStyle/>
                    <a:p>
                      <a:pPr marL="479425">
                        <a:lnSpc>
                          <a:spcPct val="100000"/>
                        </a:lnSpc>
                        <a:spcBef>
                          <a:spcPts val="245"/>
                        </a:spcBef>
                      </a:pPr>
                      <a:r>
                        <a:rPr sz="1300" spc="-5" dirty="0">
                          <a:latin typeface="Cambria Math"/>
                          <a:cs typeface="Cambria Math"/>
                        </a:rPr>
                        <a:t>6.2</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45"/>
                        </a:spcBef>
                      </a:pPr>
                      <a:r>
                        <a:rPr sz="1300" spc="-5" dirty="0">
                          <a:latin typeface="Cambria Math"/>
                          <a:cs typeface="Cambria Math"/>
                        </a:rPr>
                        <a:t>18.5</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09"/>
                  </a:ext>
                </a:extLst>
              </a:tr>
              <a:tr h="289549">
                <a:tc>
                  <a:txBody>
                    <a:bodyPr/>
                    <a:lstStyle/>
                    <a:p>
                      <a:pPr marL="479425">
                        <a:lnSpc>
                          <a:spcPct val="100000"/>
                        </a:lnSpc>
                        <a:spcBef>
                          <a:spcPts val="245"/>
                        </a:spcBef>
                      </a:pPr>
                      <a:r>
                        <a:rPr sz="1300" spc="-5" dirty="0">
                          <a:latin typeface="Cambria Math"/>
                          <a:cs typeface="Cambria Math"/>
                        </a:rPr>
                        <a:t>7.6</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45"/>
                        </a:spcBef>
                      </a:pPr>
                      <a:r>
                        <a:rPr sz="1300" spc="-5" dirty="0">
                          <a:latin typeface="Cambria Math"/>
                          <a:cs typeface="Cambria Math"/>
                        </a:rPr>
                        <a:t>17.4</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10"/>
                  </a:ext>
                </a:extLst>
              </a:tr>
              <a:tr h="289549">
                <a:tc>
                  <a:txBody>
                    <a:bodyPr/>
                    <a:lstStyle/>
                    <a:p>
                      <a:pPr marL="479425">
                        <a:lnSpc>
                          <a:spcPct val="100000"/>
                        </a:lnSpc>
                        <a:spcBef>
                          <a:spcPts val="245"/>
                        </a:spcBef>
                      </a:pPr>
                      <a:r>
                        <a:rPr sz="1300" spc="-5" dirty="0">
                          <a:latin typeface="Cambria Math"/>
                          <a:cs typeface="Cambria Math"/>
                        </a:rPr>
                        <a:t>7.8</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45"/>
                        </a:spcBef>
                      </a:pPr>
                      <a:r>
                        <a:rPr sz="1300" spc="-5" dirty="0">
                          <a:latin typeface="Cambria Math"/>
                          <a:cs typeface="Cambria Math"/>
                        </a:rPr>
                        <a:t>12.2</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11"/>
                  </a:ext>
                </a:extLst>
              </a:tr>
              <a:tr h="289549">
                <a:tc>
                  <a:txBody>
                    <a:bodyPr/>
                    <a:lstStyle/>
                    <a:p>
                      <a:pPr marL="479425">
                        <a:lnSpc>
                          <a:spcPct val="100000"/>
                        </a:lnSpc>
                        <a:spcBef>
                          <a:spcPts val="245"/>
                        </a:spcBef>
                      </a:pPr>
                      <a:r>
                        <a:rPr sz="1300" spc="-5" dirty="0">
                          <a:latin typeface="Cambria Math"/>
                          <a:cs typeface="Cambria Math"/>
                        </a:rPr>
                        <a:t>6.6</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45"/>
                        </a:spcBef>
                      </a:pPr>
                      <a:r>
                        <a:rPr sz="1300" spc="-5" dirty="0">
                          <a:latin typeface="Cambria Math"/>
                          <a:cs typeface="Cambria Math"/>
                        </a:rPr>
                        <a:t>7.7</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12"/>
                  </a:ext>
                </a:extLst>
              </a:tr>
              <a:tr h="289549">
                <a:tc>
                  <a:txBody>
                    <a:bodyPr/>
                    <a:lstStyle/>
                    <a:p>
                      <a:pPr marL="479425">
                        <a:lnSpc>
                          <a:spcPct val="100000"/>
                        </a:lnSpc>
                        <a:spcBef>
                          <a:spcPts val="245"/>
                        </a:spcBef>
                      </a:pPr>
                      <a:r>
                        <a:rPr sz="1300" spc="-5" dirty="0">
                          <a:latin typeface="Cambria Math"/>
                          <a:cs typeface="Cambria Math"/>
                        </a:rPr>
                        <a:t>8.2</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45"/>
                        </a:spcBef>
                      </a:pPr>
                      <a:r>
                        <a:rPr sz="1300" spc="-5" dirty="0">
                          <a:latin typeface="Cambria Math"/>
                          <a:cs typeface="Cambria Math"/>
                        </a:rPr>
                        <a:t>4.5</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13"/>
                  </a:ext>
                </a:extLst>
              </a:tr>
              <a:tr h="289549">
                <a:tc>
                  <a:txBody>
                    <a:bodyPr/>
                    <a:lstStyle/>
                    <a:p>
                      <a:pPr marL="479425">
                        <a:lnSpc>
                          <a:spcPct val="100000"/>
                        </a:lnSpc>
                        <a:spcBef>
                          <a:spcPts val="245"/>
                        </a:spcBef>
                      </a:pPr>
                      <a:r>
                        <a:rPr sz="1300" spc="-5" dirty="0">
                          <a:latin typeface="Cambria Math"/>
                          <a:cs typeface="Cambria Math"/>
                        </a:rPr>
                        <a:t>8.4</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45"/>
                        </a:spcBef>
                      </a:pPr>
                      <a:r>
                        <a:rPr sz="1300" spc="-5" dirty="0">
                          <a:latin typeface="Cambria Math"/>
                          <a:cs typeface="Cambria Math"/>
                        </a:rPr>
                        <a:t>6.9</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14"/>
                  </a:ext>
                </a:extLst>
              </a:tr>
              <a:tr h="289549">
                <a:tc>
                  <a:txBody>
                    <a:bodyPr/>
                    <a:lstStyle/>
                    <a:p>
                      <a:pPr marL="479425">
                        <a:lnSpc>
                          <a:spcPct val="100000"/>
                        </a:lnSpc>
                        <a:spcBef>
                          <a:spcPts val="245"/>
                        </a:spcBef>
                      </a:pPr>
                      <a:r>
                        <a:rPr sz="1300" spc="-5" dirty="0">
                          <a:latin typeface="Cambria Math"/>
                          <a:cs typeface="Cambria Math"/>
                        </a:rPr>
                        <a:t>9.0</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45"/>
                        </a:spcBef>
                      </a:pPr>
                      <a:r>
                        <a:rPr sz="1300" spc="-5" dirty="0">
                          <a:latin typeface="Cambria Math"/>
                          <a:cs typeface="Cambria Math"/>
                        </a:rPr>
                        <a:t>3.4</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15"/>
                  </a:ext>
                </a:extLst>
              </a:tr>
              <a:tr h="289549">
                <a:tc>
                  <a:txBody>
                    <a:bodyPr/>
                    <a:lstStyle/>
                    <a:p>
                      <a:pPr marL="479425">
                        <a:lnSpc>
                          <a:spcPct val="100000"/>
                        </a:lnSpc>
                        <a:spcBef>
                          <a:spcPts val="245"/>
                        </a:spcBef>
                      </a:pPr>
                      <a:r>
                        <a:rPr sz="1300" spc="-5" dirty="0">
                          <a:latin typeface="Cambria Math"/>
                          <a:cs typeface="Cambria Math"/>
                        </a:rPr>
                        <a:t>9.6</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45"/>
                        </a:spcBef>
                      </a:pPr>
                      <a:r>
                        <a:rPr sz="1300" spc="-5" dirty="0">
                          <a:latin typeface="Cambria Math"/>
                          <a:cs typeface="Cambria Math"/>
                        </a:rPr>
                        <a:t>11.1</a:t>
                      </a:r>
                      <a:endParaRPr sz="1300">
                        <a:latin typeface="Cambria Math"/>
                        <a:cs typeface="Cambria Math"/>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16"/>
                  </a:ext>
                </a:extLst>
              </a:tr>
            </a:tbl>
          </a:graphicData>
        </a:graphic>
      </p:graphicFrame>
      <p:grpSp>
        <p:nvGrpSpPr>
          <p:cNvPr id="4" name="object 4"/>
          <p:cNvGrpSpPr/>
          <p:nvPr/>
        </p:nvGrpSpPr>
        <p:grpSpPr>
          <a:xfrm>
            <a:off x="4533335" y="1384006"/>
            <a:ext cx="7141845" cy="3962400"/>
            <a:chOff x="4533335" y="1384006"/>
            <a:chExt cx="7141845" cy="3962400"/>
          </a:xfrm>
        </p:grpSpPr>
        <p:pic>
          <p:nvPicPr>
            <p:cNvPr id="5" name="object 5"/>
            <p:cNvPicPr/>
            <p:nvPr/>
          </p:nvPicPr>
          <p:blipFill>
            <a:blip r:embed="rId2" cstate="print"/>
            <a:stretch>
              <a:fillRect/>
            </a:stretch>
          </p:blipFill>
          <p:spPr>
            <a:xfrm>
              <a:off x="4533335" y="1384006"/>
              <a:ext cx="7141675" cy="3962398"/>
            </a:xfrm>
            <a:prstGeom prst="rect">
              <a:avLst/>
            </a:prstGeom>
          </p:spPr>
        </p:pic>
        <p:sp>
          <p:nvSpPr>
            <p:cNvPr id="6" name="object 6"/>
            <p:cNvSpPr/>
            <p:nvPr/>
          </p:nvSpPr>
          <p:spPr>
            <a:xfrm>
              <a:off x="8408922" y="2200939"/>
              <a:ext cx="279400" cy="276860"/>
            </a:xfrm>
            <a:custGeom>
              <a:avLst/>
              <a:gdLst/>
              <a:ahLst/>
              <a:cxnLst/>
              <a:rect l="l" t="t" r="r" b="b"/>
              <a:pathLst>
                <a:path w="279400" h="276860">
                  <a:moveTo>
                    <a:pt x="0" y="138222"/>
                  </a:moveTo>
                  <a:lnTo>
                    <a:pt x="7121" y="94533"/>
                  </a:lnTo>
                  <a:lnTo>
                    <a:pt x="26952" y="56590"/>
                  </a:lnTo>
                  <a:lnTo>
                    <a:pt x="57190" y="26669"/>
                  </a:lnTo>
                  <a:lnTo>
                    <a:pt x="95536" y="7046"/>
                  </a:lnTo>
                  <a:lnTo>
                    <a:pt x="139689" y="0"/>
                  </a:lnTo>
                  <a:lnTo>
                    <a:pt x="193146" y="10521"/>
                  </a:lnTo>
                  <a:lnTo>
                    <a:pt x="238464" y="40484"/>
                  </a:lnTo>
                  <a:lnTo>
                    <a:pt x="268745" y="85327"/>
                  </a:lnTo>
                  <a:lnTo>
                    <a:pt x="279378" y="138222"/>
                  </a:lnTo>
                  <a:lnTo>
                    <a:pt x="272257" y="181912"/>
                  </a:lnTo>
                  <a:lnTo>
                    <a:pt x="252426" y="219855"/>
                  </a:lnTo>
                  <a:lnTo>
                    <a:pt x="222188" y="249776"/>
                  </a:lnTo>
                  <a:lnTo>
                    <a:pt x="183842" y="269399"/>
                  </a:lnTo>
                  <a:lnTo>
                    <a:pt x="139689" y="276445"/>
                  </a:lnTo>
                  <a:lnTo>
                    <a:pt x="95536" y="269399"/>
                  </a:lnTo>
                  <a:lnTo>
                    <a:pt x="57190" y="249776"/>
                  </a:lnTo>
                  <a:lnTo>
                    <a:pt x="26952" y="219855"/>
                  </a:lnTo>
                  <a:lnTo>
                    <a:pt x="7121" y="181912"/>
                  </a:lnTo>
                  <a:lnTo>
                    <a:pt x="0" y="138222"/>
                  </a:lnTo>
                  <a:close/>
                </a:path>
              </a:pathLst>
            </a:custGeom>
            <a:ln w="31749">
              <a:solidFill>
                <a:srgbClr val="FF0000"/>
              </a:solidFill>
            </a:ln>
          </p:spPr>
          <p:txBody>
            <a:bodyPr wrap="square" lIns="0" tIns="0" rIns="0" bIns="0" rtlCol="0"/>
            <a:lstStyle/>
            <a:p>
              <a:endParaRPr/>
            </a:p>
          </p:txBody>
        </p:sp>
      </p:grpSp>
      <p:sp>
        <p:nvSpPr>
          <p:cNvPr id="7" name="object 7"/>
          <p:cNvSpPr txBox="1"/>
          <p:nvPr/>
        </p:nvSpPr>
        <p:spPr>
          <a:xfrm>
            <a:off x="7498712" y="970024"/>
            <a:ext cx="1818639" cy="269240"/>
          </a:xfrm>
          <a:prstGeom prst="rect">
            <a:avLst/>
          </a:prstGeom>
        </p:spPr>
        <p:txBody>
          <a:bodyPr vert="horz" wrap="square" lIns="0" tIns="12700" rIns="0" bIns="0" rtlCol="0">
            <a:spAutoFit/>
          </a:bodyPr>
          <a:lstStyle/>
          <a:p>
            <a:pPr marL="12700">
              <a:lnSpc>
                <a:spcPct val="100000"/>
              </a:lnSpc>
              <a:spcBef>
                <a:spcPts val="100"/>
              </a:spcBef>
            </a:pPr>
            <a:r>
              <a:rPr sz="1600" b="1" spc="-10" dirty="0">
                <a:solidFill>
                  <a:srgbClr val="0B5ED7"/>
                </a:solidFill>
                <a:latin typeface="Calibri"/>
                <a:cs typeface="Calibri"/>
              </a:rPr>
              <a:t>Plotting</a:t>
            </a:r>
            <a:r>
              <a:rPr sz="1600" b="1" spc="-20" dirty="0">
                <a:solidFill>
                  <a:srgbClr val="0B5ED7"/>
                </a:solidFill>
                <a:latin typeface="Calibri"/>
                <a:cs typeface="Calibri"/>
              </a:rPr>
              <a:t> </a:t>
            </a:r>
            <a:r>
              <a:rPr sz="1600" b="1" spc="-15" dirty="0">
                <a:solidFill>
                  <a:srgbClr val="0B5ED7"/>
                </a:solidFill>
                <a:latin typeface="Calibri"/>
                <a:cs typeface="Calibri"/>
              </a:rPr>
              <a:t>data</a:t>
            </a:r>
            <a:r>
              <a:rPr sz="1600" b="1" spc="-20" dirty="0">
                <a:solidFill>
                  <a:srgbClr val="0B5ED7"/>
                </a:solidFill>
                <a:latin typeface="Calibri"/>
                <a:cs typeface="Calibri"/>
              </a:rPr>
              <a:t> </a:t>
            </a:r>
            <a:r>
              <a:rPr sz="1600" b="1" spc="-5" dirty="0">
                <a:solidFill>
                  <a:srgbClr val="0B5ED7"/>
                </a:solidFill>
                <a:latin typeface="Calibri"/>
                <a:cs typeface="Calibri"/>
              </a:rPr>
              <a:t>of</a:t>
            </a:r>
            <a:r>
              <a:rPr sz="1600" b="1" spc="-15" dirty="0">
                <a:solidFill>
                  <a:srgbClr val="0B5ED7"/>
                </a:solidFill>
                <a:latin typeface="Calibri"/>
                <a:cs typeface="Calibri"/>
              </a:rPr>
              <a:t> </a:t>
            </a:r>
            <a:r>
              <a:rPr sz="1600" b="1" spc="-30" dirty="0">
                <a:solidFill>
                  <a:srgbClr val="0B5ED7"/>
                </a:solidFill>
                <a:latin typeface="Calibri"/>
                <a:cs typeface="Calibri"/>
              </a:rPr>
              <a:t>Table</a:t>
            </a:r>
            <a:endParaRPr sz="1600">
              <a:latin typeface="Calibri"/>
              <a:cs typeface="Calibri"/>
            </a:endParaRPr>
          </a:p>
        </p:txBody>
      </p:sp>
      <p:sp>
        <p:nvSpPr>
          <p:cNvPr id="8" name="object 8"/>
          <p:cNvSpPr txBox="1">
            <a:spLocks noGrp="1"/>
          </p:cNvSpPr>
          <p:nvPr>
            <p:ph type="title"/>
          </p:nvPr>
        </p:nvSpPr>
        <p:spPr>
          <a:xfrm>
            <a:off x="2557387" y="374057"/>
            <a:ext cx="681291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A50021"/>
                </a:solidFill>
                <a:latin typeface="Times New Roman"/>
                <a:cs typeface="Times New Roman"/>
              </a:rPr>
              <a:t>Example-2</a:t>
            </a:r>
            <a:r>
              <a:rPr sz="2400" spc="10" dirty="0">
                <a:solidFill>
                  <a:srgbClr val="A50021"/>
                </a:solidFill>
                <a:latin typeface="Times New Roman"/>
                <a:cs typeface="Times New Roman"/>
              </a:rPr>
              <a:t> </a:t>
            </a:r>
            <a:r>
              <a:rPr sz="2400" b="1" spc="-5" dirty="0">
                <a:solidFill>
                  <a:srgbClr val="A50021"/>
                </a:solidFill>
                <a:latin typeface="Times New Roman"/>
                <a:cs typeface="Times New Roman"/>
              </a:rPr>
              <a:t>Illustration</a:t>
            </a:r>
            <a:r>
              <a:rPr sz="2400" b="1" spc="-20" dirty="0">
                <a:solidFill>
                  <a:srgbClr val="A50021"/>
                </a:solidFill>
                <a:latin typeface="Times New Roman"/>
                <a:cs typeface="Times New Roman"/>
              </a:rPr>
              <a:t> Forgy’s </a:t>
            </a:r>
            <a:r>
              <a:rPr sz="2400" b="1" spc="-5" dirty="0">
                <a:solidFill>
                  <a:srgbClr val="A50021"/>
                </a:solidFill>
                <a:latin typeface="Times New Roman"/>
                <a:cs typeface="Times New Roman"/>
              </a:rPr>
              <a:t>clustering</a:t>
            </a:r>
            <a:r>
              <a:rPr sz="2400" b="1" spc="-20" dirty="0">
                <a:solidFill>
                  <a:srgbClr val="A50021"/>
                </a:solidFill>
                <a:latin typeface="Times New Roman"/>
                <a:cs typeface="Times New Roman"/>
              </a:rPr>
              <a:t> </a:t>
            </a:r>
            <a:r>
              <a:rPr sz="2400" b="1" dirty="0">
                <a:solidFill>
                  <a:srgbClr val="A50021"/>
                </a:solidFill>
                <a:latin typeface="Times New Roman"/>
                <a:cs typeface="Times New Roman"/>
              </a:rPr>
              <a:t>algorithms</a:t>
            </a:r>
            <a:endParaRPr sz="2400">
              <a:latin typeface="Times New Roman"/>
              <a:cs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2703" y="483246"/>
            <a:ext cx="10993755" cy="1183640"/>
          </a:xfrm>
          <a:prstGeom prst="rect">
            <a:avLst/>
          </a:prstGeom>
        </p:spPr>
        <p:txBody>
          <a:bodyPr vert="horz" wrap="square" lIns="0" tIns="12700" rIns="0" bIns="0" rtlCol="0">
            <a:spAutoFit/>
          </a:bodyPr>
          <a:lstStyle/>
          <a:p>
            <a:pPr marL="309880" marR="5080" indent="-297815">
              <a:lnSpc>
                <a:spcPct val="100000"/>
              </a:lnSpc>
              <a:spcBef>
                <a:spcPts val="100"/>
              </a:spcBef>
              <a:buFont typeface="Arial MT"/>
              <a:buChar char="•"/>
              <a:tabLst>
                <a:tab pos="309245" algn="l"/>
                <a:tab pos="310515" algn="l"/>
                <a:tab pos="1569085" algn="l"/>
                <a:tab pos="2266950" algn="l"/>
                <a:tab pos="3125470" algn="l"/>
                <a:tab pos="4138929" algn="l"/>
                <a:tab pos="4659630" algn="l"/>
                <a:tab pos="5653405" algn="l"/>
                <a:tab pos="6022340" algn="l"/>
                <a:tab pos="7103745" algn="l"/>
                <a:tab pos="8049259" algn="l"/>
                <a:tab pos="8452485" algn="l"/>
                <a:tab pos="9498330" algn="l"/>
                <a:tab pos="10373995" algn="l"/>
              </a:tabLst>
            </a:pPr>
            <a:r>
              <a:rPr sz="2400" spc="-5" dirty="0">
                <a:latin typeface="Times New Roman"/>
                <a:cs typeface="Times New Roman"/>
              </a:rPr>
              <a:t>Suppose</a:t>
            </a:r>
            <a:r>
              <a:rPr sz="2400" dirty="0">
                <a:latin typeface="Times New Roman"/>
                <a:cs typeface="Times New Roman"/>
              </a:rPr>
              <a:t>,	</a:t>
            </a:r>
            <a:r>
              <a:rPr sz="2400" dirty="0">
                <a:solidFill>
                  <a:srgbClr val="0B5ED7"/>
                </a:solidFill>
                <a:latin typeface="Times New Roman"/>
                <a:cs typeface="Times New Roman"/>
              </a:rPr>
              <a:t>k=3</a:t>
            </a:r>
            <a:r>
              <a:rPr sz="2400" dirty="0">
                <a:latin typeface="Times New Roman"/>
                <a:cs typeface="Times New Roman"/>
              </a:rPr>
              <a:t>.	</a:t>
            </a:r>
            <a:r>
              <a:rPr sz="2400" spc="-5" dirty="0">
                <a:latin typeface="Times New Roman"/>
                <a:cs typeface="Times New Roman"/>
              </a:rPr>
              <a:t>Thre</a:t>
            </a:r>
            <a:r>
              <a:rPr sz="2400" dirty="0">
                <a:latin typeface="Times New Roman"/>
                <a:cs typeface="Times New Roman"/>
              </a:rPr>
              <a:t>e	objects	</a:t>
            </a:r>
            <a:r>
              <a:rPr sz="2400" spc="-5" dirty="0">
                <a:latin typeface="Times New Roman"/>
                <a:cs typeface="Times New Roman"/>
              </a:rPr>
              <a:t>ar</a:t>
            </a:r>
            <a:r>
              <a:rPr sz="2400" dirty="0">
                <a:latin typeface="Times New Roman"/>
                <a:cs typeface="Times New Roman"/>
              </a:rPr>
              <a:t>e	</a:t>
            </a:r>
            <a:r>
              <a:rPr sz="2400" spc="-5" dirty="0">
                <a:latin typeface="Times New Roman"/>
                <a:cs typeface="Times New Roman"/>
              </a:rPr>
              <a:t>chose</a:t>
            </a:r>
            <a:r>
              <a:rPr sz="2400" dirty="0">
                <a:latin typeface="Times New Roman"/>
                <a:cs typeface="Times New Roman"/>
              </a:rPr>
              <a:t>n	</a:t>
            </a:r>
            <a:r>
              <a:rPr sz="2400" spc="-5" dirty="0">
                <a:latin typeface="Times New Roman"/>
                <a:cs typeface="Times New Roman"/>
              </a:rPr>
              <a:t>a</a:t>
            </a:r>
            <a:r>
              <a:rPr sz="2400" dirty="0">
                <a:latin typeface="Times New Roman"/>
                <a:cs typeface="Times New Roman"/>
              </a:rPr>
              <a:t>t	random	</a:t>
            </a:r>
            <a:r>
              <a:rPr sz="2400" spc="-5" dirty="0">
                <a:latin typeface="Times New Roman"/>
                <a:cs typeface="Times New Roman"/>
              </a:rPr>
              <a:t>show</a:t>
            </a:r>
            <a:r>
              <a:rPr sz="2400" dirty="0">
                <a:latin typeface="Times New Roman"/>
                <a:cs typeface="Times New Roman"/>
              </a:rPr>
              <a:t>n	</a:t>
            </a:r>
            <a:r>
              <a:rPr sz="2400" spc="-5" dirty="0">
                <a:latin typeface="Times New Roman"/>
                <a:cs typeface="Times New Roman"/>
              </a:rPr>
              <a:t>a</a:t>
            </a:r>
            <a:r>
              <a:rPr sz="2400" dirty="0">
                <a:latin typeface="Times New Roman"/>
                <a:cs typeface="Times New Roman"/>
              </a:rPr>
              <a:t>s	</a:t>
            </a:r>
            <a:r>
              <a:rPr sz="2400" spc="-5" dirty="0">
                <a:latin typeface="Times New Roman"/>
                <a:cs typeface="Times New Roman"/>
              </a:rPr>
              <a:t>circled</a:t>
            </a:r>
            <a:r>
              <a:rPr sz="2400" dirty="0">
                <a:latin typeface="Times New Roman"/>
                <a:cs typeface="Times New Roman"/>
              </a:rPr>
              <a:t>.	</a:t>
            </a:r>
            <a:r>
              <a:rPr sz="2400" spc="-5" dirty="0">
                <a:latin typeface="Times New Roman"/>
                <a:cs typeface="Times New Roman"/>
              </a:rPr>
              <a:t>Thes</a:t>
            </a:r>
            <a:r>
              <a:rPr sz="2400" dirty="0">
                <a:latin typeface="Times New Roman"/>
                <a:cs typeface="Times New Roman"/>
              </a:rPr>
              <a:t>e	</a:t>
            </a:r>
            <a:r>
              <a:rPr sz="2400" spc="-5" dirty="0">
                <a:latin typeface="Times New Roman"/>
                <a:cs typeface="Times New Roman"/>
              </a:rPr>
              <a:t>three  centroids</a:t>
            </a:r>
            <a:r>
              <a:rPr sz="2400" spc="-10" dirty="0">
                <a:latin typeface="Times New Roman"/>
                <a:cs typeface="Times New Roman"/>
              </a:rPr>
              <a:t> </a:t>
            </a:r>
            <a:r>
              <a:rPr sz="2400" spc="-5" dirty="0">
                <a:latin typeface="Times New Roman"/>
                <a:cs typeface="Times New Roman"/>
              </a:rPr>
              <a:t>are shown </a:t>
            </a:r>
            <a:r>
              <a:rPr sz="2400" spc="-30" dirty="0">
                <a:latin typeface="Times New Roman"/>
                <a:cs typeface="Times New Roman"/>
              </a:rPr>
              <a:t>below.</a:t>
            </a:r>
            <a:endParaRPr sz="2400">
              <a:latin typeface="Times New Roman"/>
              <a:cs typeface="Times New Roman"/>
            </a:endParaRPr>
          </a:p>
          <a:p>
            <a:pPr marL="1225550">
              <a:lnSpc>
                <a:spcPct val="100000"/>
              </a:lnSpc>
              <a:spcBef>
                <a:spcPts val="480"/>
              </a:spcBef>
            </a:pPr>
            <a:r>
              <a:rPr sz="2400" b="1" spc="-5" dirty="0">
                <a:solidFill>
                  <a:srgbClr val="0B5ED7"/>
                </a:solidFill>
                <a:latin typeface="Calibri"/>
                <a:cs typeface="Calibri"/>
              </a:rPr>
              <a:t>Initial</a:t>
            </a:r>
            <a:r>
              <a:rPr sz="2400" b="1" spc="-20" dirty="0">
                <a:solidFill>
                  <a:srgbClr val="0B5ED7"/>
                </a:solidFill>
                <a:latin typeface="Calibri"/>
                <a:cs typeface="Calibri"/>
              </a:rPr>
              <a:t> </a:t>
            </a:r>
            <a:r>
              <a:rPr sz="2400" b="1" spc="-10" dirty="0">
                <a:solidFill>
                  <a:srgbClr val="0B5ED7"/>
                </a:solidFill>
                <a:latin typeface="Calibri"/>
                <a:cs typeface="Calibri"/>
              </a:rPr>
              <a:t>Centroids</a:t>
            </a:r>
            <a:r>
              <a:rPr sz="2400" b="1" spc="-20" dirty="0">
                <a:solidFill>
                  <a:srgbClr val="0B5ED7"/>
                </a:solidFill>
                <a:latin typeface="Calibri"/>
                <a:cs typeface="Calibri"/>
              </a:rPr>
              <a:t> </a:t>
            </a:r>
            <a:r>
              <a:rPr sz="2400" b="1" spc="-5" dirty="0">
                <a:solidFill>
                  <a:srgbClr val="0B5ED7"/>
                </a:solidFill>
                <a:latin typeface="Calibri"/>
                <a:cs typeface="Calibri"/>
              </a:rPr>
              <a:t>chosen</a:t>
            </a:r>
            <a:r>
              <a:rPr sz="2400" b="1" spc="-20" dirty="0">
                <a:solidFill>
                  <a:srgbClr val="0B5ED7"/>
                </a:solidFill>
                <a:latin typeface="Calibri"/>
                <a:cs typeface="Calibri"/>
              </a:rPr>
              <a:t> </a:t>
            </a:r>
            <a:r>
              <a:rPr sz="2400" b="1" spc="-15" dirty="0">
                <a:solidFill>
                  <a:srgbClr val="0B5ED7"/>
                </a:solidFill>
                <a:latin typeface="Calibri"/>
                <a:cs typeface="Calibri"/>
              </a:rPr>
              <a:t>randomly</a:t>
            </a:r>
            <a:endParaRPr sz="2400">
              <a:latin typeface="Calibri"/>
              <a:cs typeface="Calibri"/>
            </a:endParaRPr>
          </a:p>
        </p:txBody>
      </p:sp>
      <p:sp>
        <p:nvSpPr>
          <p:cNvPr id="3" name="object 3"/>
          <p:cNvSpPr txBox="1"/>
          <p:nvPr/>
        </p:nvSpPr>
        <p:spPr>
          <a:xfrm>
            <a:off x="647303" y="3836046"/>
            <a:ext cx="11100435" cy="2341880"/>
          </a:xfrm>
          <a:prstGeom prst="rect">
            <a:avLst/>
          </a:prstGeom>
        </p:spPr>
        <p:txBody>
          <a:bodyPr vert="horz" wrap="square" lIns="0" tIns="12700" rIns="0" bIns="0" rtlCol="0">
            <a:spAutoFit/>
          </a:bodyPr>
          <a:lstStyle/>
          <a:p>
            <a:pPr marL="335280" marR="30480" indent="-297815">
              <a:lnSpc>
                <a:spcPct val="100000"/>
              </a:lnSpc>
              <a:spcBef>
                <a:spcPts val="100"/>
              </a:spcBef>
              <a:buFont typeface="Arial MT"/>
              <a:buChar char="•"/>
              <a:tabLst>
                <a:tab pos="334645" algn="l"/>
                <a:tab pos="335915" algn="l"/>
              </a:tabLst>
            </a:pPr>
            <a:r>
              <a:rPr sz="2400" spc="-5" dirty="0">
                <a:latin typeface="Times New Roman"/>
                <a:cs typeface="Times New Roman"/>
              </a:rPr>
              <a:t>Let</a:t>
            </a:r>
            <a:r>
              <a:rPr sz="2400" spc="35" dirty="0">
                <a:latin typeface="Times New Roman"/>
                <a:cs typeface="Times New Roman"/>
              </a:rPr>
              <a:t> </a:t>
            </a:r>
            <a:r>
              <a:rPr sz="2400" dirty="0">
                <a:latin typeface="Times New Roman"/>
                <a:cs typeface="Times New Roman"/>
              </a:rPr>
              <a:t>us</a:t>
            </a:r>
            <a:r>
              <a:rPr sz="2400" spc="40" dirty="0">
                <a:latin typeface="Times New Roman"/>
                <a:cs typeface="Times New Roman"/>
              </a:rPr>
              <a:t> </a:t>
            </a:r>
            <a:r>
              <a:rPr sz="2400" spc="-5" dirty="0">
                <a:latin typeface="Times New Roman"/>
                <a:cs typeface="Times New Roman"/>
              </a:rPr>
              <a:t>consider</a:t>
            </a:r>
            <a:r>
              <a:rPr sz="2400" spc="35" dirty="0">
                <a:latin typeface="Times New Roman"/>
                <a:cs typeface="Times New Roman"/>
              </a:rPr>
              <a:t> </a:t>
            </a:r>
            <a:r>
              <a:rPr sz="2400" spc="-5" dirty="0">
                <a:latin typeface="Times New Roman"/>
                <a:cs typeface="Times New Roman"/>
              </a:rPr>
              <a:t>the</a:t>
            </a:r>
            <a:r>
              <a:rPr sz="2400" spc="35" dirty="0">
                <a:latin typeface="Times New Roman"/>
                <a:cs typeface="Times New Roman"/>
              </a:rPr>
              <a:t> </a:t>
            </a:r>
            <a:r>
              <a:rPr sz="2400" spc="-5" dirty="0">
                <a:latin typeface="Times New Roman"/>
                <a:cs typeface="Times New Roman"/>
              </a:rPr>
              <a:t>Euclidean</a:t>
            </a:r>
            <a:r>
              <a:rPr sz="2400" spc="35" dirty="0">
                <a:latin typeface="Times New Roman"/>
                <a:cs typeface="Times New Roman"/>
              </a:rPr>
              <a:t> </a:t>
            </a:r>
            <a:r>
              <a:rPr sz="2400" dirty="0">
                <a:latin typeface="Times New Roman"/>
                <a:cs typeface="Times New Roman"/>
              </a:rPr>
              <a:t>distance</a:t>
            </a:r>
            <a:r>
              <a:rPr sz="2400" spc="45" dirty="0">
                <a:latin typeface="Times New Roman"/>
                <a:cs typeface="Times New Roman"/>
              </a:rPr>
              <a:t> </a:t>
            </a:r>
            <a:r>
              <a:rPr sz="2400" spc="-5" dirty="0">
                <a:latin typeface="Times New Roman"/>
                <a:cs typeface="Times New Roman"/>
              </a:rPr>
              <a:t>measure</a:t>
            </a:r>
            <a:r>
              <a:rPr sz="2400" spc="35" dirty="0">
                <a:latin typeface="Times New Roman"/>
                <a:cs typeface="Times New Roman"/>
              </a:rPr>
              <a:t> </a:t>
            </a:r>
            <a:r>
              <a:rPr sz="2400" spc="40" dirty="0">
                <a:latin typeface="Times New Roman"/>
                <a:cs typeface="Times New Roman"/>
              </a:rPr>
              <a:t>(</a:t>
            </a:r>
            <a:r>
              <a:rPr sz="2400" i="1" spc="40" dirty="0">
                <a:latin typeface="Times New Roman"/>
                <a:cs typeface="Times New Roman"/>
              </a:rPr>
              <a:t>L</a:t>
            </a:r>
            <a:r>
              <a:rPr sz="2400" i="1" spc="60" baseline="-31250" dirty="0">
                <a:latin typeface="Times New Roman"/>
                <a:cs typeface="Times New Roman"/>
              </a:rPr>
              <a:t>2</a:t>
            </a:r>
            <a:r>
              <a:rPr sz="2400" i="1" spc="359" baseline="-31250" dirty="0">
                <a:latin typeface="Times New Roman"/>
                <a:cs typeface="Times New Roman"/>
              </a:rPr>
              <a:t> </a:t>
            </a:r>
            <a:r>
              <a:rPr sz="2400" spc="-5" dirty="0">
                <a:latin typeface="Times New Roman"/>
                <a:cs typeface="Times New Roman"/>
              </a:rPr>
              <a:t>Norm)</a:t>
            </a:r>
            <a:r>
              <a:rPr sz="2400" spc="35" dirty="0">
                <a:latin typeface="Times New Roman"/>
                <a:cs typeface="Times New Roman"/>
              </a:rPr>
              <a:t> </a:t>
            </a:r>
            <a:r>
              <a:rPr sz="2400" spc="-5" dirty="0">
                <a:latin typeface="Times New Roman"/>
                <a:cs typeface="Times New Roman"/>
              </a:rPr>
              <a:t>as</a:t>
            </a:r>
            <a:r>
              <a:rPr sz="2400" spc="35" dirty="0">
                <a:latin typeface="Times New Roman"/>
                <a:cs typeface="Times New Roman"/>
              </a:rPr>
              <a:t> </a:t>
            </a:r>
            <a:r>
              <a:rPr sz="2400" spc="-5" dirty="0">
                <a:latin typeface="Times New Roman"/>
                <a:cs typeface="Times New Roman"/>
              </a:rPr>
              <a:t>the</a:t>
            </a:r>
            <a:r>
              <a:rPr sz="2400" spc="35" dirty="0">
                <a:latin typeface="Times New Roman"/>
                <a:cs typeface="Times New Roman"/>
              </a:rPr>
              <a:t> </a:t>
            </a:r>
            <a:r>
              <a:rPr sz="2400" dirty="0">
                <a:latin typeface="Times New Roman"/>
                <a:cs typeface="Times New Roman"/>
              </a:rPr>
              <a:t>distance</a:t>
            </a:r>
            <a:r>
              <a:rPr sz="2400" spc="45" dirty="0">
                <a:latin typeface="Times New Roman"/>
                <a:cs typeface="Times New Roman"/>
              </a:rPr>
              <a:t> </a:t>
            </a:r>
            <a:r>
              <a:rPr sz="2400" spc="-5" dirty="0">
                <a:latin typeface="Times New Roman"/>
                <a:cs typeface="Times New Roman"/>
              </a:rPr>
              <a:t>measurement </a:t>
            </a:r>
            <a:r>
              <a:rPr sz="2400" spc="-585" dirty="0">
                <a:latin typeface="Times New Roman"/>
                <a:cs typeface="Times New Roman"/>
              </a:rPr>
              <a:t> </a:t>
            </a:r>
            <a:r>
              <a:rPr sz="2400" spc="-5" dirty="0">
                <a:latin typeface="Times New Roman"/>
                <a:cs typeface="Times New Roman"/>
              </a:rPr>
              <a:t>in</a:t>
            </a:r>
            <a:r>
              <a:rPr sz="2400" spc="-10" dirty="0">
                <a:latin typeface="Times New Roman"/>
                <a:cs typeface="Times New Roman"/>
              </a:rPr>
              <a:t> </a:t>
            </a:r>
            <a:r>
              <a:rPr sz="2400" dirty="0">
                <a:latin typeface="Times New Roman"/>
                <a:cs typeface="Times New Roman"/>
              </a:rPr>
              <a:t>our </a:t>
            </a:r>
            <a:r>
              <a:rPr sz="2400" spc="-5" dirty="0">
                <a:latin typeface="Times New Roman"/>
                <a:cs typeface="Times New Roman"/>
              </a:rPr>
              <a:t>illustration.</a:t>
            </a:r>
            <a:endParaRPr sz="2400">
              <a:latin typeface="Times New Roman"/>
              <a:cs typeface="Times New Roman"/>
            </a:endParaRPr>
          </a:p>
          <a:p>
            <a:pPr marL="335280" marR="57150" indent="-297815">
              <a:lnSpc>
                <a:spcPct val="100000"/>
              </a:lnSpc>
              <a:spcBef>
                <a:spcPts val="480"/>
              </a:spcBef>
              <a:buFont typeface="Arial MT"/>
              <a:buChar char="•"/>
              <a:tabLst>
                <a:tab pos="334645" algn="l"/>
                <a:tab pos="335915" algn="l"/>
              </a:tabLst>
            </a:pPr>
            <a:r>
              <a:rPr sz="2400" spc="-5" dirty="0">
                <a:latin typeface="Times New Roman"/>
                <a:cs typeface="Times New Roman"/>
              </a:rPr>
              <a:t>Let</a:t>
            </a:r>
            <a:r>
              <a:rPr sz="2400" spc="195" dirty="0">
                <a:latin typeface="Times New Roman"/>
                <a:cs typeface="Times New Roman"/>
              </a:rPr>
              <a:t> </a:t>
            </a:r>
            <a:r>
              <a:rPr sz="2400" dirty="0">
                <a:latin typeface="Times New Roman"/>
                <a:cs typeface="Times New Roman"/>
              </a:rPr>
              <a:t>d</a:t>
            </a:r>
            <a:r>
              <a:rPr sz="2400" baseline="-31250" dirty="0">
                <a:latin typeface="Times New Roman"/>
                <a:cs typeface="Times New Roman"/>
              </a:rPr>
              <a:t>1</a:t>
            </a:r>
            <a:r>
              <a:rPr sz="2400" dirty="0">
                <a:latin typeface="Times New Roman"/>
                <a:cs typeface="Times New Roman"/>
              </a:rPr>
              <a:t>,</a:t>
            </a:r>
            <a:r>
              <a:rPr sz="2400" spc="204" dirty="0">
                <a:latin typeface="Times New Roman"/>
                <a:cs typeface="Times New Roman"/>
              </a:rPr>
              <a:t> </a:t>
            </a:r>
            <a:r>
              <a:rPr sz="2400" dirty="0">
                <a:latin typeface="Times New Roman"/>
                <a:cs typeface="Times New Roman"/>
              </a:rPr>
              <a:t>d</a:t>
            </a:r>
            <a:r>
              <a:rPr sz="2400" baseline="-31250" dirty="0">
                <a:latin typeface="Times New Roman"/>
                <a:cs typeface="Times New Roman"/>
              </a:rPr>
              <a:t>2</a:t>
            </a:r>
            <a:r>
              <a:rPr sz="2400" spc="15" baseline="-31250" dirty="0">
                <a:latin typeface="Times New Roman"/>
                <a:cs typeface="Times New Roman"/>
              </a:rPr>
              <a:t> </a:t>
            </a:r>
            <a:r>
              <a:rPr sz="2400" spc="-5" dirty="0">
                <a:latin typeface="Times New Roman"/>
                <a:cs typeface="Times New Roman"/>
              </a:rPr>
              <a:t>and</a:t>
            </a:r>
            <a:r>
              <a:rPr sz="2400" spc="200" dirty="0">
                <a:latin typeface="Times New Roman"/>
                <a:cs typeface="Times New Roman"/>
              </a:rPr>
              <a:t> </a:t>
            </a:r>
            <a:r>
              <a:rPr sz="2400" spc="5" dirty="0">
                <a:latin typeface="Times New Roman"/>
                <a:cs typeface="Times New Roman"/>
              </a:rPr>
              <a:t>d</a:t>
            </a:r>
            <a:r>
              <a:rPr sz="2400" spc="7" baseline="-31250" dirty="0">
                <a:latin typeface="Times New Roman"/>
                <a:cs typeface="Times New Roman"/>
              </a:rPr>
              <a:t>3</a:t>
            </a:r>
            <a:r>
              <a:rPr sz="2400" spc="607" baseline="-31250" dirty="0">
                <a:latin typeface="Times New Roman"/>
                <a:cs typeface="Times New Roman"/>
              </a:rPr>
              <a:t> </a:t>
            </a:r>
            <a:r>
              <a:rPr sz="2400" dirty="0">
                <a:latin typeface="Times New Roman"/>
                <a:cs typeface="Times New Roman"/>
              </a:rPr>
              <a:t>denote</a:t>
            </a:r>
            <a:r>
              <a:rPr sz="2400" spc="204" dirty="0">
                <a:latin typeface="Times New Roman"/>
                <a:cs typeface="Times New Roman"/>
              </a:rPr>
              <a:t> </a:t>
            </a:r>
            <a:r>
              <a:rPr sz="2400" spc="-5" dirty="0">
                <a:latin typeface="Times New Roman"/>
                <a:cs typeface="Times New Roman"/>
              </a:rPr>
              <a:t>the</a:t>
            </a:r>
            <a:r>
              <a:rPr sz="2400" spc="195" dirty="0">
                <a:latin typeface="Times New Roman"/>
                <a:cs typeface="Times New Roman"/>
              </a:rPr>
              <a:t> </a:t>
            </a:r>
            <a:r>
              <a:rPr sz="2400" dirty="0">
                <a:latin typeface="Times New Roman"/>
                <a:cs typeface="Times New Roman"/>
              </a:rPr>
              <a:t>distance</a:t>
            </a:r>
            <a:r>
              <a:rPr sz="2400" spc="204" dirty="0">
                <a:latin typeface="Times New Roman"/>
                <a:cs typeface="Times New Roman"/>
              </a:rPr>
              <a:t> </a:t>
            </a:r>
            <a:r>
              <a:rPr sz="2400" dirty="0">
                <a:latin typeface="Times New Roman"/>
                <a:cs typeface="Times New Roman"/>
              </a:rPr>
              <a:t>from</a:t>
            </a:r>
            <a:r>
              <a:rPr sz="2400" spc="204" dirty="0">
                <a:latin typeface="Times New Roman"/>
                <a:cs typeface="Times New Roman"/>
              </a:rPr>
              <a:t> </a:t>
            </a:r>
            <a:r>
              <a:rPr sz="2400" spc="-5" dirty="0">
                <a:latin typeface="Times New Roman"/>
                <a:cs typeface="Times New Roman"/>
              </a:rPr>
              <a:t>an</a:t>
            </a:r>
            <a:r>
              <a:rPr sz="2400" spc="200" dirty="0">
                <a:latin typeface="Times New Roman"/>
                <a:cs typeface="Times New Roman"/>
              </a:rPr>
              <a:t> </a:t>
            </a:r>
            <a:r>
              <a:rPr sz="2400" dirty="0">
                <a:latin typeface="Times New Roman"/>
                <a:cs typeface="Times New Roman"/>
              </a:rPr>
              <a:t>object</a:t>
            </a:r>
            <a:r>
              <a:rPr sz="2400" spc="204" dirty="0">
                <a:latin typeface="Times New Roman"/>
                <a:cs typeface="Times New Roman"/>
              </a:rPr>
              <a:t> </a:t>
            </a:r>
            <a:r>
              <a:rPr sz="2400" spc="-5" dirty="0">
                <a:latin typeface="Times New Roman"/>
                <a:cs typeface="Times New Roman"/>
              </a:rPr>
              <a:t>to</a:t>
            </a:r>
            <a:r>
              <a:rPr sz="2400" spc="200" dirty="0">
                <a:latin typeface="Times New Roman"/>
                <a:cs typeface="Times New Roman"/>
              </a:rPr>
              <a:t> </a:t>
            </a:r>
            <a:r>
              <a:rPr sz="2400" spc="5" dirty="0">
                <a:latin typeface="Times New Roman"/>
                <a:cs typeface="Times New Roman"/>
              </a:rPr>
              <a:t>c</a:t>
            </a:r>
            <a:r>
              <a:rPr sz="2400" spc="7" baseline="-31250" dirty="0">
                <a:latin typeface="Times New Roman"/>
                <a:cs typeface="Times New Roman"/>
              </a:rPr>
              <a:t>1</a:t>
            </a:r>
            <a:r>
              <a:rPr sz="2400" spc="5" dirty="0">
                <a:latin typeface="Times New Roman"/>
                <a:cs typeface="Times New Roman"/>
              </a:rPr>
              <a:t>,</a:t>
            </a:r>
            <a:r>
              <a:rPr sz="2400" spc="200" dirty="0">
                <a:latin typeface="Times New Roman"/>
                <a:cs typeface="Times New Roman"/>
              </a:rPr>
              <a:t> </a:t>
            </a:r>
            <a:r>
              <a:rPr sz="2400" dirty="0">
                <a:latin typeface="Times New Roman"/>
                <a:cs typeface="Times New Roman"/>
              </a:rPr>
              <a:t>c</a:t>
            </a:r>
            <a:r>
              <a:rPr sz="2400" baseline="-31250" dirty="0">
                <a:latin typeface="Times New Roman"/>
                <a:cs typeface="Times New Roman"/>
              </a:rPr>
              <a:t>2</a:t>
            </a:r>
            <a:r>
              <a:rPr sz="2400" spc="7" baseline="-31250" dirty="0">
                <a:latin typeface="Times New Roman"/>
                <a:cs typeface="Times New Roman"/>
              </a:rPr>
              <a:t> </a:t>
            </a:r>
            <a:r>
              <a:rPr sz="2400" spc="-5" dirty="0">
                <a:latin typeface="Times New Roman"/>
                <a:cs typeface="Times New Roman"/>
              </a:rPr>
              <a:t>and</a:t>
            </a:r>
            <a:r>
              <a:rPr sz="2400" spc="200" dirty="0">
                <a:latin typeface="Times New Roman"/>
                <a:cs typeface="Times New Roman"/>
              </a:rPr>
              <a:t> </a:t>
            </a:r>
            <a:r>
              <a:rPr sz="2400" spc="5" dirty="0">
                <a:latin typeface="Times New Roman"/>
                <a:cs typeface="Times New Roman"/>
              </a:rPr>
              <a:t>c</a:t>
            </a:r>
            <a:r>
              <a:rPr sz="2400" spc="7" baseline="-31250" dirty="0">
                <a:latin typeface="Times New Roman"/>
                <a:cs typeface="Times New Roman"/>
              </a:rPr>
              <a:t>3</a:t>
            </a:r>
            <a:r>
              <a:rPr sz="2400" spc="607" baseline="-31250" dirty="0">
                <a:latin typeface="Times New Roman"/>
                <a:cs typeface="Times New Roman"/>
              </a:rPr>
              <a:t> </a:t>
            </a:r>
            <a:r>
              <a:rPr sz="2400" spc="-15" dirty="0">
                <a:latin typeface="Times New Roman"/>
                <a:cs typeface="Times New Roman"/>
              </a:rPr>
              <a:t>respectively.</a:t>
            </a:r>
            <a:r>
              <a:rPr sz="2400" spc="165" dirty="0">
                <a:latin typeface="Times New Roman"/>
                <a:cs typeface="Times New Roman"/>
              </a:rPr>
              <a:t> </a:t>
            </a:r>
            <a:r>
              <a:rPr sz="2400" spc="-5" dirty="0">
                <a:latin typeface="Times New Roman"/>
                <a:cs typeface="Times New Roman"/>
              </a:rPr>
              <a:t>The </a:t>
            </a:r>
            <a:r>
              <a:rPr sz="2400" spc="-585" dirty="0">
                <a:latin typeface="Times New Roman"/>
                <a:cs typeface="Times New Roman"/>
              </a:rPr>
              <a:t> </a:t>
            </a:r>
            <a:r>
              <a:rPr sz="2400" dirty="0">
                <a:latin typeface="Times New Roman"/>
                <a:cs typeface="Times New Roman"/>
              </a:rPr>
              <a:t>distance</a:t>
            </a:r>
            <a:r>
              <a:rPr sz="2400" spc="-5" dirty="0">
                <a:latin typeface="Times New Roman"/>
                <a:cs typeface="Times New Roman"/>
              </a:rPr>
              <a:t> calculations are shown in</a:t>
            </a:r>
            <a:r>
              <a:rPr sz="2400" spc="-50" dirty="0">
                <a:latin typeface="Times New Roman"/>
                <a:cs typeface="Times New Roman"/>
              </a:rPr>
              <a:t> </a:t>
            </a:r>
            <a:r>
              <a:rPr sz="2400" spc="-40" dirty="0">
                <a:latin typeface="Times New Roman"/>
                <a:cs typeface="Times New Roman"/>
              </a:rPr>
              <a:t>Table</a:t>
            </a:r>
            <a:r>
              <a:rPr sz="2400" spc="-10" dirty="0">
                <a:latin typeface="Times New Roman"/>
                <a:cs typeface="Times New Roman"/>
              </a:rPr>
              <a:t> </a:t>
            </a:r>
            <a:r>
              <a:rPr sz="2400" dirty="0">
                <a:latin typeface="Times New Roman"/>
                <a:cs typeface="Times New Roman"/>
              </a:rPr>
              <a:t>16.2.</a:t>
            </a:r>
            <a:endParaRPr sz="2400">
              <a:latin typeface="Times New Roman"/>
              <a:cs typeface="Times New Roman"/>
            </a:endParaRPr>
          </a:p>
          <a:p>
            <a:pPr marL="335280" marR="34925" indent="-297815">
              <a:lnSpc>
                <a:spcPct val="100000"/>
              </a:lnSpc>
              <a:spcBef>
                <a:spcPts val="480"/>
              </a:spcBef>
              <a:buFont typeface="Arial MT"/>
              <a:buChar char="•"/>
              <a:tabLst>
                <a:tab pos="334645" algn="l"/>
                <a:tab pos="335915" algn="l"/>
              </a:tabLst>
            </a:pPr>
            <a:r>
              <a:rPr sz="2400" spc="-5" dirty="0">
                <a:latin typeface="Times New Roman"/>
                <a:cs typeface="Times New Roman"/>
              </a:rPr>
              <a:t>Assignment</a:t>
            </a:r>
            <a:r>
              <a:rPr sz="2400" spc="50" dirty="0">
                <a:latin typeface="Times New Roman"/>
                <a:cs typeface="Times New Roman"/>
              </a:rPr>
              <a:t> </a:t>
            </a:r>
            <a:r>
              <a:rPr sz="2400" dirty="0">
                <a:latin typeface="Times New Roman"/>
                <a:cs typeface="Times New Roman"/>
              </a:rPr>
              <a:t>of</a:t>
            </a:r>
            <a:r>
              <a:rPr sz="2400" spc="55" dirty="0">
                <a:latin typeface="Times New Roman"/>
                <a:cs typeface="Times New Roman"/>
              </a:rPr>
              <a:t> </a:t>
            </a:r>
            <a:r>
              <a:rPr sz="2400" spc="-5" dirty="0">
                <a:latin typeface="Times New Roman"/>
                <a:cs typeface="Times New Roman"/>
              </a:rPr>
              <a:t>each</a:t>
            </a:r>
            <a:r>
              <a:rPr sz="2400" spc="50" dirty="0">
                <a:latin typeface="Times New Roman"/>
                <a:cs typeface="Times New Roman"/>
              </a:rPr>
              <a:t> </a:t>
            </a:r>
            <a:r>
              <a:rPr sz="2400" dirty="0">
                <a:latin typeface="Times New Roman"/>
                <a:cs typeface="Times New Roman"/>
              </a:rPr>
              <a:t>object</a:t>
            </a:r>
            <a:r>
              <a:rPr sz="2400" spc="55" dirty="0">
                <a:latin typeface="Times New Roman"/>
                <a:cs typeface="Times New Roman"/>
              </a:rPr>
              <a:t> </a:t>
            </a:r>
            <a:r>
              <a:rPr sz="2400" spc="-5" dirty="0">
                <a:latin typeface="Times New Roman"/>
                <a:cs typeface="Times New Roman"/>
              </a:rPr>
              <a:t>to</a:t>
            </a:r>
            <a:r>
              <a:rPr sz="2400" spc="50" dirty="0">
                <a:latin typeface="Times New Roman"/>
                <a:cs typeface="Times New Roman"/>
              </a:rPr>
              <a:t> </a:t>
            </a:r>
            <a:r>
              <a:rPr sz="2400" spc="-5" dirty="0">
                <a:latin typeface="Times New Roman"/>
                <a:cs typeface="Times New Roman"/>
              </a:rPr>
              <a:t>the</a:t>
            </a:r>
            <a:r>
              <a:rPr sz="2400" spc="50" dirty="0">
                <a:latin typeface="Times New Roman"/>
                <a:cs typeface="Times New Roman"/>
              </a:rPr>
              <a:t> </a:t>
            </a:r>
            <a:r>
              <a:rPr sz="2400" dirty="0">
                <a:latin typeface="Times New Roman"/>
                <a:cs typeface="Times New Roman"/>
              </a:rPr>
              <a:t>respective</a:t>
            </a:r>
            <a:r>
              <a:rPr sz="2400" spc="60" dirty="0">
                <a:latin typeface="Times New Roman"/>
                <a:cs typeface="Times New Roman"/>
              </a:rPr>
              <a:t> </a:t>
            </a:r>
            <a:r>
              <a:rPr sz="2400" spc="-5" dirty="0">
                <a:latin typeface="Times New Roman"/>
                <a:cs typeface="Times New Roman"/>
              </a:rPr>
              <a:t>centroid</a:t>
            </a:r>
            <a:r>
              <a:rPr sz="2400" spc="50" dirty="0">
                <a:latin typeface="Times New Roman"/>
                <a:cs typeface="Times New Roman"/>
              </a:rPr>
              <a:t> </a:t>
            </a:r>
            <a:r>
              <a:rPr sz="2400" spc="-5" dirty="0">
                <a:latin typeface="Times New Roman"/>
                <a:cs typeface="Times New Roman"/>
              </a:rPr>
              <a:t>is</a:t>
            </a:r>
            <a:r>
              <a:rPr sz="2400" spc="50" dirty="0">
                <a:latin typeface="Times New Roman"/>
                <a:cs typeface="Times New Roman"/>
              </a:rPr>
              <a:t> </a:t>
            </a:r>
            <a:r>
              <a:rPr sz="2400" spc="-5" dirty="0">
                <a:latin typeface="Times New Roman"/>
                <a:cs typeface="Times New Roman"/>
              </a:rPr>
              <a:t>shown</a:t>
            </a:r>
            <a:r>
              <a:rPr sz="2400" spc="50" dirty="0">
                <a:latin typeface="Times New Roman"/>
                <a:cs typeface="Times New Roman"/>
              </a:rPr>
              <a:t> </a:t>
            </a:r>
            <a:r>
              <a:rPr sz="2400" spc="-5" dirty="0">
                <a:latin typeface="Times New Roman"/>
                <a:cs typeface="Times New Roman"/>
              </a:rPr>
              <a:t>in</a:t>
            </a:r>
            <a:r>
              <a:rPr sz="2400" spc="50" dirty="0">
                <a:latin typeface="Times New Roman"/>
                <a:cs typeface="Times New Roman"/>
              </a:rPr>
              <a:t> </a:t>
            </a:r>
            <a:r>
              <a:rPr sz="2400" spc="-5" dirty="0">
                <a:latin typeface="Times New Roman"/>
                <a:cs typeface="Times New Roman"/>
              </a:rPr>
              <a:t>the</a:t>
            </a:r>
            <a:r>
              <a:rPr sz="2400" spc="50" dirty="0">
                <a:latin typeface="Times New Roman"/>
                <a:cs typeface="Times New Roman"/>
              </a:rPr>
              <a:t> </a:t>
            </a:r>
            <a:r>
              <a:rPr sz="2400" dirty="0">
                <a:latin typeface="Times New Roman"/>
                <a:cs typeface="Times New Roman"/>
              </a:rPr>
              <a:t>right-most</a:t>
            </a:r>
            <a:r>
              <a:rPr sz="2400" spc="60" dirty="0">
                <a:latin typeface="Times New Roman"/>
                <a:cs typeface="Times New Roman"/>
              </a:rPr>
              <a:t> </a:t>
            </a:r>
            <a:r>
              <a:rPr sz="2400" spc="-5" dirty="0">
                <a:latin typeface="Times New Roman"/>
                <a:cs typeface="Times New Roman"/>
              </a:rPr>
              <a:t>column </a:t>
            </a:r>
            <a:r>
              <a:rPr sz="2400" spc="-585" dirty="0">
                <a:latin typeface="Times New Roman"/>
                <a:cs typeface="Times New Roman"/>
              </a:rPr>
              <a:t> </a:t>
            </a:r>
            <a:r>
              <a:rPr sz="2400" spc="-5" dirty="0">
                <a:latin typeface="Times New Roman"/>
                <a:cs typeface="Times New Roman"/>
              </a:rPr>
              <a:t>and</a:t>
            </a:r>
            <a:r>
              <a:rPr sz="2400" spc="-10" dirty="0">
                <a:latin typeface="Times New Roman"/>
                <a:cs typeface="Times New Roman"/>
              </a:rPr>
              <a:t> </a:t>
            </a:r>
            <a:r>
              <a:rPr sz="2400" spc="-5" dirty="0">
                <a:latin typeface="Times New Roman"/>
                <a:cs typeface="Times New Roman"/>
              </a:rPr>
              <a:t>the clustering so </a:t>
            </a:r>
            <a:r>
              <a:rPr sz="2400" dirty="0">
                <a:latin typeface="Times New Roman"/>
                <a:cs typeface="Times New Roman"/>
              </a:rPr>
              <a:t>obtained </a:t>
            </a:r>
            <a:r>
              <a:rPr sz="2400" spc="-5" dirty="0">
                <a:latin typeface="Times New Roman"/>
                <a:cs typeface="Times New Roman"/>
              </a:rPr>
              <a:t>is</a:t>
            </a:r>
            <a:r>
              <a:rPr sz="2400" spc="-10" dirty="0">
                <a:latin typeface="Times New Roman"/>
                <a:cs typeface="Times New Roman"/>
              </a:rPr>
              <a:t> </a:t>
            </a:r>
            <a:r>
              <a:rPr sz="2400" spc="-5" dirty="0">
                <a:latin typeface="Times New Roman"/>
                <a:cs typeface="Times New Roman"/>
              </a:rPr>
              <a:t>shown in Fig </a:t>
            </a:r>
            <a:r>
              <a:rPr sz="2400" dirty="0">
                <a:latin typeface="Times New Roman"/>
                <a:cs typeface="Times New Roman"/>
              </a:rPr>
              <a:t>16.2.</a:t>
            </a:r>
            <a:endParaRPr sz="2400">
              <a:latin typeface="Times New Roman"/>
              <a:cs typeface="Times New Roman"/>
            </a:endParaRPr>
          </a:p>
        </p:txBody>
      </p:sp>
      <p:sp>
        <p:nvSpPr>
          <p:cNvPr id="4" name="object 4"/>
          <p:cNvSpPr txBox="1"/>
          <p:nvPr/>
        </p:nvSpPr>
        <p:spPr>
          <a:xfrm>
            <a:off x="703104" y="6428678"/>
            <a:ext cx="154813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35C75"/>
                </a:solidFill>
                <a:latin typeface="Calibri"/>
                <a:cs typeface="Calibri"/>
              </a:rPr>
              <a:t>CS</a:t>
            </a:r>
            <a:r>
              <a:rPr sz="1200" spc="-30" dirty="0">
                <a:solidFill>
                  <a:srgbClr val="035C75"/>
                </a:solidFill>
                <a:latin typeface="Calibri"/>
                <a:cs typeface="Calibri"/>
              </a:rPr>
              <a:t> </a:t>
            </a:r>
            <a:r>
              <a:rPr sz="1200" spc="-5" dirty="0">
                <a:solidFill>
                  <a:srgbClr val="035C75"/>
                </a:solidFill>
                <a:latin typeface="Calibri"/>
                <a:cs typeface="Calibri"/>
              </a:rPr>
              <a:t>40003:</a:t>
            </a:r>
            <a:r>
              <a:rPr sz="1200" spc="-30" dirty="0">
                <a:solidFill>
                  <a:srgbClr val="035C75"/>
                </a:solidFill>
                <a:latin typeface="Calibri"/>
                <a:cs typeface="Calibri"/>
              </a:rPr>
              <a:t> </a:t>
            </a:r>
            <a:r>
              <a:rPr sz="1200" spc="-10" dirty="0">
                <a:solidFill>
                  <a:srgbClr val="035C75"/>
                </a:solidFill>
                <a:latin typeface="Calibri"/>
                <a:cs typeface="Calibri"/>
              </a:rPr>
              <a:t>Data</a:t>
            </a:r>
            <a:r>
              <a:rPr sz="1200" spc="-25" dirty="0">
                <a:solidFill>
                  <a:srgbClr val="035C75"/>
                </a:solidFill>
                <a:latin typeface="Calibri"/>
                <a:cs typeface="Calibri"/>
              </a:rPr>
              <a:t> </a:t>
            </a:r>
            <a:r>
              <a:rPr sz="1200" spc="-5" dirty="0">
                <a:solidFill>
                  <a:srgbClr val="035C75"/>
                </a:solidFill>
                <a:latin typeface="Calibri"/>
                <a:cs typeface="Calibri"/>
              </a:rPr>
              <a:t>Analytics</a:t>
            </a:r>
            <a:endParaRPr sz="1200">
              <a:latin typeface="Calibri"/>
              <a:cs typeface="Calibri"/>
            </a:endParaRPr>
          </a:p>
        </p:txBody>
      </p:sp>
      <p:sp>
        <p:nvSpPr>
          <p:cNvPr id="5" name="object 5"/>
          <p:cNvSpPr txBox="1"/>
          <p:nvPr/>
        </p:nvSpPr>
        <p:spPr>
          <a:xfrm>
            <a:off x="11718590" y="6428678"/>
            <a:ext cx="17970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35C75"/>
                </a:solidFill>
                <a:latin typeface="Calibri"/>
                <a:cs typeface="Calibri"/>
              </a:rPr>
              <a:t>63</a:t>
            </a:r>
            <a:endParaRPr sz="1200">
              <a:latin typeface="Calibri"/>
              <a:cs typeface="Calibri"/>
            </a:endParaRPr>
          </a:p>
        </p:txBody>
      </p:sp>
      <p:graphicFrame>
        <p:nvGraphicFramePr>
          <p:cNvPr id="6" name="object 6"/>
          <p:cNvGraphicFramePr>
            <a:graphicFrameLocks noGrp="1"/>
          </p:cNvGraphicFramePr>
          <p:nvPr/>
        </p:nvGraphicFramePr>
        <p:xfrm>
          <a:off x="2838052" y="2054498"/>
          <a:ext cx="4081780" cy="1732995"/>
        </p:xfrm>
        <a:graphic>
          <a:graphicData uri="http://schemas.openxmlformats.org/drawingml/2006/table">
            <a:tbl>
              <a:tblPr firstRow="1" bandRow="1">
                <a:tableStyleId>{2D5ABB26-0587-4C30-8999-92F81FD0307C}</a:tableStyleId>
              </a:tblPr>
              <a:tblGrid>
                <a:gridCol w="1291590">
                  <a:extLst>
                    <a:ext uri="{9D8B030D-6E8A-4147-A177-3AD203B41FA5}">
                      <a16:colId xmlns:a16="http://schemas.microsoft.com/office/drawing/2014/main" val="20000"/>
                    </a:ext>
                  </a:extLst>
                </a:gridCol>
                <a:gridCol w="829945">
                  <a:extLst>
                    <a:ext uri="{9D8B030D-6E8A-4147-A177-3AD203B41FA5}">
                      <a16:colId xmlns:a16="http://schemas.microsoft.com/office/drawing/2014/main" val="20001"/>
                    </a:ext>
                  </a:extLst>
                </a:gridCol>
                <a:gridCol w="600710">
                  <a:extLst>
                    <a:ext uri="{9D8B030D-6E8A-4147-A177-3AD203B41FA5}">
                      <a16:colId xmlns:a16="http://schemas.microsoft.com/office/drawing/2014/main" val="20002"/>
                    </a:ext>
                  </a:extLst>
                </a:gridCol>
                <a:gridCol w="958850">
                  <a:extLst>
                    <a:ext uri="{9D8B030D-6E8A-4147-A177-3AD203B41FA5}">
                      <a16:colId xmlns:a16="http://schemas.microsoft.com/office/drawing/2014/main" val="20003"/>
                    </a:ext>
                  </a:extLst>
                </a:gridCol>
                <a:gridCol w="400685">
                  <a:extLst>
                    <a:ext uri="{9D8B030D-6E8A-4147-A177-3AD203B41FA5}">
                      <a16:colId xmlns:a16="http://schemas.microsoft.com/office/drawing/2014/main" val="20004"/>
                    </a:ext>
                  </a:extLst>
                </a:gridCol>
              </a:tblGrid>
              <a:tr h="335274">
                <a:tc rowSpan="2">
                  <a:txBody>
                    <a:bodyPr/>
                    <a:lstStyle/>
                    <a:p>
                      <a:pPr marL="114300">
                        <a:lnSpc>
                          <a:spcPct val="100000"/>
                        </a:lnSpc>
                        <a:spcBef>
                          <a:spcPts val="235"/>
                        </a:spcBef>
                      </a:pPr>
                      <a:r>
                        <a:rPr sz="1600" spc="-10" dirty="0">
                          <a:solidFill>
                            <a:srgbClr val="FFFFFF"/>
                          </a:solidFill>
                          <a:latin typeface="Cambria Math"/>
                          <a:cs typeface="Cambria Math"/>
                        </a:rPr>
                        <a:t>Centroid</a:t>
                      </a:r>
                      <a:endParaRPr sz="1600">
                        <a:latin typeface="Cambria Math"/>
                        <a:cs typeface="Cambria Math"/>
                      </a:endParaRPr>
                    </a:p>
                  </a:txBody>
                  <a:tcPr marL="0" marR="0" marT="298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tc>
                  <a:txBody>
                    <a:bodyPr/>
                    <a:lstStyle/>
                    <a:p>
                      <a:pPr>
                        <a:lnSpc>
                          <a:spcPct val="100000"/>
                        </a:lnSpc>
                      </a:pPr>
                      <a:endParaRPr sz="2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tc gridSpan="2">
                  <a:txBody>
                    <a:bodyPr/>
                    <a:lstStyle/>
                    <a:p>
                      <a:pPr marL="114300">
                        <a:lnSpc>
                          <a:spcPct val="100000"/>
                        </a:lnSpc>
                        <a:spcBef>
                          <a:spcPts val="235"/>
                        </a:spcBef>
                      </a:pPr>
                      <a:r>
                        <a:rPr sz="1600" spc="-5" dirty="0">
                          <a:solidFill>
                            <a:srgbClr val="FFFFFF"/>
                          </a:solidFill>
                          <a:latin typeface="Cambria Math"/>
                          <a:cs typeface="Cambria Math"/>
                        </a:rPr>
                        <a:t>Objects</a:t>
                      </a:r>
                      <a:endParaRPr sz="1600">
                        <a:latin typeface="Cambria Math"/>
                        <a:cs typeface="Cambria Math"/>
                      </a:endParaRPr>
                    </a:p>
                  </a:txBody>
                  <a:tcPr marL="0" marR="0" marT="298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tc hMerge="1">
                  <a:txBody>
                    <a:bodyPr/>
                    <a:lstStyle/>
                    <a:p>
                      <a:endParaRPr/>
                    </a:p>
                  </a:txBody>
                  <a:tcPr marL="0" marR="0" marT="0" marB="0"/>
                </a:tc>
                <a:tc>
                  <a:txBody>
                    <a:bodyPr/>
                    <a:lstStyle/>
                    <a:p>
                      <a:pPr>
                        <a:lnSpc>
                          <a:spcPct val="100000"/>
                        </a:lnSpc>
                      </a:pPr>
                      <a:endParaRPr sz="2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extLst>
                  <a:ext uri="{0D108BD9-81ED-4DB2-BD59-A6C34878D82A}">
                    <a16:rowId xmlns:a16="http://schemas.microsoft.com/office/drawing/2014/main" val="10000"/>
                  </a:ext>
                </a:extLst>
              </a:tr>
              <a:tr h="335274">
                <a:tc vMerge="1">
                  <a:txBody>
                    <a:bodyPr/>
                    <a:lstStyle/>
                    <a:p>
                      <a:endParaRPr/>
                    </a:p>
                  </a:txBody>
                  <a:tcPr marL="0" marR="0" marT="298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tc gridSpan="2">
                  <a:txBody>
                    <a:bodyPr/>
                    <a:lstStyle/>
                    <a:p>
                      <a:pPr>
                        <a:lnSpc>
                          <a:spcPct val="100000"/>
                        </a:lnSpc>
                      </a:pPr>
                      <a:endParaRPr sz="2100">
                        <a:latin typeface="Times New Roman"/>
                        <a:cs typeface="Times New Roman"/>
                      </a:endParaRPr>
                    </a:p>
                  </a:txBody>
                  <a:tcPr marL="0" marR="0" marT="0" marB="0">
                    <a:lnT w="12700" cap="flat" cmpd="sng" algn="ctr">
                      <a:solidFill>
                        <a:srgbClr val="000000"/>
                      </a:solidFill>
                      <a:prstDash val="solid"/>
                      <a:round/>
                      <a:headEnd type="none" w="med" len="med"/>
                      <a:tailEnd type="none" w="med" len="med"/>
                    </a:lnT>
                    <a:solidFill>
                      <a:srgbClr val="000000"/>
                    </a:solidFill>
                  </a:tcPr>
                </a:tc>
                <a:tc hMerge="1">
                  <a:txBody>
                    <a:bodyPr/>
                    <a:lstStyle/>
                    <a:p>
                      <a:endParaRPr/>
                    </a:p>
                  </a:txBody>
                  <a:tcPr marL="0" marR="0" marT="0" marB="0"/>
                </a:tc>
                <a:tc gridSpan="2">
                  <a:txBody>
                    <a:bodyPr/>
                    <a:lstStyle/>
                    <a:p>
                      <a:pPr>
                        <a:lnSpc>
                          <a:spcPct val="100000"/>
                        </a:lnSpc>
                      </a:pPr>
                      <a:endParaRPr sz="2100">
                        <a:latin typeface="Times New Roman"/>
                        <a:cs typeface="Times New Roman"/>
                      </a:endParaRPr>
                    </a:p>
                  </a:txBody>
                  <a:tcPr marL="0" marR="0" marT="0" marB="0">
                    <a:solidFill>
                      <a:srgbClr val="000000"/>
                    </a:solidFill>
                  </a:tcPr>
                </a:tc>
                <a:tc hMerge="1">
                  <a:txBody>
                    <a:bodyPr/>
                    <a:lstStyle/>
                    <a:p>
                      <a:endParaRPr/>
                    </a:p>
                  </a:txBody>
                  <a:tcPr marL="0" marR="0" marT="0" marB="0"/>
                </a:tc>
                <a:extLst>
                  <a:ext uri="{0D108BD9-81ED-4DB2-BD59-A6C34878D82A}">
                    <a16:rowId xmlns:a16="http://schemas.microsoft.com/office/drawing/2014/main" val="10001"/>
                  </a:ext>
                </a:extLst>
              </a:tr>
              <a:tr h="354149">
                <a:tc>
                  <a:txBody>
                    <a:bodyPr/>
                    <a:lstStyle/>
                    <a:p>
                      <a:pPr algn="ctr">
                        <a:lnSpc>
                          <a:spcPct val="100000"/>
                        </a:lnSpc>
                        <a:spcBef>
                          <a:spcPts val="244"/>
                        </a:spcBef>
                      </a:pPr>
                      <a:r>
                        <a:rPr sz="1400" spc="5" dirty="0">
                          <a:latin typeface="Cambria Math"/>
                          <a:cs typeface="Cambria Math"/>
                        </a:rPr>
                        <a:t>c</a:t>
                      </a:r>
                      <a:r>
                        <a:rPr sz="1350" spc="7" baseline="-33950" dirty="0">
                          <a:latin typeface="Cambria Math"/>
                          <a:cs typeface="Cambria Math"/>
                        </a:rPr>
                        <a:t>1</a:t>
                      </a:r>
                      <a:endParaRPr sz="1350" baseline="-3395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gridSpan="2">
                  <a:txBody>
                    <a:bodyPr/>
                    <a:lstStyle/>
                    <a:p>
                      <a:pPr algn="ctr">
                        <a:lnSpc>
                          <a:spcPct val="100000"/>
                        </a:lnSpc>
                        <a:spcBef>
                          <a:spcPts val="244"/>
                        </a:spcBef>
                      </a:pPr>
                      <a:r>
                        <a:rPr sz="1400" spc="-5" dirty="0">
                          <a:latin typeface="Cambria Math"/>
                          <a:cs typeface="Cambria Math"/>
                        </a:rPr>
                        <a:t>3.8</a:t>
                      </a:r>
                      <a:endParaRPr sz="1400">
                        <a:latin typeface="Cambria Math"/>
                        <a:cs typeface="Cambria Math"/>
                      </a:endParaRPr>
                    </a:p>
                  </a:txBody>
                  <a:tcPr marL="0" marR="0" marT="31114" marB="0">
                    <a:lnL w="12700">
                      <a:solidFill>
                        <a:srgbClr val="000000"/>
                      </a:solidFill>
                      <a:prstDash val="solid"/>
                    </a:lnL>
                    <a:lnR w="12700">
                      <a:solidFill>
                        <a:srgbClr val="000000"/>
                      </a:solidFill>
                      <a:prstDash val="solid"/>
                    </a:lnR>
                    <a:lnB w="12700">
                      <a:solidFill>
                        <a:srgbClr val="000000"/>
                      </a:solidFill>
                      <a:prstDash val="solid"/>
                    </a:lnB>
                    <a:solidFill>
                      <a:srgbClr val="E7ECF4"/>
                    </a:solidFill>
                  </a:tcPr>
                </a:tc>
                <a:tc hMerge="1">
                  <a:txBody>
                    <a:bodyPr/>
                    <a:lstStyle/>
                    <a:p>
                      <a:endParaRPr/>
                    </a:p>
                  </a:txBody>
                  <a:tcPr marL="0" marR="0" marT="0" marB="0"/>
                </a:tc>
                <a:tc gridSpan="2">
                  <a:txBody>
                    <a:bodyPr/>
                    <a:lstStyle/>
                    <a:p>
                      <a:pPr algn="ctr">
                        <a:lnSpc>
                          <a:spcPct val="100000"/>
                        </a:lnSpc>
                        <a:spcBef>
                          <a:spcPts val="244"/>
                        </a:spcBef>
                      </a:pPr>
                      <a:r>
                        <a:rPr sz="1400" spc="-5" dirty="0">
                          <a:latin typeface="Cambria Math"/>
                          <a:cs typeface="Cambria Math"/>
                        </a:rPr>
                        <a:t>9.9</a:t>
                      </a:r>
                      <a:endParaRPr sz="1400">
                        <a:latin typeface="Cambria Math"/>
                        <a:cs typeface="Cambria Math"/>
                      </a:endParaRPr>
                    </a:p>
                  </a:txBody>
                  <a:tcPr marL="0" marR="0" marT="31114" marB="0">
                    <a:lnL w="12700">
                      <a:solidFill>
                        <a:srgbClr val="000000"/>
                      </a:solidFill>
                      <a:prstDash val="solid"/>
                    </a:lnL>
                    <a:lnR w="12700">
                      <a:solidFill>
                        <a:srgbClr val="000000"/>
                      </a:solidFill>
                      <a:prstDash val="solid"/>
                    </a:lnR>
                    <a:lnB w="12700">
                      <a:solidFill>
                        <a:srgbClr val="000000"/>
                      </a:solidFill>
                      <a:prstDash val="solid"/>
                    </a:lnB>
                    <a:solidFill>
                      <a:srgbClr val="E7ECF4"/>
                    </a:solidFill>
                  </a:tcPr>
                </a:tc>
                <a:tc hMerge="1">
                  <a:txBody>
                    <a:bodyPr/>
                    <a:lstStyle/>
                    <a:p>
                      <a:endParaRPr/>
                    </a:p>
                  </a:txBody>
                  <a:tcPr marL="0" marR="0" marT="0" marB="0"/>
                </a:tc>
                <a:extLst>
                  <a:ext uri="{0D108BD9-81ED-4DB2-BD59-A6C34878D82A}">
                    <a16:rowId xmlns:a16="http://schemas.microsoft.com/office/drawing/2014/main" val="10002"/>
                  </a:ext>
                </a:extLst>
              </a:tr>
              <a:tr h="354149">
                <a:tc>
                  <a:txBody>
                    <a:bodyPr/>
                    <a:lstStyle/>
                    <a:p>
                      <a:pPr algn="ctr">
                        <a:lnSpc>
                          <a:spcPct val="100000"/>
                        </a:lnSpc>
                        <a:spcBef>
                          <a:spcPts val="244"/>
                        </a:spcBef>
                      </a:pPr>
                      <a:r>
                        <a:rPr sz="1400" spc="5" dirty="0">
                          <a:latin typeface="Cambria Math"/>
                          <a:cs typeface="Cambria Math"/>
                        </a:rPr>
                        <a:t>c</a:t>
                      </a:r>
                      <a:r>
                        <a:rPr sz="1350" spc="7" baseline="-33950" dirty="0">
                          <a:latin typeface="Cambria Math"/>
                          <a:cs typeface="Cambria Math"/>
                        </a:rPr>
                        <a:t>2</a:t>
                      </a:r>
                      <a:endParaRPr sz="1350" baseline="-3395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gridSpan="2">
                  <a:txBody>
                    <a:bodyPr/>
                    <a:lstStyle/>
                    <a:p>
                      <a:pPr algn="ctr">
                        <a:lnSpc>
                          <a:spcPct val="100000"/>
                        </a:lnSpc>
                        <a:spcBef>
                          <a:spcPts val="244"/>
                        </a:spcBef>
                      </a:pPr>
                      <a:r>
                        <a:rPr sz="1400" spc="-5" dirty="0">
                          <a:latin typeface="Cambria Math"/>
                          <a:cs typeface="Cambria Math"/>
                        </a:rPr>
                        <a:t>7.8</a:t>
                      </a:r>
                      <a:endParaRPr sz="140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hMerge="1">
                  <a:txBody>
                    <a:bodyPr/>
                    <a:lstStyle/>
                    <a:p>
                      <a:endParaRPr/>
                    </a:p>
                  </a:txBody>
                  <a:tcPr marL="0" marR="0" marT="0" marB="0"/>
                </a:tc>
                <a:tc gridSpan="2">
                  <a:txBody>
                    <a:bodyPr/>
                    <a:lstStyle/>
                    <a:p>
                      <a:pPr algn="ctr">
                        <a:lnSpc>
                          <a:spcPct val="100000"/>
                        </a:lnSpc>
                        <a:spcBef>
                          <a:spcPts val="244"/>
                        </a:spcBef>
                      </a:pPr>
                      <a:r>
                        <a:rPr sz="1400" spc="-5" dirty="0">
                          <a:latin typeface="Cambria Math"/>
                          <a:cs typeface="Cambria Math"/>
                        </a:rPr>
                        <a:t>12.2</a:t>
                      </a:r>
                      <a:endParaRPr sz="140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hMerge="1">
                  <a:txBody>
                    <a:bodyPr/>
                    <a:lstStyle/>
                    <a:p>
                      <a:endParaRPr/>
                    </a:p>
                  </a:txBody>
                  <a:tcPr marL="0" marR="0" marT="0" marB="0"/>
                </a:tc>
                <a:extLst>
                  <a:ext uri="{0D108BD9-81ED-4DB2-BD59-A6C34878D82A}">
                    <a16:rowId xmlns:a16="http://schemas.microsoft.com/office/drawing/2014/main" val="10003"/>
                  </a:ext>
                </a:extLst>
              </a:tr>
              <a:tr h="354149">
                <a:tc>
                  <a:txBody>
                    <a:bodyPr/>
                    <a:lstStyle/>
                    <a:p>
                      <a:pPr algn="ctr">
                        <a:lnSpc>
                          <a:spcPct val="100000"/>
                        </a:lnSpc>
                        <a:spcBef>
                          <a:spcPts val="244"/>
                        </a:spcBef>
                      </a:pPr>
                      <a:r>
                        <a:rPr sz="1400" spc="5" dirty="0">
                          <a:latin typeface="Cambria Math"/>
                          <a:cs typeface="Cambria Math"/>
                        </a:rPr>
                        <a:t>c</a:t>
                      </a:r>
                      <a:r>
                        <a:rPr sz="1350" spc="7" baseline="-33950" dirty="0">
                          <a:latin typeface="Cambria Math"/>
                          <a:cs typeface="Cambria Math"/>
                        </a:rPr>
                        <a:t>3</a:t>
                      </a:r>
                      <a:endParaRPr sz="1350" baseline="-3395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gridSpan="2">
                  <a:txBody>
                    <a:bodyPr/>
                    <a:lstStyle/>
                    <a:p>
                      <a:pPr algn="ctr">
                        <a:lnSpc>
                          <a:spcPct val="100000"/>
                        </a:lnSpc>
                        <a:spcBef>
                          <a:spcPts val="244"/>
                        </a:spcBef>
                      </a:pPr>
                      <a:r>
                        <a:rPr sz="1400" spc="-5" dirty="0">
                          <a:latin typeface="Cambria Math"/>
                          <a:cs typeface="Cambria Math"/>
                        </a:rPr>
                        <a:t>6.2</a:t>
                      </a:r>
                      <a:endParaRPr sz="140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hMerge="1">
                  <a:txBody>
                    <a:bodyPr/>
                    <a:lstStyle/>
                    <a:p>
                      <a:endParaRPr/>
                    </a:p>
                  </a:txBody>
                  <a:tcPr marL="0" marR="0" marT="0" marB="0"/>
                </a:tc>
                <a:tc gridSpan="2">
                  <a:txBody>
                    <a:bodyPr/>
                    <a:lstStyle/>
                    <a:p>
                      <a:pPr algn="ctr">
                        <a:lnSpc>
                          <a:spcPct val="100000"/>
                        </a:lnSpc>
                        <a:spcBef>
                          <a:spcPts val="244"/>
                        </a:spcBef>
                      </a:pPr>
                      <a:r>
                        <a:rPr sz="1400" spc="-5" dirty="0">
                          <a:latin typeface="Cambria Math"/>
                          <a:cs typeface="Cambria Math"/>
                        </a:rPr>
                        <a:t>18.5</a:t>
                      </a:r>
                      <a:endParaRPr sz="140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hMerge="1">
                  <a:txBody>
                    <a:bodyPr/>
                    <a:lstStyle/>
                    <a:p>
                      <a:endParaRPr/>
                    </a:p>
                  </a:txBody>
                  <a:tcPr marL="0" marR="0" marT="0" marB="0"/>
                </a:tc>
                <a:extLst>
                  <a:ext uri="{0D108BD9-81ED-4DB2-BD59-A6C34878D82A}">
                    <a16:rowId xmlns:a16="http://schemas.microsoft.com/office/drawing/2014/main" val="10004"/>
                  </a:ext>
                </a:extLst>
              </a:tr>
            </a:tbl>
          </a:graphicData>
        </a:graphic>
      </p:graphicFrame>
      <p:sp>
        <p:nvSpPr>
          <p:cNvPr id="7" name="object 7"/>
          <p:cNvSpPr txBox="1">
            <a:spLocks noGrp="1"/>
          </p:cNvSpPr>
          <p:nvPr>
            <p:ph type="title"/>
          </p:nvPr>
        </p:nvSpPr>
        <p:spPr>
          <a:xfrm>
            <a:off x="3119759" y="117487"/>
            <a:ext cx="539940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A50021"/>
                </a:solidFill>
                <a:latin typeface="Times New Roman"/>
                <a:cs typeface="Times New Roman"/>
              </a:rPr>
              <a:t>Illustration</a:t>
            </a:r>
            <a:r>
              <a:rPr sz="2400" b="1" spc="-30" dirty="0">
                <a:solidFill>
                  <a:srgbClr val="A50021"/>
                </a:solidFill>
                <a:latin typeface="Times New Roman"/>
                <a:cs typeface="Times New Roman"/>
              </a:rPr>
              <a:t> </a:t>
            </a:r>
            <a:r>
              <a:rPr sz="2400" b="1" spc="-20" dirty="0">
                <a:solidFill>
                  <a:srgbClr val="A50021"/>
                </a:solidFill>
                <a:latin typeface="Times New Roman"/>
                <a:cs typeface="Times New Roman"/>
              </a:rPr>
              <a:t>Forgy’s</a:t>
            </a:r>
            <a:r>
              <a:rPr sz="2400" b="1" spc="-25" dirty="0">
                <a:solidFill>
                  <a:srgbClr val="A50021"/>
                </a:solidFill>
                <a:latin typeface="Times New Roman"/>
                <a:cs typeface="Times New Roman"/>
              </a:rPr>
              <a:t> </a:t>
            </a:r>
            <a:r>
              <a:rPr sz="2400" b="1" spc="-5" dirty="0">
                <a:solidFill>
                  <a:srgbClr val="A50021"/>
                </a:solidFill>
                <a:latin typeface="Times New Roman"/>
                <a:cs typeface="Times New Roman"/>
              </a:rPr>
              <a:t>clustering</a:t>
            </a:r>
            <a:r>
              <a:rPr sz="2400" b="1" spc="-25" dirty="0">
                <a:solidFill>
                  <a:srgbClr val="A50021"/>
                </a:solidFill>
                <a:latin typeface="Times New Roman"/>
                <a:cs typeface="Times New Roman"/>
              </a:rPr>
              <a:t> </a:t>
            </a:r>
            <a:r>
              <a:rPr sz="2400" b="1" dirty="0">
                <a:solidFill>
                  <a:srgbClr val="A50021"/>
                </a:solidFill>
                <a:latin typeface="Times New Roman"/>
                <a:cs typeface="Times New Roman"/>
              </a:rPr>
              <a:t>algorithms</a:t>
            </a:r>
            <a:endParaRPr sz="2400">
              <a:latin typeface="Times New Roman"/>
              <a:cs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718590" y="6428678"/>
            <a:ext cx="17970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35C75"/>
                </a:solidFill>
                <a:latin typeface="Calibri"/>
                <a:cs typeface="Calibri"/>
              </a:rPr>
              <a:t>64</a:t>
            </a:r>
            <a:endParaRPr sz="1200">
              <a:latin typeface="Calibri"/>
              <a:cs typeface="Calibri"/>
            </a:endParaRPr>
          </a:p>
        </p:txBody>
      </p:sp>
      <p:graphicFrame>
        <p:nvGraphicFramePr>
          <p:cNvPr id="3" name="object 3"/>
          <p:cNvGraphicFramePr>
            <a:graphicFrameLocks noGrp="1"/>
          </p:cNvGraphicFramePr>
          <p:nvPr/>
        </p:nvGraphicFramePr>
        <p:xfrm>
          <a:off x="405027" y="1204095"/>
          <a:ext cx="5269228" cy="4973733"/>
        </p:xfrm>
        <a:graphic>
          <a:graphicData uri="http://schemas.openxmlformats.org/drawingml/2006/table">
            <a:tbl>
              <a:tblPr firstRow="1" bandRow="1">
                <a:tableStyleId>{2D5ABB26-0587-4C30-8999-92F81FD0307C}</a:tableStyleId>
              </a:tblPr>
              <a:tblGrid>
                <a:gridCol w="922655">
                  <a:extLst>
                    <a:ext uri="{9D8B030D-6E8A-4147-A177-3AD203B41FA5}">
                      <a16:colId xmlns:a16="http://schemas.microsoft.com/office/drawing/2014/main" val="20000"/>
                    </a:ext>
                  </a:extLst>
                </a:gridCol>
                <a:gridCol w="667385">
                  <a:extLst>
                    <a:ext uri="{9D8B030D-6E8A-4147-A177-3AD203B41FA5}">
                      <a16:colId xmlns:a16="http://schemas.microsoft.com/office/drawing/2014/main" val="20001"/>
                    </a:ext>
                  </a:extLst>
                </a:gridCol>
                <a:gridCol w="922655">
                  <a:extLst>
                    <a:ext uri="{9D8B030D-6E8A-4147-A177-3AD203B41FA5}">
                      <a16:colId xmlns:a16="http://schemas.microsoft.com/office/drawing/2014/main" val="20002"/>
                    </a:ext>
                  </a:extLst>
                </a:gridCol>
                <a:gridCol w="922654">
                  <a:extLst>
                    <a:ext uri="{9D8B030D-6E8A-4147-A177-3AD203B41FA5}">
                      <a16:colId xmlns:a16="http://schemas.microsoft.com/office/drawing/2014/main" val="20003"/>
                    </a:ext>
                  </a:extLst>
                </a:gridCol>
                <a:gridCol w="922654">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tblGrid>
              <a:tr h="365749">
                <a:tc>
                  <a:txBody>
                    <a:bodyPr/>
                    <a:lstStyle/>
                    <a:p>
                      <a:pPr algn="ctr">
                        <a:lnSpc>
                          <a:spcPct val="100000"/>
                        </a:lnSpc>
                        <a:spcBef>
                          <a:spcPts val="250"/>
                        </a:spcBef>
                      </a:pPr>
                      <a:r>
                        <a:rPr sz="1200" dirty="0">
                          <a:solidFill>
                            <a:srgbClr val="FFFFFF"/>
                          </a:solidFill>
                          <a:latin typeface="Cambria Math"/>
                          <a:cs typeface="Cambria Math"/>
                        </a:rPr>
                        <a:t>A</a:t>
                      </a:r>
                      <a:r>
                        <a:rPr sz="1200" baseline="-31250" dirty="0">
                          <a:solidFill>
                            <a:srgbClr val="FFFFFF"/>
                          </a:solidFill>
                          <a:latin typeface="Cambria Math"/>
                          <a:cs typeface="Cambria Math"/>
                        </a:rPr>
                        <a:t>1</a:t>
                      </a:r>
                      <a:endParaRPr sz="1200" baseline="-3125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tc>
                  <a:txBody>
                    <a:bodyPr/>
                    <a:lstStyle/>
                    <a:p>
                      <a:pPr algn="ctr">
                        <a:lnSpc>
                          <a:spcPct val="100000"/>
                        </a:lnSpc>
                        <a:spcBef>
                          <a:spcPts val="250"/>
                        </a:spcBef>
                      </a:pPr>
                      <a:r>
                        <a:rPr sz="1200" dirty="0">
                          <a:solidFill>
                            <a:srgbClr val="FFFFFF"/>
                          </a:solidFill>
                          <a:latin typeface="Cambria Math"/>
                          <a:cs typeface="Cambria Math"/>
                        </a:rPr>
                        <a:t>A</a:t>
                      </a:r>
                      <a:r>
                        <a:rPr sz="1200" baseline="-31250" dirty="0">
                          <a:solidFill>
                            <a:srgbClr val="FFFFFF"/>
                          </a:solidFill>
                          <a:latin typeface="Cambria Math"/>
                          <a:cs typeface="Cambria Math"/>
                        </a:rPr>
                        <a:t>2</a:t>
                      </a:r>
                      <a:endParaRPr sz="1200" baseline="-3125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tc>
                  <a:txBody>
                    <a:bodyPr/>
                    <a:lstStyle/>
                    <a:p>
                      <a:pPr algn="ctr">
                        <a:lnSpc>
                          <a:spcPct val="100000"/>
                        </a:lnSpc>
                        <a:spcBef>
                          <a:spcPts val="250"/>
                        </a:spcBef>
                      </a:pPr>
                      <a:r>
                        <a:rPr sz="1200" dirty="0">
                          <a:solidFill>
                            <a:srgbClr val="FFFFFF"/>
                          </a:solidFill>
                          <a:latin typeface="Cambria Math"/>
                          <a:cs typeface="Cambria Math"/>
                        </a:rPr>
                        <a:t>d</a:t>
                      </a:r>
                      <a:r>
                        <a:rPr sz="1200" baseline="-31250" dirty="0">
                          <a:solidFill>
                            <a:srgbClr val="FFFFFF"/>
                          </a:solidFill>
                          <a:latin typeface="Cambria Math"/>
                          <a:cs typeface="Cambria Math"/>
                        </a:rPr>
                        <a:t>1</a:t>
                      </a:r>
                      <a:endParaRPr sz="1200" baseline="-3125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tc>
                  <a:txBody>
                    <a:bodyPr/>
                    <a:lstStyle/>
                    <a:p>
                      <a:pPr algn="ctr">
                        <a:lnSpc>
                          <a:spcPct val="100000"/>
                        </a:lnSpc>
                        <a:spcBef>
                          <a:spcPts val="250"/>
                        </a:spcBef>
                      </a:pPr>
                      <a:r>
                        <a:rPr sz="1200" dirty="0">
                          <a:solidFill>
                            <a:srgbClr val="FFFFFF"/>
                          </a:solidFill>
                          <a:latin typeface="Cambria Math"/>
                          <a:cs typeface="Cambria Math"/>
                        </a:rPr>
                        <a:t>d</a:t>
                      </a:r>
                      <a:r>
                        <a:rPr sz="1200" baseline="-31250" dirty="0">
                          <a:solidFill>
                            <a:srgbClr val="FFFFFF"/>
                          </a:solidFill>
                          <a:latin typeface="Cambria Math"/>
                          <a:cs typeface="Cambria Math"/>
                        </a:rPr>
                        <a:t>2</a:t>
                      </a:r>
                      <a:endParaRPr sz="1200" baseline="-3125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tc>
                  <a:txBody>
                    <a:bodyPr/>
                    <a:lstStyle/>
                    <a:p>
                      <a:pPr algn="ctr">
                        <a:lnSpc>
                          <a:spcPct val="100000"/>
                        </a:lnSpc>
                        <a:spcBef>
                          <a:spcPts val="250"/>
                        </a:spcBef>
                      </a:pPr>
                      <a:r>
                        <a:rPr sz="1200" dirty="0">
                          <a:solidFill>
                            <a:srgbClr val="FFFFFF"/>
                          </a:solidFill>
                          <a:latin typeface="Cambria Math"/>
                          <a:cs typeface="Cambria Math"/>
                        </a:rPr>
                        <a:t>d</a:t>
                      </a:r>
                      <a:r>
                        <a:rPr sz="1200" baseline="-31250" dirty="0">
                          <a:solidFill>
                            <a:srgbClr val="FFFFFF"/>
                          </a:solidFill>
                          <a:latin typeface="Cambria Math"/>
                          <a:cs typeface="Cambria Math"/>
                        </a:rPr>
                        <a:t>3</a:t>
                      </a:r>
                      <a:endParaRPr sz="1200" baseline="-3125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tc>
                  <a:txBody>
                    <a:bodyPr/>
                    <a:lstStyle/>
                    <a:p>
                      <a:pPr>
                        <a:lnSpc>
                          <a:spcPct val="100000"/>
                        </a:lnSpc>
                        <a:spcBef>
                          <a:spcPts val="5"/>
                        </a:spcBef>
                      </a:pPr>
                      <a:endParaRPr sz="1300">
                        <a:latin typeface="Times New Roman"/>
                        <a:cs typeface="Times New Roman"/>
                      </a:endParaRPr>
                    </a:p>
                    <a:p>
                      <a:pPr algn="ctr">
                        <a:lnSpc>
                          <a:spcPts val="1275"/>
                        </a:lnSpc>
                      </a:pPr>
                      <a:r>
                        <a:rPr sz="1200" b="1" spc="-5" dirty="0">
                          <a:solidFill>
                            <a:srgbClr val="FFFFFF"/>
                          </a:solidFill>
                          <a:latin typeface="Times New Roman"/>
                          <a:cs typeface="Times New Roman"/>
                        </a:rPr>
                        <a:t>cluster</a:t>
                      </a:r>
                      <a:endParaRPr sz="1200">
                        <a:latin typeface="Times New Roman"/>
                        <a:cs typeface="Times New Roman"/>
                      </a:endParaRPr>
                    </a:p>
                  </a:txBody>
                  <a:tcPr marL="0" marR="0" marT="6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extLst>
                  <a:ext uri="{0D108BD9-81ED-4DB2-BD59-A6C34878D82A}">
                    <a16:rowId xmlns:a16="http://schemas.microsoft.com/office/drawing/2014/main" val="10000"/>
                  </a:ext>
                </a:extLst>
              </a:tr>
              <a:tr h="287999">
                <a:tc>
                  <a:txBody>
                    <a:bodyPr/>
                    <a:lstStyle/>
                    <a:p>
                      <a:pPr algn="ctr">
                        <a:lnSpc>
                          <a:spcPct val="100000"/>
                        </a:lnSpc>
                        <a:spcBef>
                          <a:spcPts val="250"/>
                        </a:spcBef>
                      </a:pPr>
                      <a:r>
                        <a:rPr sz="1200" spc="-5" dirty="0">
                          <a:latin typeface="Cambria Math"/>
                          <a:cs typeface="Cambria Math"/>
                        </a:rPr>
                        <a:t>6.8</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marL="191135">
                        <a:lnSpc>
                          <a:spcPct val="100000"/>
                        </a:lnSpc>
                        <a:spcBef>
                          <a:spcPts val="250"/>
                        </a:spcBef>
                      </a:pPr>
                      <a:r>
                        <a:rPr sz="1200" spc="-5" dirty="0">
                          <a:latin typeface="Cambria Math"/>
                          <a:cs typeface="Cambria Math"/>
                        </a:rPr>
                        <a:t>12.6</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spc="-5" dirty="0">
                          <a:latin typeface="Cambria Math"/>
                          <a:cs typeface="Cambria Math"/>
                        </a:rPr>
                        <a:t>4.0</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marR="353695" algn="r">
                        <a:lnSpc>
                          <a:spcPct val="100000"/>
                        </a:lnSpc>
                        <a:spcBef>
                          <a:spcPts val="250"/>
                        </a:spcBef>
                      </a:pPr>
                      <a:r>
                        <a:rPr sz="1200" spc="-5" dirty="0">
                          <a:latin typeface="Cambria Math"/>
                          <a:cs typeface="Cambria Math"/>
                        </a:rPr>
                        <a:t>1.1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spc="-5" dirty="0">
                          <a:latin typeface="Cambria Math"/>
                          <a:cs typeface="Cambria Math"/>
                        </a:rPr>
                        <a:t>5.9</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dirty="0">
                          <a:latin typeface="Cambria Math"/>
                          <a:cs typeface="Cambria Math"/>
                        </a:rPr>
                        <a:t>2</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01"/>
                  </a:ext>
                </a:extLst>
              </a:tr>
              <a:tr h="287999">
                <a:tc>
                  <a:txBody>
                    <a:bodyPr/>
                    <a:lstStyle/>
                    <a:p>
                      <a:pPr algn="ctr">
                        <a:lnSpc>
                          <a:spcPct val="100000"/>
                        </a:lnSpc>
                        <a:spcBef>
                          <a:spcPts val="250"/>
                        </a:spcBef>
                      </a:pPr>
                      <a:r>
                        <a:rPr sz="1200" spc="-5" dirty="0">
                          <a:latin typeface="Cambria Math"/>
                          <a:cs typeface="Cambria Math"/>
                        </a:rPr>
                        <a:t>0.8</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marL="233679">
                        <a:lnSpc>
                          <a:spcPct val="100000"/>
                        </a:lnSpc>
                        <a:spcBef>
                          <a:spcPts val="250"/>
                        </a:spcBef>
                      </a:pPr>
                      <a:r>
                        <a:rPr sz="1200" spc="-5" dirty="0">
                          <a:latin typeface="Cambria Math"/>
                          <a:cs typeface="Cambria Math"/>
                        </a:rPr>
                        <a:t>9.8</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spc="-5" dirty="0">
                          <a:latin typeface="Cambria Math"/>
                          <a:cs typeface="Cambria Math"/>
                        </a:rPr>
                        <a:t>3.0</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marR="353695" algn="r">
                        <a:lnSpc>
                          <a:spcPct val="100000"/>
                        </a:lnSpc>
                        <a:spcBef>
                          <a:spcPts val="250"/>
                        </a:spcBef>
                      </a:pPr>
                      <a:r>
                        <a:rPr sz="1200" spc="-5" dirty="0">
                          <a:latin typeface="Cambria Math"/>
                          <a:cs typeface="Cambria Math"/>
                        </a:rPr>
                        <a:t>7.4</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spc="-5" dirty="0">
                          <a:latin typeface="Cambria Math"/>
                          <a:cs typeface="Cambria Math"/>
                        </a:rPr>
                        <a:t>10.2</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dirty="0">
                          <a:latin typeface="Cambria Math"/>
                          <a:cs typeface="Cambria Math"/>
                        </a:rPr>
                        <a:t>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02"/>
                  </a:ext>
                </a:extLst>
              </a:tr>
              <a:tr h="287999">
                <a:tc>
                  <a:txBody>
                    <a:bodyPr/>
                    <a:lstStyle/>
                    <a:p>
                      <a:pPr algn="ctr">
                        <a:lnSpc>
                          <a:spcPct val="100000"/>
                        </a:lnSpc>
                        <a:spcBef>
                          <a:spcPts val="250"/>
                        </a:spcBef>
                      </a:pPr>
                      <a:r>
                        <a:rPr sz="1200" spc="-5" dirty="0">
                          <a:latin typeface="Cambria Math"/>
                          <a:cs typeface="Cambria Math"/>
                        </a:rPr>
                        <a:t>1.2</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marL="191135">
                        <a:lnSpc>
                          <a:spcPct val="100000"/>
                        </a:lnSpc>
                        <a:spcBef>
                          <a:spcPts val="250"/>
                        </a:spcBef>
                      </a:pPr>
                      <a:r>
                        <a:rPr sz="1200" spc="-5" dirty="0">
                          <a:latin typeface="Cambria Math"/>
                          <a:cs typeface="Cambria Math"/>
                        </a:rPr>
                        <a:t>11.6</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spc="-5" dirty="0">
                          <a:latin typeface="Cambria Math"/>
                          <a:cs typeface="Cambria Math"/>
                        </a:rPr>
                        <a:t>3.1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marR="353695" algn="r">
                        <a:lnSpc>
                          <a:spcPct val="100000"/>
                        </a:lnSpc>
                        <a:spcBef>
                          <a:spcPts val="250"/>
                        </a:spcBef>
                      </a:pPr>
                      <a:r>
                        <a:rPr sz="1200" spc="-5" dirty="0">
                          <a:latin typeface="Cambria Math"/>
                          <a:cs typeface="Cambria Math"/>
                        </a:rPr>
                        <a:t>6.6</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spc="-5" dirty="0">
                          <a:latin typeface="Cambria Math"/>
                          <a:cs typeface="Cambria Math"/>
                        </a:rPr>
                        <a:t>8.5</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dirty="0">
                          <a:latin typeface="Cambria Math"/>
                          <a:cs typeface="Cambria Math"/>
                        </a:rPr>
                        <a:t>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03"/>
                  </a:ext>
                </a:extLst>
              </a:tr>
              <a:tr h="287999">
                <a:tc>
                  <a:txBody>
                    <a:bodyPr/>
                    <a:lstStyle/>
                    <a:p>
                      <a:pPr algn="ctr">
                        <a:lnSpc>
                          <a:spcPct val="100000"/>
                        </a:lnSpc>
                        <a:spcBef>
                          <a:spcPts val="250"/>
                        </a:spcBef>
                      </a:pPr>
                      <a:r>
                        <a:rPr sz="1200" spc="-5" dirty="0">
                          <a:latin typeface="Cambria Math"/>
                          <a:cs typeface="Cambria Math"/>
                        </a:rPr>
                        <a:t>2.8</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marL="233679">
                        <a:lnSpc>
                          <a:spcPct val="100000"/>
                        </a:lnSpc>
                        <a:spcBef>
                          <a:spcPts val="250"/>
                        </a:spcBef>
                      </a:pPr>
                      <a:r>
                        <a:rPr sz="1200" spc="-5" dirty="0">
                          <a:latin typeface="Cambria Math"/>
                          <a:cs typeface="Cambria Math"/>
                        </a:rPr>
                        <a:t>9.6</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spc="-5" dirty="0">
                          <a:latin typeface="Cambria Math"/>
                          <a:cs typeface="Cambria Math"/>
                        </a:rPr>
                        <a:t>1.0</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marR="353695" algn="r">
                        <a:lnSpc>
                          <a:spcPct val="100000"/>
                        </a:lnSpc>
                        <a:spcBef>
                          <a:spcPts val="250"/>
                        </a:spcBef>
                      </a:pPr>
                      <a:r>
                        <a:rPr sz="1200" spc="-5" dirty="0">
                          <a:latin typeface="Cambria Math"/>
                          <a:cs typeface="Cambria Math"/>
                        </a:rPr>
                        <a:t>5.6</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spc="-5" dirty="0">
                          <a:latin typeface="Cambria Math"/>
                          <a:cs typeface="Cambria Math"/>
                        </a:rPr>
                        <a:t>9.5</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dirty="0">
                          <a:latin typeface="Cambria Math"/>
                          <a:cs typeface="Cambria Math"/>
                        </a:rPr>
                        <a:t>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04"/>
                  </a:ext>
                </a:extLst>
              </a:tr>
              <a:tr h="287999">
                <a:tc>
                  <a:txBody>
                    <a:bodyPr/>
                    <a:lstStyle/>
                    <a:p>
                      <a:pPr algn="ctr">
                        <a:lnSpc>
                          <a:spcPct val="100000"/>
                        </a:lnSpc>
                        <a:spcBef>
                          <a:spcPts val="250"/>
                        </a:spcBef>
                      </a:pPr>
                      <a:r>
                        <a:rPr sz="1200" spc="-5" dirty="0">
                          <a:latin typeface="Cambria Math"/>
                          <a:cs typeface="Cambria Math"/>
                        </a:rPr>
                        <a:t>3.8</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marL="233679">
                        <a:lnSpc>
                          <a:spcPct val="100000"/>
                        </a:lnSpc>
                        <a:spcBef>
                          <a:spcPts val="250"/>
                        </a:spcBef>
                      </a:pPr>
                      <a:r>
                        <a:rPr sz="1200" spc="-5" dirty="0">
                          <a:latin typeface="Cambria Math"/>
                          <a:cs typeface="Cambria Math"/>
                        </a:rPr>
                        <a:t>9.9</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spc="-5" dirty="0">
                          <a:latin typeface="Cambria Math"/>
                          <a:cs typeface="Cambria Math"/>
                        </a:rPr>
                        <a:t>0.0</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marR="353695" algn="r">
                        <a:lnSpc>
                          <a:spcPct val="100000"/>
                        </a:lnSpc>
                        <a:spcBef>
                          <a:spcPts val="250"/>
                        </a:spcBef>
                      </a:pPr>
                      <a:r>
                        <a:rPr sz="1200" spc="-5" dirty="0">
                          <a:latin typeface="Cambria Math"/>
                          <a:cs typeface="Cambria Math"/>
                        </a:rPr>
                        <a:t>4.6</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spc="-5" dirty="0">
                          <a:latin typeface="Cambria Math"/>
                          <a:cs typeface="Cambria Math"/>
                        </a:rPr>
                        <a:t>8.9</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dirty="0">
                          <a:latin typeface="Cambria Math"/>
                          <a:cs typeface="Cambria Math"/>
                        </a:rPr>
                        <a:t>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05"/>
                  </a:ext>
                </a:extLst>
              </a:tr>
              <a:tr h="287999">
                <a:tc>
                  <a:txBody>
                    <a:bodyPr/>
                    <a:lstStyle/>
                    <a:p>
                      <a:pPr algn="ctr">
                        <a:lnSpc>
                          <a:spcPct val="100000"/>
                        </a:lnSpc>
                        <a:spcBef>
                          <a:spcPts val="250"/>
                        </a:spcBef>
                      </a:pPr>
                      <a:r>
                        <a:rPr sz="1200" spc="-5" dirty="0">
                          <a:latin typeface="Cambria Math"/>
                          <a:cs typeface="Cambria Math"/>
                        </a:rPr>
                        <a:t>4.4</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marL="233679">
                        <a:lnSpc>
                          <a:spcPct val="100000"/>
                        </a:lnSpc>
                        <a:spcBef>
                          <a:spcPts val="250"/>
                        </a:spcBef>
                      </a:pPr>
                      <a:r>
                        <a:rPr sz="1200" spc="-5" dirty="0">
                          <a:latin typeface="Cambria Math"/>
                          <a:cs typeface="Cambria Math"/>
                        </a:rPr>
                        <a:t>6.5</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spc="-5" dirty="0">
                          <a:latin typeface="Cambria Math"/>
                          <a:cs typeface="Cambria Math"/>
                        </a:rPr>
                        <a:t>3.5</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marR="353695" algn="r">
                        <a:lnSpc>
                          <a:spcPct val="100000"/>
                        </a:lnSpc>
                        <a:spcBef>
                          <a:spcPts val="250"/>
                        </a:spcBef>
                      </a:pPr>
                      <a:r>
                        <a:rPr sz="1200" spc="-5" dirty="0">
                          <a:latin typeface="Cambria Math"/>
                          <a:cs typeface="Cambria Math"/>
                        </a:rPr>
                        <a:t>6.6</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spc="-5" dirty="0">
                          <a:latin typeface="Cambria Math"/>
                          <a:cs typeface="Cambria Math"/>
                        </a:rPr>
                        <a:t>12.1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dirty="0">
                          <a:latin typeface="Cambria Math"/>
                          <a:cs typeface="Cambria Math"/>
                        </a:rPr>
                        <a:t>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06"/>
                  </a:ext>
                </a:extLst>
              </a:tr>
              <a:tr h="287999">
                <a:tc>
                  <a:txBody>
                    <a:bodyPr/>
                    <a:lstStyle/>
                    <a:p>
                      <a:pPr algn="ctr">
                        <a:lnSpc>
                          <a:spcPct val="100000"/>
                        </a:lnSpc>
                        <a:spcBef>
                          <a:spcPts val="250"/>
                        </a:spcBef>
                      </a:pPr>
                      <a:r>
                        <a:rPr sz="1200" spc="-5" dirty="0">
                          <a:latin typeface="Cambria Math"/>
                          <a:cs typeface="Cambria Math"/>
                        </a:rPr>
                        <a:t>4.8</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marL="233679">
                        <a:lnSpc>
                          <a:spcPct val="100000"/>
                        </a:lnSpc>
                        <a:spcBef>
                          <a:spcPts val="250"/>
                        </a:spcBef>
                      </a:pPr>
                      <a:r>
                        <a:rPr sz="1200" spc="-5" dirty="0">
                          <a:latin typeface="Cambria Math"/>
                          <a:cs typeface="Cambria Math"/>
                        </a:rPr>
                        <a:t>1.1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spc="-5" dirty="0">
                          <a:latin typeface="Cambria Math"/>
                          <a:cs typeface="Cambria Math"/>
                        </a:rPr>
                        <a:t>8.9</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marR="311785" algn="r">
                        <a:lnSpc>
                          <a:spcPct val="100000"/>
                        </a:lnSpc>
                        <a:spcBef>
                          <a:spcPts val="250"/>
                        </a:spcBef>
                      </a:pPr>
                      <a:r>
                        <a:rPr sz="1200" spc="-5" dirty="0">
                          <a:latin typeface="Cambria Math"/>
                          <a:cs typeface="Cambria Math"/>
                        </a:rPr>
                        <a:t>11.5</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spc="-5" dirty="0">
                          <a:latin typeface="Cambria Math"/>
                          <a:cs typeface="Cambria Math"/>
                        </a:rPr>
                        <a:t>17.5</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dirty="0">
                          <a:latin typeface="Cambria Math"/>
                          <a:cs typeface="Cambria Math"/>
                        </a:rPr>
                        <a:t>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07"/>
                  </a:ext>
                </a:extLst>
              </a:tr>
              <a:tr h="287999">
                <a:tc>
                  <a:txBody>
                    <a:bodyPr/>
                    <a:lstStyle/>
                    <a:p>
                      <a:pPr algn="ctr">
                        <a:lnSpc>
                          <a:spcPct val="100000"/>
                        </a:lnSpc>
                        <a:spcBef>
                          <a:spcPts val="250"/>
                        </a:spcBef>
                      </a:pPr>
                      <a:r>
                        <a:rPr sz="1200" spc="-5" dirty="0">
                          <a:latin typeface="Cambria Math"/>
                          <a:cs typeface="Cambria Math"/>
                        </a:rPr>
                        <a:t>6.0</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marL="191135">
                        <a:lnSpc>
                          <a:spcPct val="100000"/>
                        </a:lnSpc>
                        <a:spcBef>
                          <a:spcPts val="250"/>
                        </a:spcBef>
                      </a:pPr>
                      <a:r>
                        <a:rPr sz="1200" spc="-5" dirty="0">
                          <a:latin typeface="Cambria Math"/>
                          <a:cs typeface="Cambria Math"/>
                        </a:rPr>
                        <a:t>19.9</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spc="-5" dirty="0">
                          <a:latin typeface="Cambria Math"/>
                          <a:cs typeface="Cambria Math"/>
                        </a:rPr>
                        <a:t>10.2</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marR="353695" algn="r">
                        <a:lnSpc>
                          <a:spcPct val="100000"/>
                        </a:lnSpc>
                        <a:spcBef>
                          <a:spcPts val="250"/>
                        </a:spcBef>
                      </a:pPr>
                      <a:r>
                        <a:rPr sz="1200" spc="-5" dirty="0">
                          <a:latin typeface="Cambria Math"/>
                          <a:cs typeface="Cambria Math"/>
                        </a:rPr>
                        <a:t>7.9</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spc="-5" dirty="0">
                          <a:latin typeface="Cambria Math"/>
                          <a:cs typeface="Cambria Math"/>
                        </a:rPr>
                        <a:t>1.4</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dirty="0">
                          <a:latin typeface="Cambria Math"/>
                          <a:cs typeface="Cambria Math"/>
                        </a:rPr>
                        <a:t>3</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08"/>
                  </a:ext>
                </a:extLst>
              </a:tr>
              <a:tr h="287999">
                <a:tc>
                  <a:txBody>
                    <a:bodyPr/>
                    <a:lstStyle/>
                    <a:p>
                      <a:pPr algn="ctr">
                        <a:lnSpc>
                          <a:spcPct val="100000"/>
                        </a:lnSpc>
                        <a:spcBef>
                          <a:spcPts val="250"/>
                        </a:spcBef>
                      </a:pPr>
                      <a:r>
                        <a:rPr sz="1200" spc="-5" dirty="0">
                          <a:latin typeface="Cambria Math"/>
                          <a:cs typeface="Cambria Math"/>
                        </a:rPr>
                        <a:t>6.2</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marL="191135">
                        <a:lnSpc>
                          <a:spcPct val="100000"/>
                        </a:lnSpc>
                        <a:spcBef>
                          <a:spcPts val="250"/>
                        </a:spcBef>
                      </a:pPr>
                      <a:r>
                        <a:rPr sz="1200" spc="-5" dirty="0">
                          <a:latin typeface="Cambria Math"/>
                          <a:cs typeface="Cambria Math"/>
                        </a:rPr>
                        <a:t>18.5</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spc="-5" dirty="0">
                          <a:latin typeface="Cambria Math"/>
                          <a:cs typeface="Cambria Math"/>
                        </a:rPr>
                        <a:t>8.9</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marR="353695" algn="r">
                        <a:lnSpc>
                          <a:spcPct val="100000"/>
                        </a:lnSpc>
                        <a:spcBef>
                          <a:spcPts val="250"/>
                        </a:spcBef>
                      </a:pPr>
                      <a:r>
                        <a:rPr sz="1200" spc="-5" dirty="0">
                          <a:latin typeface="Cambria Math"/>
                          <a:cs typeface="Cambria Math"/>
                        </a:rPr>
                        <a:t>6.5</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spc="-5" dirty="0">
                          <a:latin typeface="Cambria Math"/>
                          <a:cs typeface="Cambria Math"/>
                        </a:rPr>
                        <a:t>0.0</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dirty="0">
                          <a:latin typeface="Cambria Math"/>
                          <a:cs typeface="Cambria Math"/>
                        </a:rPr>
                        <a:t>3</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09"/>
                  </a:ext>
                </a:extLst>
              </a:tr>
              <a:tr h="287999">
                <a:tc>
                  <a:txBody>
                    <a:bodyPr/>
                    <a:lstStyle/>
                    <a:p>
                      <a:pPr algn="ctr">
                        <a:lnSpc>
                          <a:spcPct val="100000"/>
                        </a:lnSpc>
                        <a:spcBef>
                          <a:spcPts val="250"/>
                        </a:spcBef>
                      </a:pPr>
                      <a:r>
                        <a:rPr sz="1200" spc="-5" dirty="0">
                          <a:latin typeface="Cambria Math"/>
                          <a:cs typeface="Cambria Math"/>
                        </a:rPr>
                        <a:t>7.6</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marL="191135">
                        <a:lnSpc>
                          <a:spcPct val="100000"/>
                        </a:lnSpc>
                        <a:spcBef>
                          <a:spcPts val="250"/>
                        </a:spcBef>
                      </a:pPr>
                      <a:r>
                        <a:rPr sz="1200" spc="-5" dirty="0">
                          <a:latin typeface="Cambria Math"/>
                          <a:cs typeface="Cambria Math"/>
                        </a:rPr>
                        <a:t>17.4</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spc="-5" dirty="0">
                          <a:latin typeface="Cambria Math"/>
                          <a:cs typeface="Cambria Math"/>
                        </a:rPr>
                        <a:t>8.4</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marR="353695" algn="r">
                        <a:lnSpc>
                          <a:spcPct val="100000"/>
                        </a:lnSpc>
                        <a:spcBef>
                          <a:spcPts val="250"/>
                        </a:spcBef>
                      </a:pPr>
                      <a:r>
                        <a:rPr sz="1200" spc="-5" dirty="0">
                          <a:latin typeface="Cambria Math"/>
                          <a:cs typeface="Cambria Math"/>
                        </a:rPr>
                        <a:t>5.2</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spc="-5" dirty="0">
                          <a:latin typeface="Cambria Math"/>
                          <a:cs typeface="Cambria Math"/>
                        </a:rPr>
                        <a:t>1.8</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dirty="0">
                          <a:latin typeface="Cambria Math"/>
                          <a:cs typeface="Cambria Math"/>
                        </a:rPr>
                        <a:t>3</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10"/>
                  </a:ext>
                </a:extLst>
              </a:tr>
              <a:tr h="287999">
                <a:tc>
                  <a:txBody>
                    <a:bodyPr/>
                    <a:lstStyle/>
                    <a:p>
                      <a:pPr algn="ctr">
                        <a:lnSpc>
                          <a:spcPct val="100000"/>
                        </a:lnSpc>
                        <a:spcBef>
                          <a:spcPts val="250"/>
                        </a:spcBef>
                      </a:pPr>
                      <a:r>
                        <a:rPr sz="1200" spc="-5" dirty="0">
                          <a:latin typeface="Cambria Math"/>
                          <a:cs typeface="Cambria Math"/>
                        </a:rPr>
                        <a:t>7.8</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marL="191135">
                        <a:lnSpc>
                          <a:spcPct val="100000"/>
                        </a:lnSpc>
                        <a:spcBef>
                          <a:spcPts val="250"/>
                        </a:spcBef>
                      </a:pPr>
                      <a:r>
                        <a:rPr sz="1200" spc="-5" dirty="0">
                          <a:latin typeface="Cambria Math"/>
                          <a:cs typeface="Cambria Math"/>
                        </a:rPr>
                        <a:t>12.2</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spc="-5" dirty="0">
                          <a:latin typeface="Cambria Math"/>
                          <a:cs typeface="Cambria Math"/>
                        </a:rPr>
                        <a:t>4.6</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marR="353695" algn="r">
                        <a:lnSpc>
                          <a:spcPct val="100000"/>
                        </a:lnSpc>
                        <a:spcBef>
                          <a:spcPts val="250"/>
                        </a:spcBef>
                      </a:pPr>
                      <a:r>
                        <a:rPr sz="1200" spc="-5" dirty="0">
                          <a:latin typeface="Cambria Math"/>
                          <a:cs typeface="Cambria Math"/>
                        </a:rPr>
                        <a:t>0.0</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spc="-5" dirty="0">
                          <a:latin typeface="Cambria Math"/>
                          <a:cs typeface="Cambria Math"/>
                        </a:rPr>
                        <a:t>6.5</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dirty="0">
                          <a:latin typeface="Cambria Math"/>
                          <a:cs typeface="Cambria Math"/>
                        </a:rPr>
                        <a:t>2</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11"/>
                  </a:ext>
                </a:extLst>
              </a:tr>
              <a:tr h="287999">
                <a:tc>
                  <a:txBody>
                    <a:bodyPr/>
                    <a:lstStyle/>
                    <a:p>
                      <a:pPr algn="ctr">
                        <a:lnSpc>
                          <a:spcPct val="100000"/>
                        </a:lnSpc>
                        <a:spcBef>
                          <a:spcPts val="250"/>
                        </a:spcBef>
                      </a:pPr>
                      <a:r>
                        <a:rPr sz="1200" spc="-5" dirty="0">
                          <a:latin typeface="Cambria Math"/>
                          <a:cs typeface="Cambria Math"/>
                        </a:rPr>
                        <a:t>6.6</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marL="233679">
                        <a:lnSpc>
                          <a:spcPct val="100000"/>
                        </a:lnSpc>
                        <a:spcBef>
                          <a:spcPts val="250"/>
                        </a:spcBef>
                      </a:pPr>
                      <a:r>
                        <a:rPr sz="1200" spc="-5" dirty="0">
                          <a:latin typeface="Cambria Math"/>
                          <a:cs typeface="Cambria Math"/>
                        </a:rPr>
                        <a:t>7.7</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spc="-5" dirty="0">
                          <a:latin typeface="Cambria Math"/>
                          <a:cs typeface="Cambria Math"/>
                        </a:rPr>
                        <a:t>3.6</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marR="353695" algn="r">
                        <a:lnSpc>
                          <a:spcPct val="100000"/>
                        </a:lnSpc>
                        <a:spcBef>
                          <a:spcPts val="250"/>
                        </a:spcBef>
                      </a:pPr>
                      <a:r>
                        <a:rPr sz="1200" spc="-5" dirty="0">
                          <a:latin typeface="Cambria Math"/>
                          <a:cs typeface="Cambria Math"/>
                        </a:rPr>
                        <a:t>4.7</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spc="-5" dirty="0">
                          <a:latin typeface="Cambria Math"/>
                          <a:cs typeface="Cambria Math"/>
                        </a:rPr>
                        <a:t>10.8</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dirty="0">
                          <a:latin typeface="Cambria Math"/>
                          <a:cs typeface="Cambria Math"/>
                        </a:rPr>
                        <a:t>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12"/>
                  </a:ext>
                </a:extLst>
              </a:tr>
              <a:tr h="287999">
                <a:tc>
                  <a:txBody>
                    <a:bodyPr/>
                    <a:lstStyle/>
                    <a:p>
                      <a:pPr algn="ctr">
                        <a:lnSpc>
                          <a:spcPct val="100000"/>
                        </a:lnSpc>
                        <a:spcBef>
                          <a:spcPts val="250"/>
                        </a:spcBef>
                      </a:pPr>
                      <a:r>
                        <a:rPr sz="1200" spc="-5" dirty="0">
                          <a:latin typeface="Cambria Math"/>
                          <a:cs typeface="Cambria Math"/>
                        </a:rPr>
                        <a:t>8.2</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marL="233679">
                        <a:lnSpc>
                          <a:spcPct val="100000"/>
                        </a:lnSpc>
                        <a:spcBef>
                          <a:spcPts val="250"/>
                        </a:spcBef>
                      </a:pPr>
                      <a:r>
                        <a:rPr sz="1200" spc="-5" dirty="0">
                          <a:latin typeface="Cambria Math"/>
                          <a:cs typeface="Cambria Math"/>
                        </a:rPr>
                        <a:t>4.5</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spc="-5" dirty="0">
                          <a:latin typeface="Cambria Math"/>
                          <a:cs typeface="Cambria Math"/>
                        </a:rPr>
                        <a:t>7.0</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marR="353695" algn="r">
                        <a:lnSpc>
                          <a:spcPct val="100000"/>
                        </a:lnSpc>
                        <a:spcBef>
                          <a:spcPts val="250"/>
                        </a:spcBef>
                      </a:pPr>
                      <a:r>
                        <a:rPr sz="1200" spc="-5" dirty="0">
                          <a:latin typeface="Cambria Math"/>
                          <a:cs typeface="Cambria Math"/>
                        </a:rPr>
                        <a:t>7.7</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spc="-5" dirty="0">
                          <a:latin typeface="Cambria Math"/>
                          <a:cs typeface="Cambria Math"/>
                        </a:rPr>
                        <a:t>14.1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dirty="0">
                          <a:latin typeface="Cambria Math"/>
                          <a:cs typeface="Cambria Math"/>
                        </a:rPr>
                        <a:t>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13"/>
                  </a:ext>
                </a:extLst>
              </a:tr>
              <a:tr h="287999">
                <a:tc>
                  <a:txBody>
                    <a:bodyPr/>
                    <a:lstStyle/>
                    <a:p>
                      <a:pPr algn="ctr">
                        <a:lnSpc>
                          <a:spcPct val="100000"/>
                        </a:lnSpc>
                        <a:spcBef>
                          <a:spcPts val="250"/>
                        </a:spcBef>
                      </a:pPr>
                      <a:r>
                        <a:rPr sz="1200" spc="-5" dirty="0">
                          <a:latin typeface="Cambria Math"/>
                          <a:cs typeface="Cambria Math"/>
                        </a:rPr>
                        <a:t>8.4</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marL="233679">
                        <a:lnSpc>
                          <a:spcPct val="100000"/>
                        </a:lnSpc>
                        <a:spcBef>
                          <a:spcPts val="250"/>
                        </a:spcBef>
                      </a:pPr>
                      <a:r>
                        <a:rPr sz="1200" spc="-5" dirty="0">
                          <a:latin typeface="Cambria Math"/>
                          <a:cs typeface="Cambria Math"/>
                        </a:rPr>
                        <a:t>6.9</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spc="-5" dirty="0">
                          <a:latin typeface="Cambria Math"/>
                          <a:cs typeface="Cambria Math"/>
                        </a:rPr>
                        <a:t>5.5</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marR="353695" algn="r">
                        <a:lnSpc>
                          <a:spcPct val="100000"/>
                        </a:lnSpc>
                        <a:spcBef>
                          <a:spcPts val="250"/>
                        </a:spcBef>
                      </a:pPr>
                      <a:r>
                        <a:rPr sz="1200" spc="-5" dirty="0">
                          <a:latin typeface="Cambria Math"/>
                          <a:cs typeface="Cambria Math"/>
                        </a:rPr>
                        <a:t>5.3</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spc="-5" dirty="0">
                          <a:latin typeface="Cambria Math"/>
                          <a:cs typeface="Cambria Math"/>
                        </a:rPr>
                        <a:t>11.8</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dirty="0">
                          <a:latin typeface="Cambria Math"/>
                          <a:cs typeface="Cambria Math"/>
                        </a:rPr>
                        <a:t>2</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14"/>
                  </a:ext>
                </a:extLst>
              </a:tr>
              <a:tr h="287999">
                <a:tc>
                  <a:txBody>
                    <a:bodyPr/>
                    <a:lstStyle/>
                    <a:p>
                      <a:pPr algn="ctr">
                        <a:lnSpc>
                          <a:spcPct val="100000"/>
                        </a:lnSpc>
                        <a:spcBef>
                          <a:spcPts val="250"/>
                        </a:spcBef>
                      </a:pPr>
                      <a:r>
                        <a:rPr sz="1200" spc="-5" dirty="0">
                          <a:latin typeface="Cambria Math"/>
                          <a:cs typeface="Cambria Math"/>
                        </a:rPr>
                        <a:t>9.0</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marL="233679">
                        <a:lnSpc>
                          <a:spcPct val="100000"/>
                        </a:lnSpc>
                        <a:spcBef>
                          <a:spcPts val="250"/>
                        </a:spcBef>
                      </a:pPr>
                      <a:r>
                        <a:rPr sz="1200" spc="-5" dirty="0">
                          <a:latin typeface="Cambria Math"/>
                          <a:cs typeface="Cambria Math"/>
                        </a:rPr>
                        <a:t>3.4</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spc="-5" dirty="0">
                          <a:latin typeface="Cambria Math"/>
                          <a:cs typeface="Cambria Math"/>
                        </a:rPr>
                        <a:t>8.3</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marR="353695" algn="r">
                        <a:lnSpc>
                          <a:spcPct val="100000"/>
                        </a:lnSpc>
                        <a:spcBef>
                          <a:spcPts val="250"/>
                        </a:spcBef>
                      </a:pPr>
                      <a:r>
                        <a:rPr sz="1200" spc="-5" dirty="0">
                          <a:latin typeface="Cambria Math"/>
                          <a:cs typeface="Cambria Math"/>
                        </a:rPr>
                        <a:t>8.9</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spc="-5" dirty="0">
                          <a:latin typeface="Cambria Math"/>
                          <a:cs typeface="Cambria Math"/>
                        </a:rPr>
                        <a:t>15.4</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50"/>
                        </a:spcBef>
                      </a:pPr>
                      <a:r>
                        <a:rPr sz="1200" dirty="0">
                          <a:latin typeface="Cambria Math"/>
                          <a:cs typeface="Cambria Math"/>
                        </a:rPr>
                        <a:t>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15"/>
                  </a:ext>
                </a:extLst>
              </a:tr>
              <a:tr h="287999">
                <a:tc>
                  <a:txBody>
                    <a:bodyPr/>
                    <a:lstStyle/>
                    <a:p>
                      <a:pPr algn="ctr">
                        <a:lnSpc>
                          <a:spcPct val="100000"/>
                        </a:lnSpc>
                        <a:spcBef>
                          <a:spcPts val="250"/>
                        </a:spcBef>
                      </a:pPr>
                      <a:r>
                        <a:rPr sz="1200" spc="-5" dirty="0">
                          <a:latin typeface="Cambria Math"/>
                          <a:cs typeface="Cambria Math"/>
                        </a:rPr>
                        <a:t>9.6</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marL="191135">
                        <a:lnSpc>
                          <a:spcPct val="100000"/>
                        </a:lnSpc>
                        <a:spcBef>
                          <a:spcPts val="250"/>
                        </a:spcBef>
                      </a:pPr>
                      <a:r>
                        <a:rPr sz="1200" spc="-5" dirty="0">
                          <a:latin typeface="Cambria Math"/>
                          <a:cs typeface="Cambria Math"/>
                        </a:rPr>
                        <a:t>11.1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spc="-5" dirty="0">
                          <a:latin typeface="Cambria Math"/>
                          <a:cs typeface="Cambria Math"/>
                        </a:rPr>
                        <a:t>5.9</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marR="353695" algn="r">
                        <a:lnSpc>
                          <a:spcPct val="100000"/>
                        </a:lnSpc>
                        <a:spcBef>
                          <a:spcPts val="250"/>
                        </a:spcBef>
                      </a:pPr>
                      <a:r>
                        <a:rPr sz="1200" spc="-5" dirty="0">
                          <a:latin typeface="Cambria Math"/>
                          <a:cs typeface="Cambria Math"/>
                        </a:rPr>
                        <a:t>2.1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spc="-5" dirty="0">
                          <a:latin typeface="Cambria Math"/>
                          <a:cs typeface="Cambria Math"/>
                        </a:rPr>
                        <a:t>8.1</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50"/>
                        </a:spcBef>
                      </a:pPr>
                      <a:r>
                        <a:rPr sz="1200" dirty="0">
                          <a:latin typeface="Cambria Math"/>
                          <a:cs typeface="Cambria Math"/>
                        </a:rPr>
                        <a:t>2</a:t>
                      </a:r>
                      <a:endParaRPr sz="1200">
                        <a:latin typeface="Cambria Math"/>
                        <a:cs typeface="Cambria Math"/>
                      </a:endParaRP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16"/>
                  </a:ext>
                </a:extLst>
              </a:tr>
            </a:tbl>
          </a:graphicData>
        </a:graphic>
      </p:graphicFrame>
      <p:pic>
        <p:nvPicPr>
          <p:cNvPr id="4" name="object 4"/>
          <p:cNvPicPr/>
          <p:nvPr/>
        </p:nvPicPr>
        <p:blipFill>
          <a:blip r:embed="rId2" cstate="print"/>
          <a:stretch>
            <a:fillRect/>
          </a:stretch>
        </p:blipFill>
        <p:spPr>
          <a:xfrm>
            <a:off x="6136406" y="1315710"/>
            <a:ext cx="6186718" cy="4260751"/>
          </a:xfrm>
          <a:prstGeom prst="rect">
            <a:avLst/>
          </a:prstGeom>
        </p:spPr>
      </p:pic>
      <p:sp>
        <p:nvSpPr>
          <p:cNvPr id="5" name="object 5"/>
          <p:cNvSpPr txBox="1">
            <a:spLocks noGrp="1"/>
          </p:cNvSpPr>
          <p:nvPr>
            <p:ph type="title"/>
          </p:nvPr>
        </p:nvSpPr>
        <p:spPr>
          <a:xfrm>
            <a:off x="3637508" y="489880"/>
            <a:ext cx="539940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A50021"/>
                </a:solidFill>
                <a:latin typeface="Times New Roman"/>
                <a:cs typeface="Times New Roman"/>
              </a:rPr>
              <a:t>Illustration</a:t>
            </a:r>
            <a:r>
              <a:rPr sz="2400" b="1" spc="-30" dirty="0">
                <a:solidFill>
                  <a:srgbClr val="A50021"/>
                </a:solidFill>
                <a:latin typeface="Times New Roman"/>
                <a:cs typeface="Times New Roman"/>
              </a:rPr>
              <a:t> </a:t>
            </a:r>
            <a:r>
              <a:rPr sz="2400" b="1" spc="-20" dirty="0">
                <a:solidFill>
                  <a:srgbClr val="A50021"/>
                </a:solidFill>
                <a:latin typeface="Times New Roman"/>
                <a:cs typeface="Times New Roman"/>
              </a:rPr>
              <a:t>Forgy’s</a:t>
            </a:r>
            <a:r>
              <a:rPr sz="2400" b="1" spc="-25" dirty="0">
                <a:solidFill>
                  <a:srgbClr val="A50021"/>
                </a:solidFill>
                <a:latin typeface="Times New Roman"/>
                <a:cs typeface="Times New Roman"/>
              </a:rPr>
              <a:t> </a:t>
            </a:r>
            <a:r>
              <a:rPr sz="2400" b="1" spc="-5" dirty="0">
                <a:solidFill>
                  <a:srgbClr val="A50021"/>
                </a:solidFill>
                <a:latin typeface="Times New Roman"/>
                <a:cs typeface="Times New Roman"/>
              </a:rPr>
              <a:t>clustering</a:t>
            </a:r>
            <a:r>
              <a:rPr sz="2400" b="1" spc="-25" dirty="0">
                <a:solidFill>
                  <a:srgbClr val="A50021"/>
                </a:solidFill>
                <a:latin typeface="Times New Roman"/>
                <a:cs typeface="Times New Roman"/>
              </a:rPr>
              <a:t> </a:t>
            </a:r>
            <a:r>
              <a:rPr sz="2400" b="1" dirty="0">
                <a:solidFill>
                  <a:srgbClr val="A50021"/>
                </a:solidFill>
                <a:latin typeface="Times New Roman"/>
                <a:cs typeface="Times New Roman"/>
              </a:rPr>
              <a:t>algorithms</a:t>
            </a:r>
            <a:endParaRPr sz="2400">
              <a:latin typeface="Times New Roman"/>
              <a:cs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718590" y="6428678"/>
            <a:ext cx="17970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35C75"/>
                </a:solidFill>
                <a:latin typeface="Calibri"/>
                <a:cs typeface="Calibri"/>
              </a:rPr>
              <a:t>65</a:t>
            </a:r>
            <a:endParaRPr sz="1200">
              <a:latin typeface="Calibri"/>
              <a:cs typeface="Calibri"/>
            </a:endParaRPr>
          </a:p>
        </p:txBody>
      </p:sp>
      <p:graphicFrame>
        <p:nvGraphicFramePr>
          <p:cNvPr id="3" name="object 3"/>
          <p:cNvGraphicFramePr>
            <a:graphicFrameLocks noGrp="1"/>
          </p:cNvGraphicFramePr>
          <p:nvPr/>
        </p:nvGraphicFramePr>
        <p:xfrm>
          <a:off x="705369" y="2814110"/>
          <a:ext cx="4081780" cy="1732995"/>
        </p:xfrm>
        <a:graphic>
          <a:graphicData uri="http://schemas.openxmlformats.org/drawingml/2006/table">
            <a:tbl>
              <a:tblPr firstRow="1" bandRow="1">
                <a:tableStyleId>{2D5ABB26-0587-4C30-8999-92F81FD0307C}</a:tableStyleId>
              </a:tblPr>
              <a:tblGrid>
                <a:gridCol w="1291590">
                  <a:extLst>
                    <a:ext uri="{9D8B030D-6E8A-4147-A177-3AD203B41FA5}">
                      <a16:colId xmlns:a16="http://schemas.microsoft.com/office/drawing/2014/main" val="20000"/>
                    </a:ext>
                  </a:extLst>
                </a:gridCol>
                <a:gridCol w="829945">
                  <a:extLst>
                    <a:ext uri="{9D8B030D-6E8A-4147-A177-3AD203B41FA5}">
                      <a16:colId xmlns:a16="http://schemas.microsoft.com/office/drawing/2014/main" val="20001"/>
                    </a:ext>
                  </a:extLst>
                </a:gridCol>
                <a:gridCol w="600710">
                  <a:extLst>
                    <a:ext uri="{9D8B030D-6E8A-4147-A177-3AD203B41FA5}">
                      <a16:colId xmlns:a16="http://schemas.microsoft.com/office/drawing/2014/main" val="20002"/>
                    </a:ext>
                  </a:extLst>
                </a:gridCol>
                <a:gridCol w="958850">
                  <a:extLst>
                    <a:ext uri="{9D8B030D-6E8A-4147-A177-3AD203B41FA5}">
                      <a16:colId xmlns:a16="http://schemas.microsoft.com/office/drawing/2014/main" val="20003"/>
                    </a:ext>
                  </a:extLst>
                </a:gridCol>
                <a:gridCol w="400685">
                  <a:extLst>
                    <a:ext uri="{9D8B030D-6E8A-4147-A177-3AD203B41FA5}">
                      <a16:colId xmlns:a16="http://schemas.microsoft.com/office/drawing/2014/main" val="20004"/>
                    </a:ext>
                  </a:extLst>
                </a:gridCol>
              </a:tblGrid>
              <a:tr h="335274">
                <a:tc rowSpan="2">
                  <a:txBody>
                    <a:bodyPr/>
                    <a:lstStyle/>
                    <a:p>
                      <a:pPr marL="268605" marR="261620" indent="179070">
                        <a:lnSpc>
                          <a:spcPct val="100000"/>
                        </a:lnSpc>
                        <a:spcBef>
                          <a:spcPts val="235"/>
                        </a:spcBef>
                      </a:pPr>
                      <a:r>
                        <a:rPr sz="1600" spc="-5" dirty="0">
                          <a:solidFill>
                            <a:srgbClr val="FFFFFF"/>
                          </a:solidFill>
                          <a:latin typeface="Cambria Math"/>
                          <a:cs typeface="Cambria Math"/>
                        </a:rPr>
                        <a:t>New </a:t>
                      </a:r>
                      <a:r>
                        <a:rPr sz="1600" dirty="0">
                          <a:solidFill>
                            <a:srgbClr val="FFFFFF"/>
                          </a:solidFill>
                          <a:latin typeface="Cambria Math"/>
                          <a:cs typeface="Cambria Math"/>
                        </a:rPr>
                        <a:t> </a:t>
                      </a:r>
                      <a:r>
                        <a:rPr sz="1600" spc="-5" dirty="0">
                          <a:solidFill>
                            <a:srgbClr val="FFFFFF"/>
                          </a:solidFill>
                          <a:latin typeface="Cambria Math"/>
                          <a:cs typeface="Cambria Math"/>
                        </a:rPr>
                        <a:t>Cent</a:t>
                      </a:r>
                      <a:r>
                        <a:rPr sz="1600" spc="-25" dirty="0">
                          <a:solidFill>
                            <a:srgbClr val="FFFFFF"/>
                          </a:solidFill>
                          <a:latin typeface="Cambria Math"/>
                          <a:cs typeface="Cambria Math"/>
                        </a:rPr>
                        <a:t>r</a:t>
                      </a:r>
                      <a:r>
                        <a:rPr sz="1600" spc="-5" dirty="0">
                          <a:solidFill>
                            <a:srgbClr val="FFFFFF"/>
                          </a:solidFill>
                          <a:latin typeface="Cambria Math"/>
                          <a:cs typeface="Cambria Math"/>
                        </a:rPr>
                        <a:t>oid</a:t>
                      </a:r>
                      <a:endParaRPr sz="1600">
                        <a:latin typeface="Cambria Math"/>
                        <a:cs typeface="Cambria Math"/>
                      </a:endParaRPr>
                    </a:p>
                  </a:txBody>
                  <a:tcPr marL="0" marR="0" marT="298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tc gridSpan="2">
                  <a:txBody>
                    <a:bodyPr/>
                    <a:lstStyle/>
                    <a:p>
                      <a:pPr marL="114300">
                        <a:lnSpc>
                          <a:spcPct val="100000"/>
                        </a:lnSpc>
                        <a:spcBef>
                          <a:spcPts val="235"/>
                        </a:spcBef>
                      </a:pPr>
                      <a:r>
                        <a:rPr sz="1600" spc="-5" dirty="0">
                          <a:solidFill>
                            <a:srgbClr val="FFFFFF"/>
                          </a:solidFill>
                          <a:latin typeface="Cambria Math"/>
                          <a:cs typeface="Cambria Math"/>
                        </a:rPr>
                        <a:t>Objects</a:t>
                      </a:r>
                      <a:endParaRPr sz="1600">
                        <a:latin typeface="Cambria Math"/>
                        <a:cs typeface="Cambria Math"/>
                      </a:endParaRPr>
                    </a:p>
                  </a:txBody>
                  <a:tcPr marL="0" marR="0" marT="298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tc hMerge="1">
                  <a:txBody>
                    <a:bodyPr/>
                    <a:lstStyle/>
                    <a:p>
                      <a:endParaRPr/>
                    </a:p>
                  </a:txBody>
                  <a:tcPr marL="0" marR="0" marT="0" marB="0"/>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extLst>
                  <a:ext uri="{0D108BD9-81ED-4DB2-BD59-A6C34878D82A}">
                    <a16:rowId xmlns:a16="http://schemas.microsoft.com/office/drawing/2014/main" val="10000"/>
                  </a:ext>
                </a:extLst>
              </a:tr>
              <a:tr h="335274">
                <a:tc vMerge="1">
                  <a:txBody>
                    <a:bodyPr/>
                    <a:lstStyle/>
                    <a:p>
                      <a:endParaRPr/>
                    </a:p>
                  </a:txBody>
                  <a:tcPr marL="0" marR="0" marT="298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tc gridSpan="2">
                  <a:txBody>
                    <a:bodyPr/>
                    <a:lstStyle/>
                    <a:p>
                      <a:pPr>
                        <a:lnSpc>
                          <a:spcPct val="100000"/>
                        </a:lnSpc>
                      </a:pPr>
                      <a:endParaRPr sz="1900">
                        <a:latin typeface="Times New Roman"/>
                        <a:cs typeface="Times New Roman"/>
                      </a:endParaRPr>
                    </a:p>
                  </a:txBody>
                  <a:tcPr marL="0" marR="0" marT="0" marB="0">
                    <a:lnT w="12700" cap="flat" cmpd="sng" algn="ctr">
                      <a:solidFill>
                        <a:srgbClr val="000000"/>
                      </a:solidFill>
                      <a:prstDash val="solid"/>
                      <a:round/>
                      <a:headEnd type="none" w="med" len="med"/>
                      <a:tailEnd type="none" w="med" len="med"/>
                    </a:lnT>
                    <a:solidFill>
                      <a:srgbClr val="000000"/>
                    </a:solidFill>
                  </a:tcPr>
                </a:tc>
                <a:tc hMerge="1">
                  <a:txBody>
                    <a:bodyPr/>
                    <a:lstStyle/>
                    <a:p>
                      <a:endParaRPr/>
                    </a:p>
                  </a:txBody>
                  <a:tcPr marL="0" marR="0" marT="0" marB="0"/>
                </a:tc>
                <a:tc gridSpan="2">
                  <a:txBody>
                    <a:bodyPr/>
                    <a:lstStyle/>
                    <a:p>
                      <a:pPr>
                        <a:lnSpc>
                          <a:spcPct val="100000"/>
                        </a:lnSpc>
                      </a:pPr>
                      <a:endParaRPr sz="1900">
                        <a:latin typeface="Times New Roman"/>
                        <a:cs typeface="Times New Roman"/>
                      </a:endParaRPr>
                    </a:p>
                  </a:txBody>
                  <a:tcPr marL="0" marR="0" marT="0" marB="0">
                    <a:solidFill>
                      <a:srgbClr val="000000"/>
                    </a:solidFill>
                  </a:tcPr>
                </a:tc>
                <a:tc hMerge="1">
                  <a:txBody>
                    <a:bodyPr/>
                    <a:lstStyle/>
                    <a:p>
                      <a:endParaRPr/>
                    </a:p>
                  </a:txBody>
                  <a:tcPr marL="0" marR="0" marT="0" marB="0"/>
                </a:tc>
                <a:extLst>
                  <a:ext uri="{0D108BD9-81ED-4DB2-BD59-A6C34878D82A}">
                    <a16:rowId xmlns:a16="http://schemas.microsoft.com/office/drawing/2014/main" val="10001"/>
                  </a:ext>
                </a:extLst>
              </a:tr>
              <a:tr h="354149">
                <a:tc>
                  <a:txBody>
                    <a:bodyPr/>
                    <a:lstStyle/>
                    <a:p>
                      <a:pPr algn="ctr">
                        <a:lnSpc>
                          <a:spcPct val="100000"/>
                        </a:lnSpc>
                        <a:spcBef>
                          <a:spcPts val="244"/>
                        </a:spcBef>
                      </a:pPr>
                      <a:r>
                        <a:rPr sz="1400" spc="5" dirty="0">
                          <a:latin typeface="Cambria Math"/>
                          <a:cs typeface="Cambria Math"/>
                        </a:rPr>
                        <a:t>c</a:t>
                      </a:r>
                      <a:r>
                        <a:rPr sz="1350" spc="7" baseline="-33950" dirty="0">
                          <a:latin typeface="Cambria Math"/>
                          <a:cs typeface="Cambria Math"/>
                        </a:rPr>
                        <a:t>1</a:t>
                      </a:r>
                      <a:endParaRPr sz="1350" baseline="-3395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gridSpan="2">
                  <a:txBody>
                    <a:bodyPr/>
                    <a:lstStyle/>
                    <a:p>
                      <a:pPr algn="ctr">
                        <a:lnSpc>
                          <a:spcPct val="100000"/>
                        </a:lnSpc>
                        <a:spcBef>
                          <a:spcPts val="244"/>
                        </a:spcBef>
                      </a:pPr>
                      <a:r>
                        <a:rPr sz="1400" spc="-5" dirty="0">
                          <a:latin typeface="Cambria Math"/>
                          <a:cs typeface="Cambria Math"/>
                        </a:rPr>
                        <a:t>4.6</a:t>
                      </a:r>
                      <a:endParaRPr sz="1400">
                        <a:latin typeface="Cambria Math"/>
                        <a:cs typeface="Cambria Math"/>
                      </a:endParaRPr>
                    </a:p>
                  </a:txBody>
                  <a:tcPr marL="0" marR="0" marT="31114" marB="0">
                    <a:lnL w="12700">
                      <a:solidFill>
                        <a:srgbClr val="000000"/>
                      </a:solidFill>
                      <a:prstDash val="solid"/>
                    </a:lnL>
                    <a:lnR w="12700">
                      <a:solidFill>
                        <a:srgbClr val="000000"/>
                      </a:solidFill>
                      <a:prstDash val="solid"/>
                    </a:lnR>
                    <a:lnB w="12700">
                      <a:solidFill>
                        <a:srgbClr val="000000"/>
                      </a:solidFill>
                      <a:prstDash val="solid"/>
                    </a:lnB>
                    <a:solidFill>
                      <a:srgbClr val="E7ECF4"/>
                    </a:solidFill>
                  </a:tcPr>
                </a:tc>
                <a:tc hMerge="1">
                  <a:txBody>
                    <a:bodyPr/>
                    <a:lstStyle/>
                    <a:p>
                      <a:endParaRPr/>
                    </a:p>
                  </a:txBody>
                  <a:tcPr marL="0" marR="0" marT="0" marB="0"/>
                </a:tc>
                <a:tc gridSpan="2">
                  <a:txBody>
                    <a:bodyPr/>
                    <a:lstStyle/>
                    <a:p>
                      <a:pPr algn="ctr">
                        <a:lnSpc>
                          <a:spcPct val="100000"/>
                        </a:lnSpc>
                        <a:spcBef>
                          <a:spcPts val="244"/>
                        </a:spcBef>
                      </a:pPr>
                      <a:r>
                        <a:rPr sz="1400" spc="-5" dirty="0">
                          <a:latin typeface="Cambria Math"/>
                          <a:cs typeface="Cambria Math"/>
                        </a:rPr>
                        <a:t>7.1</a:t>
                      </a:r>
                      <a:endParaRPr sz="1400">
                        <a:latin typeface="Cambria Math"/>
                        <a:cs typeface="Cambria Math"/>
                      </a:endParaRPr>
                    </a:p>
                  </a:txBody>
                  <a:tcPr marL="0" marR="0" marT="31114" marB="0">
                    <a:lnL w="12700">
                      <a:solidFill>
                        <a:srgbClr val="000000"/>
                      </a:solidFill>
                      <a:prstDash val="solid"/>
                    </a:lnL>
                    <a:lnR w="12700">
                      <a:solidFill>
                        <a:srgbClr val="000000"/>
                      </a:solidFill>
                      <a:prstDash val="solid"/>
                    </a:lnR>
                    <a:lnB w="12700">
                      <a:solidFill>
                        <a:srgbClr val="000000"/>
                      </a:solidFill>
                      <a:prstDash val="solid"/>
                    </a:lnB>
                    <a:solidFill>
                      <a:srgbClr val="E7ECF4"/>
                    </a:solidFill>
                  </a:tcPr>
                </a:tc>
                <a:tc hMerge="1">
                  <a:txBody>
                    <a:bodyPr/>
                    <a:lstStyle/>
                    <a:p>
                      <a:endParaRPr/>
                    </a:p>
                  </a:txBody>
                  <a:tcPr marL="0" marR="0" marT="0" marB="0"/>
                </a:tc>
                <a:extLst>
                  <a:ext uri="{0D108BD9-81ED-4DB2-BD59-A6C34878D82A}">
                    <a16:rowId xmlns:a16="http://schemas.microsoft.com/office/drawing/2014/main" val="10002"/>
                  </a:ext>
                </a:extLst>
              </a:tr>
              <a:tr h="354149">
                <a:tc>
                  <a:txBody>
                    <a:bodyPr/>
                    <a:lstStyle/>
                    <a:p>
                      <a:pPr algn="ctr">
                        <a:lnSpc>
                          <a:spcPct val="100000"/>
                        </a:lnSpc>
                        <a:spcBef>
                          <a:spcPts val="244"/>
                        </a:spcBef>
                      </a:pPr>
                      <a:r>
                        <a:rPr sz="1400" spc="5" dirty="0">
                          <a:latin typeface="Cambria Math"/>
                          <a:cs typeface="Cambria Math"/>
                        </a:rPr>
                        <a:t>c</a:t>
                      </a:r>
                      <a:r>
                        <a:rPr sz="1350" spc="7" baseline="-33950" dirty="0">
                          <a:latin typeface="Cambria Math"/>
                          <a:cs typeface="Cambria Math"/>
                        </a:rPr>
                        <a:t>2</a:t>
                      </a:r>
                      <a:endParaRPr sz="1350" baseline="-3395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gridSpan="2">
                  <a:txBody>
                    <a:bodyPr/>
                    <a:lstStyle/>
                    <a:p>
                      <a:pPr algn="ctr">
                        <a:lnSpc>
                          <a:spcPct val="100000"/>
                        </a:lnSpc>
                        <a:spcBef>
                          <a:spcPts val="244"/>
                        </a:spcBef>
                      </a:pPr>
                      <a:r>
                        <a:rPr sz="1400" spc="-5" dirty="0">
                          <a:latin typeface="Cambria Math"/>
                          <a:cs typeface="Cambria Math"/>
                        </a:rPr>
                        <a:t>8.2</a:t>
                      </a:r>
                      <a:endParaRPr sz="140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hMerge="1">
                  <a:txBody>
                    <a:bodyPr/>
                    <a:lstStyle/>
                    <a:p>
                      <a:endParaRPr/>
                    </a:p>
                  </a:txBody>
                  <a:tcPr marL="0" marR="0" marT="0" marB="0"/>
                </a:tc>
                <a:tc gridSpan="2">
                  <a:txBody>
                    <a:bodyPr/>
                    <a:lstStyle/>
                    <a:p>
                      <a:pPr algn="ctr">
                        <a:lnSpc>
                          <a:spcPct val="100000"/>
                        </a:lnSpc>
                        <a:spcBef>
                          <a:spcPts val="244"/>
                        </a:spcBef>
                      </a:pPr>
                      <a:r>
                        <a:rPr sz="1400" spc="-5" dirty="0">
                          <a:latin typeface="Cambria Math"/>
                          <a:cs typeface="Cambria Math"/>
                        </a:rPr>
                        <a:t>10.7</a:t>
                      </a:r>
                      <a:endParaRPr sz="140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hMerge="1">
                  <a:txBody>
                    <a:bodyPr/>
                    <a:lstStyle/>
                    <a:p>
                      <a:endParaRPr/>
                    </a:p>
                  </a:txBody>
                  <a:tcPr marL="0" marR="0" marT="0" marB="0"/>
                </a:tc>
                <a:extLst>
                  <a:ext uri="{0D108BD9-81ED-4DB2-BD59-A6C34878D82A}">
                    <a16:rowId xmlns:a16="http://schemas.microsoft.com/office/drawing/2014/main" val="10003"/>
                  </a:ext>
                </a:extLst>
              </a:tr>
              <a:tr h="354149">
                <a:tc>
                  <a:txBody>
                    <a:bodyPr/>
                    <a:lstStyle/>
                    <a:p>
                      <a:pPr algn="ctr">
                        <a:lnSpc>
                          <a:spcPct val="100000"/>
                        </a:lnSpc>
                        <a:spcBef>
                          <a:spcPts val="244"/>
                        </a:spcBef>
                      </a:pPr>
                      <a:r>
                        <a:rPr sz="1400" spc="5" dirty="0">
                          <a:latin typeface="Cambria Math"/>
                          <a:cs typeface="Cambria Math"/>
                        </a:rPr>
                        <a:t>c</a:t>
                      </a:r>
                      <a:r>
                        <a:rPr sz="1350" spc="7" baseline="-33950" dirty="0">
                          <a:latin typeface="Cambria Math"/>
                          <a:cs typeface="Cambria Math"/>
                        </a:rPr>
                        <a:t>3</a:t>
                      </a:r>
                      <a:endParaRPr sz="1350" baseline="-3395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gridSpan="2">
                  <a:txBody>
                    <a:bodyPr/>
                    <a:lstStyle/>
                    <a:p>
                      <a:pPr algn="ctr">
                        <a:lnSpc>
                          <a:spcPct val="100000"/>
                        </a:lnSpc>
                        <a:spcBef>
                          <a:spcPts val="244"/>
                        </a:spcBef>
                      </a:pPr>
                      <a:r>
                        <a:rPr sz="1400" spc="-5" dirty="0">
                          <a:latin typeface="Cambria Math"/>
                          <a:cs typeface="Cambria Math"/>
                        </a:rPr>
                        <a:t>6.6</a:t>
                      </a:r>
                      <a:endParaRPr sz="140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hMerge="1">
                  <a:txBody>
                    <a:bodyPr/>
                    <a:lstStyle/>
                    <a:p>
                      <a:endParaRPr/>
                    </a:p>
                  </a:txBody>
                  <a:tcPr marL="0" marR="0" marT="0" marB="0"/>
                </a:tc>
                <a:tc gridSpan="2">
                  <a:txBody>
                    <a:bodyPr/>
                    <a:lstStyle/>
                    <a:p>
                      <a:pPr algn="ctr">
                        <a:lnSpc>
                          <a:spcPct val="100000"/>
                        </a:lnSpc>
                        <a:spcBef>
                          <a:spcPts val="244"/>
                        </a:spcBef>
                      </a:pPr>
                      <a:r>
                        <a:rPr sz="1400" spc="-5" dirty="0">
                          <a:latin typeface="Cambria Math"/>
                          <a:cs typeface="Cambria Math"/>
                        </a:rPr>
                        <a:t>18.6</a:t>
                      </a:r>
                      <a:endParaRPr sz="140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hMerge="1">
                  <a:txBody>
                    <a:bodyPr/>
                    <a:lstStyle/>
                    <a:p>
                      <a:endParaRPr/>
                    </a:p>
                  </a:txBody>
                  <a:tcPr marL="0" marR="0" marT="0" marB="0"/>
                </a:tc>
                <a:extLst>
                  <a:ext uri="{0D108BD9-81ED-4DB2-BD59-A6C34878D82A}">
                    <a16:rowId xmlns:a16="http://schemas.microsoft.com/office/drawing/2014/main" val="10004"/>
                  </a:ext>
                </a:extLst>
              </a:tr>
            </a:tbl>
          </a:graphicData>
        </a:graphic>
      </p:graphicFrame>
      <p:sp>
        <p:nvSpPr>
          <p:cNvPr id="4" name="object 4"/>
          <p:cNvSpPr txBox="1"/>
          <p:nvPr/>
        </p:nvSpPr>
        <p:spPr>
          <a:xfrm>
            <a:off x="612557" y="2290536"/>
            <a:ext cx="271780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0B5ED7"/>
                </a:solidFill>
                <a:latin typeface="Calibri"/>
                <a:cs typeface="Calibri"/>
              </a:rPr>
              <a:t>Calculation</a:t>
            </a:r>
            <a:r>
              <a:rPr sz="1800" b="1" spc="-20" dirty="0">
                <a:solidFill>
                  <a:srgbClr val="0B5ED7"/>
                </a:solidFill>
                <a:latin typeface="Calibri"/>
                <a:cs typeface="Calibri"/>
              </a:rPr>
              <a:t> </a:t>
            </a:r>
            <a:r>
              <a:rPr sz="1800" b="1" spc="-5" dirty="0">
                <a:solidFill>
                  <a:srgbClr val="0B5ED7"/>
                </a:solidFill>
                <a:latin typeface="Calibri"/>
                <a:cs typeface="Calibri"/>
              </a:rPr>
              <a:t>of</a:t>
            </a:r>
            <a:r>
              <a:rPr sz="1800" b="1" spc="-15" dirty="0">
                <a:solidFill>
                  <a:srgbClr val="0B5ED7"/>
                </a:solidFill>
                <a:latin typeface="Calibri"/>
                <a:cs typeface="Calibri"/>
              </a:rPr>
              <a:t> </a:t>
            </a:r>
            <a:r>
              <a:rPr sz="1800" b="1" spc="-5" dirty="0">
                <a:solidFill>
                  <a:srgbClr val="0B5ED7"/>
                </a:solidFill>
                <a:latin typeface="Calibri"/>
                <a:cs typeface="Calibri"/>
              </a:rPr>
              <a:t>new</a:t>
            </a:r>
            <a:r>
              <a:rPr sz="1800" b="1" spc="-15" dirty="0">
                <a:solidFill>
                  <a:srgbClr val="0B5ED7"/>
                </a:solidFill>
                <a:latin typeface="Calibri"/>
                <a:cs typeface="Calibri"/>
              </a:rPr>
              <a:t> </a:t>
            </a:r>
            <a:r>
              <a:rPr sz="1800" b="1" spc="-10" dirty="0">
                <a:solidFill>
                  <a:srgbClr val="0B5ED7"/>
                </a:solidFill>
                <a:latin typeface="Calibri"/>
                <a:cs typeface="Calibri"/>
              </a:rPr>
              <a:t>centroids</a:t>
            </a:r>
            <a:endParaRPr sz="1800">
              <a:latin typeface="Calibri"/>
              <a:cs typeface="Calibri"/>
            </a:endParaRPr>
          </a:p>
        </p:txBody>
      </p:sp>
      <p:sp>
        <p:nvSpPr>
          <p:cNvPr id="5" name="object 5"/>
          <p:cNvSpPr txBox="1"/>
          <p:nvPr/>
        </p:nvSpPr>
        <p:spPr>
          <a:xfrm>
            <a:off x="599857" y="951758"/>
            <a:ext cx="11383645" cy="635000"/>
          </a:xfrm>
          <a:prstGeom prst="rect">
            <a:avLst/>
          </a:prstGeom>
        </p:spPr>
        <p:txBody>
          <a:bodyPr vert="horz" wrap="square" lIns="0" tIns="12700" rIns="0" bIns="0" rtlCol="0">
            <a:spAutoFit/>
          </a:bodyPr>
          <a:lstStyle/>
          <a:p>
            <a:pPr marL="25400" marR="17780">
              <a:lnSpc>
                <a:spcPct val="100000"/>
              </a:lnSpc>
              <a:spcBef>
                <a:spcPts val="100"/>
              </a:spcBef>
            </a:pPr>
            <a:r>
              <a:rPr sz="2000" spc="-5" dirty="0">
                <a:latin typeface="Times New Roman"/>
                <a:cs typeface="Times New Roman"/>
              </a:rPr>
              <a:t>The</a:t>
            </a:r>
            <a:r>
              <a:rPr sz="2000" spc="95" dirty="0">
                <a:latin typeface="Times New Roman"/>
                <a:cs typeface="Times New Roman"/>
              </a:rPr>
              <a:t> </a:t>
            </a:r>
            <a:r>
              <a:rPr sz="2000" spc="-5" dirty="0">
                <a:latin typeface="Times New Roman"/>
                <a:cs typeface="Times New Roman"/>
              </a:rPr>
              <a:t>calculation</a:t>
            </a:r>
            <a:r>
              <a:rPr sz="2000" spc="100" dirty="0">
                <a:latin typeface="Times New Roman"/>
                <a:cs typeface="Times New Roman"/>
              </a:rPr>
              <a:t> </a:t>
            </a:r>
            <a:r>
              <a:rPr sz="2000" dirty="0">
                <a:latin typeface="Times New Roman"/>
                <a:cs typeface="Times New Roman"/>
              </a:rPr>
              <a:t>new</a:t>
            </a:r>
            <a:r>
              <a:rPr sz="2000" spc="95" dirty="0">
                <a:latin typeface="Times New Roman"/>
                <a:cs typeface="Times New Roman"/>
              </a:rPr>
              <a:t> </a:t>
            </a:r>
            <a:r>
              <a:rPr sz="2000" spc="-5" dirty="0">
                <a:latin typeface="Times New Roman"/>
                <a:cs typeface="Times New Roman"/>
              </a:rPr>
              <a:t>centroids</a:t>
            </a:r>
            <a:r>
              <a:rPr sz="2000" spc="100" dirty="0">
                <a:latin typeface="Times New Roman"/>
                <a:cs typeface="Times New Roman"/>
              </a:rPr>
              <a:t> </a:t>
            </a:r>
            <a:r>
              <a:rPr sz="2000" dirty="0">
                <a:latin typeface="Times New Roman"/>
                <a:cs typeface="Times New Roman"/>
              </a:rPr>
              <a:t>of</a:t>
            </a:r>
            <a:r>
              <a:rPr sz="2000" spc="100" dirty="0">
                <a:latin typeface="Times New Roman"/>
                <a:cs typeface="Times New Roman"/>
              </a:rPr>
              <a:t> </a:t>
            </a:r>
            <a:r>
              <a:rPr sz="2000" spc="-5" dirty="0">
                <a:latin typeface="Times New Roman"/>
                <a:cs typeface="Times New Roman"/>
              </a:rPr>
              <a:t>the</a:t>
            </a:r>
            <a:r>
              <a:rPr sz="2000" spc="95" dirty="0">
                <a:latin typeface="Times New Roman"/>
                <a:cs typeface="Times New Roman"/>
              </a:rPr>
              <a:t> </a:t>
            </a:r>
            <a:r>
              <a:rPr sz="2000" spc="-5" dirty="0">
                <a:latin typeface="Times New Roman"/>
                <a:cs typeface="Times New Roman"/>
              </a:rPr>
              <a:t>three</a:t>
            </a:r>
            <a:r>
              <a:rPr sz="2000" spc="100" dirty="0">
                <a:latin typeface="Times New Roman"/>
                <a:cs typeface="Times New Roman"/>
              </a:rPr>
              <a:t> </a:t>
            </a:r>
            <a:r>
              <a:rPr sz="2000" spc="-5" dirty="0">
                <a:latin typeface="Times New Roman"/>
                <a:cs typeface="Times New Roman"/>
              </a:rPr>
              <a:t>cluster</a:t>
            </a:r>
            <a:r>
              <a:rPr sz="2000" spc="100" dirty="0">
                <a:latin typeface="Times New Roman"/>
                <a:cs typeface="Times New Roman"/>
              </a:rPr>
              <a:t> </a:t>
            </a:r>
            <a:r>
              <a:rPr sz="2000" dirty="0">
                <a:latin typeface="Times New Roman"/>
                <a:cs typeface="Times New Roman"/>
              </a:rPr>
              <a:t>using</a:t>
            </a:r>
            <a:r>
              <a:rPr sz="2000" spc="95" dirty="0">
                <a:latin typeface="Times New Roman"/>
                <a:cs typeface="Times New Roman"/>
              </a:rPr>
              <a:t> </a:t>
            </a:r>
            <a:r>
              <a:rPr sz="2000" spc="-5" dirty="0">
                <a:latin typeface="Times New Roman"/>
                <a:cs typeface="Times New Roman"/>
              </a:rPr>
              <a:t>the</a:t>
            </a:r>
            <a:r>
              <a:rPr sz="2000" spc="100" dirty="0">
                <a:latin typeface="Times New Roman"/>
                <a:cs typeface="Times New Roman"/>
              </a:rPr>
              <a:t> </a:t>
            </a:r>
            <a:r>
              <a:rPr sz="2000" spc="-5" dirty="0">
                <a:latin typeface="Times New Roman"/>
                <a:cs typeface="Times New Roman"/>
              </a:rPr>
              <a:t>mean</a:t>
            </a:r>
            <a:r>
              <a:rPr sz="2000" spc="95" dirty="0">
                <a:latin typeface="Times New Roman"/>
                <a:cs typeface="Times New Roman"/>
              </a:rPr>
              <a:t> </a:t>
            </a:r>
            <a:r>
              <a:rPr sz="2000" dirty="0">
                <a:latin typeface="Times New Roman"/>
                <a:cs typeface="Times New Roman"/>
              </a:rPr>
              <a:t>of</a:t>
            </a:r>
            <a:r>
              <a:rPr sz="2000" spc="100" dirty="0">
                <a:latin typeface="Times New Roman"/>
                <a:cs typeface="Times New Roman"/>
              </a:rPr>
              <a:t> </a:t>
            </a:r>
            <a:r>
              <a:rPr sz="2000" spc="-5" dirty="0">
                <a:latin typeface="Times New Roman"/>
                <a:cs typeface="Times New Roman"/>
              </a:rPr>
              <a:t>attribute</a:t>
            </a:r>
            <a:r>
              <a:rPr sz="2000" spc="100" dirty="0">
                <a:latin typeface="Times New Roman"/>
                <a:cs typeface="Times New Roman"/>
              </a:rPr>
              <a:t> </a:t>
            </a:r>
            <a:r>
              <a:rPr sz="2000" dirty="0">
                <a:latin typeface="Times New Roman"/>
                <a:cs typeface="Times New Roman"/>
              </a:rPr>
              <a:t>values</a:t>
            </a:r>
            <a:r>
              <a:rPr sz="2000" spc="95" dirty="0">
                <a:latin typeface="Times New Roman"/>
                <a:cs typeface="Times New Roman"/>
              </a:rPr>
              <a:t> </a:t>
            </a:r>
            <a:r>
              <a:rPr sz="2000" dirty="0">
                <a:latin typeface="Times New Roman"/>
                <a:cs typeface="Times New Roman"/>
              </a:rPr>
              <a:t>of</a:t>
            </a:r>
            <a:r>
              <a:rPr sz="2000" spc="-10" dirty="0">
                <a:latin typeface="Times New Roman"/>
                <a:cs typeface="Times New Roman"/>
              </a:rPr>
              <a:t> </a:t>
            </a:r>
            <a:r>
              <a:rPr sz="2000" spc="85" dirty="0">
                <a:latin typeface="Times New Roman"/>
                <a:cs typeface="Times New Roman"/>
              </a:rPr>
              <a:t>A</a:t>
            </a:r>
            <a:r>
              <a:rPr sz="1950" spc="127" baseline="-32051" dirty="0">
                <a:latin typeface="Times New Roman"/>
                <a:cs typeface="Times New Roman"/>
              </a:rPr>
              <a:t>1</a:t>
            </a:r>
            <a:r>
              <a:rPr sz="1950" spc="412" baseline="-32051" dirty="0">
                <a:latin typeface="Times New Roman"/>
                <a:cs typeface="Times New Roman"/>
              </a:rPr>
              <a:t> </a:t>
            </a:r>
            <a:r>
              <a:rPr sz="2000" spc="-5" dirty="0">
                <a:latin typeface="Times New Roman"/>
                <a:cs typeface="Times New Roman"/>
              </a:rPr>
              <a:t>and</a:t>
            </a:r>
            <a:r>
              <a:rPr sz="2000" spc="-15" dirty="0">
                <a:latin typeface="Times New Roman"/>
                <a:cs typeface="Times New Roman"/>
              </a:rPr>
              <a:t> </a:t>
            </a:r>
            <a:r>
              <a:rPr sz="2000" spc="10" dirty="0">
                <a:latin typeface="Times New Roman"/>
                <a:cs typeface="Times New Roman"/>
              </a:rPr>
              <a:t>A</a:t>
            </a:r>
            <a:r>
              <a:rPr sz="1950" spc="15" baseline="-32051" dirty="0">
                <a:latin typeface="Times New Roman"/>
                <a:cs typeface="Times New Roman"/>
              </a:rPr>
              <a:t>2</a:t>
            </a:r>
            <a:r>
              <a:rPr sz="1950" spc="412" baseline="-32051" dirty="0">
                <a:latin typeface="Times New Roman"/>
                <a:cs typeface="Times New Roman"/>
              </a:rPr>
              <a:t> </a:t>
            </a:r>
            <a:r>
              <a:rPr sz="2000" spc="-5" dirty="0">
                <a:latin typeface="Times New Roman"/>
                <a:cs typeface="Times New Roman"/>
              </a:rPr>
              <a:t>is</a:t>
            </a:r>
            <a:r>
              <a:rPr sz="2000" spc="100" dirty="0">
                <a:latin typeface="Times New Roman"/>
                <a:cs typeface="Times New Roman"/>
              </a:rPr>
              <a:t> </a:t>
            </a:r>
            <a:r>
              <a:rPr sz="2000" spc="-5" dirty="0">
                <a:latin typeface="Times New Roman"/>
                <a:cs typeface="Times New Roman"/>
              </a:rPr>
              <a:t>shown</a:t>
            </a:r>
            <a:r>
              <a:rPr sz="2000" spc="95" dirty="0">
                <a:latin typeface="Times New Roman"/>
                <a:cs typeface="Times New Roman"/>
              </a:rPr>
              <a:t> </a:t>
            </a:r>
            <a:r>
              <a:rPr sz="2000" spc="-5" dirty="0">
                <a:latin typeface="Times New Roman"/>
                <a:cs typeface="Times New Roman"/>
              </a:rPr>
              <a:t>in </a:t>
            </a:r>
            <a:r>
              <a:rPr sz="2000" spc="-484" dirty="0">
                <a:latin typeface="Times New Roman"/>
                <a:cs typeface="Times New Roman"/>
              </a:rPr>
              <a:t> </a:t>
            </a:r>
            <a:r>
              <a:rPr sz="2000" spc="-5" dirty="0">
                <a:latin typeface="Times New Roman"/>
                <a:cs typeface="Times New Roman"/>
              </a:rPr>
              <a:t>the</a:t>
            </a:r>
            <a:r>
              <a:rPr sz="2000" spc="-45" dirty="0">
                <a:latin typeface="Times New Roman"/>
                <a:cs typeface="Times New Roman"/>
              </a:rPr>
              <a:t> </a:t>
            </a:r>
            <a:r>
              <a:rPr sz="2000" spc="-35" dirty="0">
                <a:latin typeface="Times New Roman"/>
                <a:cs typeface="Times New Roman"/>
              </a:rPr>
              <a:t>Table</a:t>
            </a:r>
            <a:r>
              <a:rPr sz="2000" spc="-5" dirty="0">
                <a:latin typeface="Times New Roman"/>
                <a:cs typeface="Times New Roman"/>
              </a:rPr>
              <a:t> </a:t>
            </a:r>
            <a:r>
              <a:rPr sz="2000" spc="-25" dirty="0">
                <a:latin typeface="Times New Roman"/>
                <a:cs typeface="Times New Roman"/>
              </a:rPr>
              <a:t>below.</a:t>
            </a:r>
            <a:r>
              <a:rPr sz="2000" spc="-40" dirty="0">
                <a:latin typeface="Times New Roman"/>
                <a:cs typeface="Times New Roman"/>
              </a:rPr>
              <a:t> </a:t>
            </a:r>
            <a:r>
              <a:rPr sz="2000" spc="-5" dirty="0">
                <a:latin typeface="Times New Roman"/>
                <a:cs typeface="Times New Roman"/>
              </a:rPr>
              <a:t>The cluster with </a:t>
            </a:r>
            <a:r>
              <a:rPr sz="2000" dirty="0">
                <a:latin typeface="Times New Roman"/>
                <a:cs typeface="Times New Roman"/>
              </a:rPr>
              <a:t>new </a:t>
            </a:r>
            <a:r>
              <a:rPr sz="2000" spc="-5" dirty="0">
                <a:latin typeface="Times New Roman"/>
                <a:cs typeface="Times New Roman"/>
              </a:rPr>
              <a:t>centroids are shown in Fig </a:t>
            </a:r>
            <a:r>
              <a:rPr sz="2000" dirty="0">
                <a:latin typeface="Times New Roman"/>
                <a:cs typeface="Times New Roman"/>
              </a:rPr>
              <a:t>16.3.</a:t>
            </a:r>
            <a:endParaRPr sz="2000">
              <a:latin typeface="Times New Roman"/>
              <a:cs typeface="Times New Roman"/>
            </a:endParaRPr>
          </a:p>
        </p:txBody>
      </p:sp>
      <p:sp>
        <p:nvSpPr>
          <p:cNvPr id="6" name="object 6"/>
          <p:cNvSpPr txBox="1"/>
          <p:nvPr/>
        </p:nvSpPr>
        <p:spPr>
          <a:xfrm>
            <a:off x="6218112" y="6120845"/>
            <a:ext cx="3933825" cy="391160"/>
          </a:xfrm>
          <a:prstGeom prst="rect">
            <a:avLst/>
          </a:prstGeom>
        </p:spPr>
        <p:txBody>
          <a:bodyPr vert="horz" wrap="square" lIns="0" tIns="12700" rIns="0" bIns="0" rtlCol="0">
            <a:spAutoFit/>
          </a:bodyPr>
          <a:lstStyle/>
          <a:p>
            <a:pPr marL="12700">
              <a:lnSpc>
                <a:spcPct val="100000"/>
              </a:lnSpc>
              <a:spcBef>
                <a:spcPts val="100"/>
              </a:spcBef>
            </a:pPr>
            <a:r>
              <a:rPr sz="2400" spc="-15" dirty="0">
                <a:solidFill>
                  <a:srgbClr val="FF0000"/>
                </a:solidFill>
                <a:latin typeface="Calibri"/>
                <a:cs typeface="Calibri"/>
              </a:rPr>
              <a:t>Next</a:t>
            </a:r>
            <a:r>
              <a:rPr sz="2400" spc="-10" dirty="0">
                <a:solidFill>
                  <a:srgbClr val="FF0000"/>
                </a:solidFill>
                <a:latin typeface="Calibri"/>
                <a:cs typeface="Calibri"/>
              </a:rPr>
              <a:t> </a:t>
            </a:r>
            <a:r>
              <a:rPr sz="2400" spc="-15" dirty="0">
                <a:solidFill>
                  <a:srgbClr val="FF0000"/>
                </a:solidFill>
                <a:latin typeface="Calibri"/>
                <a:cs typeface="Calibri"/>
              </a:rPr>
              <a:t>cluster</a:t>
            </a:r>
            <a:r>
              <a:rPr sz="2400" spc="-10" dirty="0">
                <a:solidFill>
                  <a:srgbClr val="FF0000"/>
                </a:solidFill>
                <a:latin typeface="Calibri"/>
                <a:cs typeface="Calibri"/>
              </a:rPr>
              <a:t> </a:t>
            </a:r>
            <a:r>
              <a:rPr sz="2400" spc="-5" dirty="0">
                <a:solidFill>
                  <a:srgbClr val="FF0000"/>
                </a:solidFill>
                <a:latin typeface="Calibri"/>
                <a:cs typeface="Calibri"/>
              </a:rPr>
              <a:t>with</a:t>
            </a:r>
            <a:r>
              <a:rPr sz="2400" spc="-10" dirty="0">
                <a:solidFill>
                  <a:srgbClr val="FF0000"/>
                </a:solidFill>
                <a:latin typeface="Calibri"/>
                <a:cs typeface="Calibri"/>
              </a:rPr>
              <a:t> new</a:t>
            </a:r>
            <a:r>
              <a:rPr sz="2400" spc="-5" dirty="0">
                <a:solidFill>
                  <a:srgbClr val="FF0000"/>
                </a:solidFill>
                <a:latin typeface="Calibri"/>
                <a:cs typeface="Calibri"/>
              </a:rPr>
              <a:t> </a:t>
            </a:r>
            <a:r>
              <a:rPr sz="2400" spc="-15" dirty="0">
                <a:solidFill>
                  <a:srgbClr val="FF0000"/>
                </a:solidFill>
                <a:latin typeface="Calibri"/>
                <a:cs typeface="Calibri"/>
              </a:rPr>
              <a:t>centroids</a:t>
            </a:r>
            <a:endParaRPr sz="2400">
              <a:latin typeface="Calibri"/>
              <a:cs typeface="Calibri"/>
            </a:endParaRPr>
          </a:p>
        </p:txBody>
      </p:sp>
      <p:grpSp>
        <p:nvGrpSpPr>
          <p:cNvPr id="7" name="object 7"/>
          <p:cNvGrpSpPr/>
          <p:nvPr/>
        </p:nvGrpSpPr>
        <p:grpSpPr>
          <a:xfrm>
            <a:off x="4826000" y="2274281"/>
            <a:ext cx="7772400" cy="3962400"/>
            <a:chOff x="4826000" y="2274281"/>
            <a:chExt cx="7772400" cy="3962400"/>
          </a:xfrm>
        </p:grpSpPr>
        <p:pic>
          <p:nvPicPr>
            <p:cNvPr id="8" name="object 8"/>
            <p:cNvPicPr/>
            <p:nvPr/>
          </p:nvPicPr>
          <p:blipFill>
            <a:blip r:embed="rId2" cstate="print"/>
            <a:stretch>
              <a:fillRect/>
            </a:stretch>
          </p:blipFill>
          <p:spPr>
            <a:xfrm>
              <a:off x="4826000" y="2274281"/>
              <a:ext cx="6065869" cy="3962072"/>
            </a:xfrm>
            <a:prstGeom prst="rect">
              <a:avLst/>
            </a:prstGeom>
          </p:spPr>
        </p:pic>
        <p:pic>
          <p:nvPicPr>
            <p:cNvPr id="9" name="object 9"/>
            <p:cNvPicPr/>
            <p:nvPr/>
          </p:nvPicPr>
          <p:blipFill>
            <a:blip r:embed="rId3" cstate="print"/>
            <a:stretch>
              <a:fillRect/>
            </a:stretch>
          </p:blipFill>
          <p:spPr>
            <a:xfrm>
              <a:off x="10694479" y="2458946"/>
              <a:ext cx="1903920" cy="698037"/>
            </a:xfrm>
            <a:prstGeom prst="rect">
              <a:avLst/>
            </a:prstGeom>
          </p:spPr>
        </p:pic>
      </p:grpSp>
      <p:sp>
        <p:nvSpPr>
          <p:cNvPr id="10" name="object 10"/>
          <p:cNvSpPr txBox="1">
            <a:spLocks noGrp="1"/>
          </p:cNvSpPr>
          <p:nvPr>
            <p:ph type="title"/>
          </p:nvPr>
        </p:nvSpPr>
        <p:spPr>
          <a:xfrm>
            <a:off x="3709516" y="417872"/>
            <a:ext cx="539940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A50021"/>
                </a:solidFill>
                <a:latin typeface="Times New Roman"/>
                <a:cs typeface="Times New Roman"/>
              </a:rPr>
              <a:t>Illustration</a:t>
            </a:r>
            <a:r>
              <a:rPr sz="2400" b="1" spc="-30" dirty="0">
                <a:solidFill>
                  <a:srgbClr val="A50021"/>
                </a:solidFill>
                <a:latin typeface="Times New Roman"/>
                <a:cs typeface="Times New Roman"/>
              </a:rPr>
              <a:t> </a:t>
            </a:r>
            <a:r>
              <a:rPr sz="2400" b="1" spc="-20" dirty="0">
                <a:solidFill>
                  <a:srgbClr val="A50021"/>
                </a:solidFill>
                <a:latin typeface="Times New Roman"/>
                <a:cs typeface="Times New Roman"/>
              </a:rPr>
              <a:t>Forgy’s</a:t>
            </a:r>
            <a:r>
              <a:rPr sz="2400" b="1" spc="-25" dirty="0">
                <a:solidFill>
                  <a:srgbClr val="A50021"/>
                </a:solidFill>
                <a:latin typeface="Times New Roman"/>
                <a:cs typeface="Times New Roman"/>
              </a:rPr>
              <a:t> </a:t>
            </a:r>
            <a:r>
              <a:rPr sz="2400" b="1" spc="-5" dirty="0">
                <a:solidFill>
                  <a:srgbClr val="A50021"/>
                </a:solidFill>
                <a:latin typeface="Times New Roman"/>
                <a:cs typeface="Times New Roman"/>
              </a:rPr>
              <a:t>clustering</a:t>
            </a:r>
            <a:r>
              <a:rPr sz="2400" b="1" spc="-25" dirty="0">
                <a:solidFill>
                  <a:srgbClr val="A50021"/>
                </a:solidFill>
                <a:latin typeface="Times New Roman"/>
                <a:cs typeface="Times New Roman"/>
              </a:rPr>
              <a:t> </a:t>
            </a:r>
            <a:r>
              <a:rPr sz="2400" b="1" dirty="0">
                <a:solidFill>
                  <a:srgbClr val="A50021"/>
                </a:solidFill>
                <a:latin typeface="Times New Roman"/>
                <a:cs typeface="Times New Roman"/>
              </a:rPr>
              <a:t>algorithms</a:t>
            </a:r>
            <a:endParaRPr sz="2400">
              <a:latin typeface="Times New Roman"/>
              <a:cs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718590" y="6428678"/>
            <a:ext cx="17970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35C75"/>
                </a:solidFill>
                <a:latin typeface="Calibri"/>
                <a:cs typeface="Calibri"/>
              </a:rPr>
              <a:t>66</a:t>
            </a:r>
            <a:endParaRPr sz="1200">
              <a:latin typeface="Calibri"/>
              <a:cs typeface="Calibri"/>
            </a:endParaRPr>
          </a:p>
        </p:txBody>
      </p:sp>
      <p:sp>
        <p:nvSpPr>
          <p:cNvPr id="3" name="object 3"/>
          <p:cNvSpPr txBox="1">
            <a:spLocks noGrp="1"/>
          </p:cNvSpPr>
          <p:nvPr>
            <p:ph type="title"/>
          </p:nvPr>
        </p:nvSpPr>
        <p:spPr>
          <a:xfrm>
            <a:off x="3331864" y="233501"/>
            <a:ext cx="572960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A50021"/>
                </a:solidFill>
                <a:latin typeface="Times New Roman"/>
                <a:cs typeface="Times New Roman"/>
              </a:rPr>
              <a:t>Illustration</a:t>
            </a:r>
            <a:r>
              <a:rPr sz="2400" b="1" spc="-25" dirty="0">
                <a:solidFill>
                  <a:srgbClr val="A50021"/>
                </a:solidFill>
                <a:latin typeface="Times New Roman"/>
                <a:cs typeface="Times New Roman"/>
              </a:rPr>
              <a:t> </a:t>
            </a:r>
            <a:r>
              <a:rPr sz="2400" b="1" dirty="0">
                <a:solidFill>
                  <a:srgbClr val="A50021"/>
                </a:solidFill>
                <a:latin typeface="Times New Roman"/>
                <a:cs typeface="Times New Roman"/>
              </a:rPr>
              <a:t>of</a:t>
            </a:r>
            <a:r>
              <a:rPr sz="2400" b="1" spc="-15" dirty="0">
                <a:solidFill>
                  <a:srgbClr val="A50021"/>
                </a:solidFill>
                <a:latin typeface="Times New Roman"/>
                <a:cs typeface="Times New Roman"/>
              </a:rPr>
              <a:t> </a:t>
            </a:r>
            <a:r>
              <a:rPr sz="2400" b="1" spc="-20" dirty="0">
                <a:solidFill>
                  <a:srgbClr val="A50021"/>
                </a:solidFill>
                <a:latin typeface="Times New Roman"/>
                <a:cs typeface="Times New Roman"/>
              </a:rPr>
              <a:t>Forgy’s </a:t>
            </a:r>
            <a:r>
              <a:rPr sz="2400" b="1" spc="-5" dirty="0">
                <a:solidFill>
                  <a:srgbClr val="A50021"/>
                </a:solidFill>
                <a:latin typeface="Times New Roman"/>
                <a:cs typeface="Times New Roman"/>
              </a:rPr>
              <a:t>clustering</a:t>
            </a:r>
            <a:r>
              <a:rPr sz="2400" b="1" spc="-20" dirty="0">
                <a:solidFill>
                  <a:srgbClr val="A50021"/>
                </a:solidFill>
                <a:latin typeface="Times New Roman"/>
                <a:cs typeface="Times New Roman"/>
              </a:rPr>
              <a:t> </a:t>
            </a:r>
            <a:r>
              <a:rPr sz="2400" b="1" dirty="0">
                <a:solidFill>
                  <a:srgbClr val="A50021"/>
                </a:solidFill>
                <a:latin typeface="Times New Roman"/>
                <a:cs typeface="Times New Roman"/>
              </a:rPr>
              <a:t>algorithms</a:t>
            </a:r>
            <a:endParaRPr sz="2400">
              <a:latin typeface="Times New Roman"/>
              <a:cs typeface="Times New Roman"/>
            </a:endParaRPr>
          </a:p>
        </p:txBody>
      </p:sp>
      <p:sp>
        <p:nvSpPr>
          <p:cNvPr id="4" name="object 4"/>
          <p:cNvSpPr txBox="1"/>
          <p:nvPr/>
        </p:nvSpPr>
        <p:spPr>
          <a:xfrm>
            <a:off x="587157" y="866697"/>
            <a:ext cx="11403965" cy="1061720"/>
          </a:xfrm>
          <a:prstGeom prst="rect">
            <a:avLst/>
          </a:prstGeom>
        </p:spPr>
        <p:txBody>
          <a:bodyPr vert="horz" wrap="square" lIns="0" tIns="12700" rIns="0" bIns="0" rtlCol="0">
            <a:spAutoFit/>
          </a:bodyPr>
          <a:lstStyle/>
          <a:p>
            <a:pPr marL="38100" marR="30480">
              <a:lnSpc>
                <a:spcPct val="100000"/>
              </a:lnSpc>
              <a:spcBef>
                <a:spcPts val="100"/>
              </a:spcBef>
            </a:pPr>
            <a:r>
              <a:rPr sz="2000" spc="-85" dirty="0">
                <a:latin typeface="Times New Roman"/>
                <a:cs typeface="Times New Roman"/>
              </a:rPr>
              <a:t>We</a:t>
            </a:r>
            <a:r>
              <a:rPr sz="2000" spc="210" dirty="0">
                <a:latin typeface="Times New Roman"/>
                <a:cs typeface="Times New Roman"/>
              </a:rPr>
              <a:t> </a:t>
            </a:r>
            <a:r>
              <a:rPr sz="2000" dirty="0">
                <a:latin typeface="Times New Roman"/>
                <a:cs typeface="Times New Roman"/>
              </a:rPr>
              <a:t>next</a:t>
            </a:r>
            <a:r>
              <a:rPr sz="2000" spc="220" dirty="0">
                <a:latin typeface="Times New Roman"/>
                <a:cs typeface="Times New Roman"/>
              </a:rPr>
              <a:t> </a:t>
            </a:r>
            <a:r>
              <a:rPr sz="2000" dirty="0">
                <a:latin typeface="Times New Roman"/>
                <a:cs typeface="Times New Roman"/>
              </a:rPr>
              <a:t>reassign</a:t>
            </a:r>
            <a:r>
              <a:rPr sz="2000" spc="215" dirty="0">
                <a:latin typeface="Times New Roman"/>
                <a:cs typeface="Times New Roman"/>
              </a:rPr>
              <a:t> </a:t>
            </a:r>
            <a:r>
              <a:rPr sz="2000" spc="-5" dirty="0">
                <a:latin typeface="Times New Roman"/>
                <a:cs typeface="Times New Roman"/>
              </a:rPr>
              <a:t>the</a:t>
            </a:r>
            <a:r>
              <a:rPr sz="2000" spc="215" dirty="0">
                <a:latin typeface="Times New Roman"/>
                <a:cs typeface="Times New Roman"/>
              </a:rPr>
              <a:t> </a:t>
            </a:r>
            <a:r>
              <a:rPr sz="2000" dirty="0">
                <a:latin typeface="Times New Roman"/>
                <a:cs typeface="Times New Roman"/>
              </a:rPr>
              <a:t>16</a:t>
            </a:r>
            <a:r>
              <a:rPr sz="2000" spc="215" dirty="0">
                <a:latin typeface="Times New Roman"/>
                <a:cs typeface="Times New Roman"/>
              </a:rPr>
              <a:t> </a:t>
            </a:r>
            <a:r>
              <a:rPr sz="2000" dirty="0">
                <a:latin typeface="Times New Roman"/>
                <a:cs typeface="Times New Roman"/>
              </a:rPr>
              <a:t>objects</a:t>
            </a:r>
            <a:r>
              <a:rPr sz="2000" spc="220" dirty="0">
                <a:latin typeface="Times New Roman"/>
                <a:cs typeface="Times New Roman"/>
              </a:rPr>
              <a:t> </a:t>
            </a:r>
            <a:r>
              <a:rPr sz="2000" spc="-5" dirty="0">
                <a:latin typeface="Times New Roman"/>
                <a:cs typeface="Times New Roman"/>
              </a:rPr>
              <a:t>to</a:t>
            </a:r>
            <a:r>
              <a:rPr sz="2000" spc="210" dirty="0">
                <a:latin typeface="Times New Roman"/>
                <a:cs typeface="Times New Roman"/>
              </a:rPr>
              <a:t> </a:t>
            </a:r>
            <a:r>
              <a:rPr sz="2000" spc="-5" dirty="0">
                <a:latin typeface="Times New Roman"/>
                <a:cs typeface="Times New Roman"/>
              </a:rPr>
              <a:t>three</a:t>
            </a:r>
            <a:r>
              <a:rPr sz="2000" spc="215" dirty="0">
                <a:latin typeface="Times New Roman"/>
                <a:cs typeface="Times New Roman"/>
              </a:rPr>
              <a:t> </a:t>
            </a:r>
            <a:r>
              <a:rPr sz="2000" spc="-5" dirty="0">
                <a:latin typeface="Times New Roman"/>
                <a:cs typeface="Times New Roman"/>
              </a:rPr>
              <a:t>clusters</a:t>
            </a:r>
            <a:r>
              <a:rPr sz="2000" spc="210" dirty="0">
                <a:latin typeface="Times New Roman"/>
                <a:cs typeface="Times New Roman"/>
              </a:rPr>
              <a:t> </a:t>
            </a:r>
            <a:r>
              <a:rPr sz="2000" dirty="0">
                <a:latin typeface="Times New Roman"/>
                <a:cs typeface="Times New Roman"/>
              </a:rPr>
              <a:t>by</a:t>
            </a:r>
            <a:r>
              <a:rPr sz="2000" spc="220" dirty="0">
                <a:latin typeface="Times New Roman"/>
                <a:cs typeface="Times New Roman"/>
              </a:rPr>
              <a:t> </a:t>
            </a:r>
            <a:r>
              <a:rPr sz="2000" dirty="0">
                <a:latin typeface="Times New Roman"/>
                <a:cs typeface="Times New Roman"/>
              </a:rPr>
              <a:t>determining</a:t>
            </a:r>
            <a:r>
              <a:rPr sz="2000" spc="215" dirty="0">
                <a:latin typeface="Times New Roman"/>
                <a:cs typeface="Times New Roman"/>
              </a:rPr>
              <a:t> </a:t>
            </a:r>
            <a:r>
              <a:rPr sz="2000" spc="-5" dirty="0">
                <a:latin typeface="Times New Roman"/>
                <a:cs typeface="Times New Roman"/>
              </a:rPr>
              <a:t>which</a:t>
            </a:r>
            <a:r>
              <a:rPr sz="2000" spc="215" dirty="0">
                <a:latin typeface="Times New Roman"/>
                <a:cs typeface="Times New Roman"/>
              </a:rPr>
              <a:t> </a:t>
            </a:r>
            <a:r>
              <a:rPr sz="2000" spc="-5" dirty="0">
                <a:latin typeface="Times New Roman"/>
                <a:cs typeface="Times New Roman"/>
              </a:rPr>
              <a:t>centroid</a:t>
            </a:r>
            <a:r>
              <a:rPr sz="2000" spc="210" dirty="0">
                <a:latin typeface="Times New Roman"/>
                <a:cs typeface="Times New Roman"/>
              </a:rPr>
              <a:t> </a:t>
            </a:r>
            <a:r>
              <a:rPr sz="2000" spc="-5" dirty="0">
                <a:latin typeface="Times New Roman"/>
                <a:cs typeface="Times New Roman"/>
              </a:rPr>
              <a:t>is</a:t>
            </a:r>
            <a:r>
              <a:rPr sz="2000" spc="215" dirty="0">
                <a:latin typeface="Times New Roman"/>
                <a:cs typeface="Times New Roman"/>
              </a:rPr>
              <a:t> </a:t>
            </a:r>
            <a:r>
              <a:rPr sz="2000" spc="-5" dirty="0">
                <a:latin typeface="Times New Roman"/>
                <a:cs typeface="Times New Roman"/>
              </a:rPr>
              <a:t>closest</a:t>
            </a:r>
            <a:r>
              <a:rPr sz="2000" spc="210" dirty="0">
                <a:latin typeface="Times New Roman"/>
                <a:cs typeface="Times New Roman"/>
              </a:rPr>
              <a:t> </a:t>
            </a:r>
            <a:r>
              <a:rPr sz="2000" spc="-5" dirty="0">
                <a:latin typeface="Times New Roman"/>
                <a:cs typeface="Times New Roman"/>
              </a:rPr>
              <a:t>to</a:t>
            </a:r>
            <a:r>
              <a:rPr sz="2000" spc="215" dirty="0">
                <a:latin typeface="Times New Roman"/>
                <a:cs typeface="Times New Roman"/>
              </a:rPr>
              <a:t> </a:t>
            </a:r>
            <a:r>
              <a:rPr sz="2000" spc="-5" dirty="0">
                <a:latin typeface="Times New Roman"/>
                <a:cs typeface="Times New Roman"/>
              </a:rPr>
              <a:t>each</a:t>
            </a:r>
            <a:r>
              <a:rPr sz="2000" spc="210" dirty="0">
                <a:latin typeface="Times New Roman"/>
                <a:cs typeface="Times New Roman"/>
              </a:rPr>
              <a:t> </a:t>
            </a:r>
            <a:r>
              <a:rPr sz="2000" dirty="0">
                <a:latin typeface="Times New Roman"/>
                <a:cs typeface="Times New Roman"/>
              </a:rPr>
              <a:t>one.</a:t>
            </a:r>
            <a:r>
              <a:rPr sz="2000" spc="180" dirty="0">
                <a:latin typeface="Times New Roman"/>
                <a:cs typeface="Times New Roman"/>
              </a:rPr>
              <a:t> </a:t>
            </a:r>
            <a:r>
              <a:rPr sz="2000" spc="-5" dirty="0">
                <a:latin typeface="Times New Roman"/>
                <a:cs typeface="Times New Roman"/>
              </a:rPr>
              <a:t>This </a:t>
            </a:r>
            <a:r>
              <a:rPr sz="2000" spc="-484" dirty="0">
                <a:latin typeface="Times New Roman"/>
                <a:cs typeface="Times New Roman"/>
              </a:rPr>
              <a:t> </a:t>
            </a:r>
            <a:r>
              <a:rPr sz="2000" dirty="0">
                <a:latin typeface="Times New Roman"/>
                <a:cs typeface="Times New Roman"/>
              </a:rPr>
              <a:t>gives</a:t>
            </a:r>
            <a:r>
              <a:rPr sz="2000" spc="-5" dirty="0">
                <a:latin typeface="Times New Roman"/>
                <a:cs typeface="Times New Roman"/>
              </a:rPr>
              <a:t> the </a:t>
            </a:r>
            <a:r>
              <a:rPr sz="2000" dirty="0">
                <a:latin typeface="Times New Roman"/>
                <a:cs typeface="Times New Roman"/>
              </a:rPr>
              <a:t>revised </a:t>
            </a:r>
            <a:r>
              <a:rPr sz="2000" spc="-5" dirty="0">
                <a:latin typeface="Times New Roman"/>
                <a:cs typeface="Times New Roman"/>
              </a:rPr>
              <a:t>set </a:t>
            </a:r>
            <a:r>
              <a:rPr sz="2000" dirty="0">
                <a:latin typeface="Times New Roman"/>
                <a:cs typeface="Times New Roman"/>
              </a:rPr>
              <a:t>of </a:t>
            </a:r>
            <a:r>
              <a:rPr sz="2000" spc="-5" dirty="0">
                <a:latin typeface="Times New Roman"/>
                <a:cs typeface="Times New Roman"/>
              </a:rPr>
              <a:t>clusters shown in.</a:t>
            </a:r>
            <a:endParaRPr sz="2000">
              <a:latin typeface="Times New Roman"/>
              <a:cs typeface="Times New Roman"/>
            </a:endParaRPr>
          </a:p>
          <a:p>
            <a:pPr marL="38100">
              <a:lnSpc>
                <a:spcPct val="100000"/>
              </a:lnSpc>
              <a:spcBef>
                <a:spcPts val="960"/>
              </a:spcBef>
            </a:pPr>
            <a:r>
              <a:rPr sz="2000" spc="-5" dirty="0">
                <a:solidFill>
                  <a:srgbClr val="0B5ED7"/>
                </a:solidFill>
                <a:latin typeface="Times New Roman"/>
                <a:cs typeface="Times New Roman"/>
              </a:rPr>
              <a:t>Note</a:t>
            </a:r>
            <a:r>
              <a:rPr sz="2000" spc="-10" dirty="0">
                <a:solidFill>
                  <a:srgbClr val="0B5ED7"/>
                </a:solidFill>
                <a:latin typeface="Times New Roman"/>
                <a:cs typeface="Times New Roman"/>
              </a:rPr>
              <a:t> </a:t>
            </a:r>
            <a:r>
              <a:rPr sz="2000" spc="-5" dirty="0">
                <a:solidFill>
                  <a:srgbClr val="0B5ED7"/>
                </a:solidFill>
                <a:latin typeface="Times New Roman"/>
                <a:cs typeface="Times New Roman"/>
              </a:rPr>
              <a:t>that</a:t>
            </a:r>
            <a:r>
              <a:rPr sz="2000" spc="-10" dirty="0">
                <a:solidFill>
                  <a:srgbClr val="0B5ED7"/>
                </a:solidFill>
                <a:latin typeface="Times New Roman"/>
                <a:cs typeface="Times New Roman"/>
              </a:rPr>
              <a:t> </a:t>
            </a:r>
            <a:r>
              <a:rPr sz="2000" dirty="0">
                <a:solidFill>
                  <a:srgbClr val="0B5ED7"/>
                </a:solidFill>
                <a:latin typeface="Times New Roman"/>
                <a:cs typeface="Times New Roman"/>
              </a:rPr>
              <a:t>point</a:t>
            </a:r>
            <a:r>
              <a:rPr sz="2000" spc="-5" dirty="0">
                <a:solidFill>
                  <a:srgbClr val="0B5ED7"/>
                </a:solidFill>
                <a:latin typeface="Times New Roman"/>
                <a:cs typeface="Times New Roman"/>
              </a:rPr>
              <a:t> </a:t>
            </a:r>
            <a:r>
              <a:rPr sz="2000" dirty="0">
                <a:solidFill>
                  <a:srgbClr val="0B5ED7"/>
                </a:solidFill>
                <a:latin typeface="Times New Roman"/>
                <a:cs typeface="Times New Roman"/>
              </a:rPr>
              <a:t>p</a:t>
            </a:r>
            <a:r>
              <a:rPr sz="2000" spc="-5" dirty="0">
                <a:solidFill>
                  <a:srgbClr val="0B5ED7"/>
                </a:solidFill>
                <a:latin typeface="Times New Roman"/>
                <a:cs typeface="Times New Roman"/>
              </a:rPr>
              <a:t> moves</a:t>
            </a:r>
            <a:r>
              <a:rPr sz="2000" spc="-10" dirty="0">
                <a:solidFill>
                  <a:srgbClr val="0B5ED7"/>
                </a:solidFill>
                <a:latin typeface="Times New Roman"/>
                <a:cs typeface="Times New Roman"/>
              </a:rPr>
              <a:t> </a:t>
            </a:r>
            <a:r>
              <a:rPr sz="2000" dirty="0">
                <a:solidFill>
                  <a:srgbClr val="0B5ED7"/>
                </a:solidFill>
                <a:latin typeface="Times New Roman"/>
                <a:cs typeface="Times New Roman"/>
              </a:rPr>
              <a:t>from</a:t>
            </a:r>
            <a:r>
              <a:rPr sz="2000" spc="-5" dirty="0">
                <a:solidFill>
                  <a:srgbClr val="0B5ED7"/>
                </a:solidFill>
                <a:latin typeface="Times New Roman"/>
                <a:cs typeface="Times New Roman"/>
              </a:rPr>
              <a:t> cluster</a:t>
            </a:r>
            <a:r>
              <a:rPr sz="2000" spc="-10" dirty="0">
                <a:solidFill>
                  <a:srgbClr val="0B5ED7"/>
                </a:solidFill>
                <a:latin typeface="Times New Roman"/>
                <a:cs typeface="Times New Roman"/>
              </a:rPr>
              <a:t> </a:t>
            </a:r>
            <a:r>
              <a:rPr sz="2000" spc="25" dirty="0">
                <a:solidFill>
                  <a:srgbClr val="0B5ED7"/>
                </a:solidFill>
                <a:latin typeface="Times New Roman"/>
                <a:cs typeface="Times New Roman"/>
              </a:rPr>
              <a:t>C</a:t>
            </a:r>
            <a:r>
              <a:rPr sz="1950" spc="37" baseline="-32051" dirty="0">
                <a:solidFill>
                  <a:srgbClr val="0B5ED7"/>
                </a:solidFill>
                <a:latin typeface="Times New Roman"/>
                <a:cs typeface="Times New Roman"/>
              </a:rPr>
              <a:t>2</a:t>
            </a:r>
            <a:r>
              <a:rPr sz="1950" spc="247" baseline="-32051" dirty="0">
                <a:solidFill>
                  <a:srgbClr val="0B5ED7"/>
                </a:solidFill>
                <a:latin typeface="Times New Roman"/>
                <a:cs typeface="Times New Roman"/>
              </a:rPr>
              <a:t> </a:t>
            </a:r>
            <a:r>
              <a:rPr sz="2000" spc="-5" dirty="0">
                <a:solidFill>
                  <a:srgbClr val="0B5ED7"/>
                </a:solidFill>
                <a:latin typeface="Times New Roman"/>
                <a:cs typeface="Times New Roman"/>
              </a:rPr>
              <a:t>to</a:t>
            </a:r>
            <a:r>
              <a:rPr sz="2000" spc="-10" dirty="0">
                <a:solidFill>
                  <a:srgbClr val="0B5ED7"/>
                </a:solidFill>
                <a:latin typeface="Times New Roman"/>
                <a:cs typeface="Times New Roman"/>
              </a:rPr>
              <a:t> </a:t>
            </a:r>
            <a:r>
              <a:rPr sz="2000" spc="-5" dirty="0">
                <a:solidFill>
                  <a:srgbClr val="0B5ED7"/>
                </a:solidFill>
                <a:latin typeface="Times New Roman"/>
                <a:cs typeface="Times New Roman"/>
              </a:rPr>
              <a:t>cluster</a:t>
            </a:r>
            <a:r>
              <a:rPr sz="2000" spc="-10" dirty="0">
                <a:solidFill>
                  <a:srgbClr val="0B5ED7"/>
                </a:solidFill>
                <a:latin typeface="Times New Roman"/>
                <a:cs typeface="Times New Roman"/>
              </a:rPr>
              <a:t> </a:t>
            </a:r>
            <a:r>
              <a:rPr sz="2000" spc="10" dirty="0">
                <a:solidFill>
                  <a:srgbClr val="0B5ED7"/>
                </a:solidFill>
                <a:latin typeface="Times New Roman"/>
                <a:cs typeface="Times New Roman"/>
              </a:rPr>
              <a:t>C</a:t>
            </a:r>
            <a:r>
              <a:rPr sz="1950" spc="15" baseline="-32051" dirty="0">
                <a:solidFill>
                  <a:srgbClr val="0B5ED7"/>
                </a:solidFill>
                <a:latin typeface="Times New Roman"/>
                <a:cs typeface="Times New Roman"/>
              </a:rPr>
              <a:t>1</a:t>
            </a:r>
            <a:r>
              <a:rPr sz="2000" spc="10" dirty="0">
                <a:solidFill>
                  <a:srgbClr val="0B5ED7"/>
                </a:solidFill>
                <a:latin typeface="Times New Roman"/>
                <a:cs typeface="Times New Roman"/>
              </a:rPr>
              <a:t>.</a:t>
            </a:r>
            <a:endParaRPr sz="2000">
              <a:latin typeface="Times New Roman"/>
              <a:cs typeface="Times New Roman"/>
            </a:endParaRPr>
          </a:p>
        </p:txBody>
      </p:sp>
      <p:sp>
        <p:nvSpPr>
          <p:cNvPr id="5" name="object 5"/>
          <p:cNvSpPr txBox="1"/>
          <p:nvPr/>
        </p:nvSpPr>
        <p:spPr>
          <a:xfrm>
            <a:off x="3161448" y="5942153"/>
            <a:ext cx="3306445" cy="391160"/>
          </a:xfrm>
          <a:prstGeom prst="rect">
            <a:avLst/>
          </a:prstGeom>
        </p:spPr>
        <p:txBody>
          <a:bodyPr vert="horz" wrap="square" lIns="0" tIns="12700" rIns="0" bIns="0" rtlCol="0">
            <a:spAutoFit/>
          </a:bodyPr>
          <a:lstStyle/>
          <a:p>
            <a:pPr marL="12700">
              <a:lnSpc>
                <a:spcPct val="100000"/>
              </a:lnSpc>
              <a:spcBef>
                <a:spcPts val="100"/>
              </a:spcBef>
            </a:pPr>
            <a:r>
              <a:rPr sz="2400" b="1" spc="-15" dirty="0">
                <a:solidFill>
                  <a:srgbClr val="FF0000"/>
                </a:solidFill>
                <a:latin typeface="Calibri"/>
                <a:cs typeface="Calibri"/>
              </a:rPr>
              <a:t>Cluster after</a:t>
            </a:r>
            <a:r>
              <a:rPr sz="2400" b="1" spc="-10" dirty="0">
                <a:solidFill>
                  <a:srgbClr val="FF0000"/>
                </a:solidFill>
                <a:latin typeface="Calibri"/>
                <a:cs typeface="Calibri"/>
              </a:rPr>
              <a:t> </a:t>
            </a:r>
            <a:r>
              <a:rPr sz="2400" b="1" spc="-15" dirty="0">
                <a:solidFill>
                  <a:srgbClr val="FF0000"/>
                </a:solidFill>
                <a:latin typeface="Calibri"/>
                <a:cs typeface="Calibri"/>
              </a:rPr>
              <a:t>first</a:t>
            </a:r>
            <a:r>
              <a:rPr sz="2400" b="1" spc="-10" dirty="0">
                <a:solidFill>
                  <a:srgbClr val="FF0000"/>
                </a:solidFill>
                <a:latin typeface="Calibri"/>
                <a:cs typeface="Calibri"/>
              </a:rPr>
              <a:t> </a:t>
            </a:r>
            <a:r>
              <a:rPr sz="2400" b="1" spc="-20" dirty="0">
                <a:solidFill>
                  <a:srgbClr val="FF0000"/>
                </a:solidFill>
                <a:latin typeface="Calibri"/>
                <a:cs typeface="Calibri"/>
              </a:rPr>
              <a:t>iteration</a:t>
            </a:r>
            <a:endParaRPr sz="2400">
              <a:latin typeface="Calibri"/>
              <a:cs typeface="Calibri"/>
            </a:endParaRPr>
          </a:p>
        </p:txBody>
      </p:sp>
      <p:pic>
        <p:nvPicPr>
          <p:cNvPr id="6" name="object 6"/>
          <p:cNvPicPr/>
          <p:nvPr/>
        </p:nvPicPr>
        <p:blipFill>
          <a:blip r:embed="rId2" cstate="print"/>
          <a:stretch>
            <a:fillRect/>
          </a:stretch>
        </p:blipFill>
        <p:spPr>
          <a:xfrm>
            <a:off x="1290793" y="2112500"/>
            <a:ext cx="6736467" cy="396207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18887" y="212979"/>
            <a:ext cx="11215370" cy="5758180"/>
          </a:xfrm>
          <a:prstGeom prst="rect">
            <a:avLst/>
          </a:prstGeom>
        </p:spPr>
        <p:txBody>
          <a:bodyPr vert="horz" wrap="square" lIns="0" tIns="85725" rIns="0" bIns="0" rtlCol="0">
            <a:spAutoFit/>
          </a:bodyPr>
          <a:lstStyle/>
          <a:p>
            <a:pPr marL="12700" marR="5080">
              <a:lnSpc>
                <a:spcPts val="2380"/>
              </a:lnSpc>
              <a:spcBef>
                <a:spcPts val="675"/>
              </a:spcBef>
            </a:pPr>
            <a:r>
              <a:rPr sz="2450" b="1" dirty="0">
                <a:solidFill>
                  <a:srgbClr val="FF0000"/>
                </a:solidFill>
                <a:latin typeface="Calibri"/>
                <a:cs typeface="Calibri"/>
              </a:rPr>
              <a:t>Clustering</a:t>
            </a:r>
            <a:r>
              <a:rPr sz="2450" dirty="0">
                <a:latin typeface="Calibri"/>
                <a:cs typeface="Calibri"/>
              </a:rPr>
              <a:t>: </a:t>
            </a:r>
            <a:r>
              <a:rPr sz="2450" spc="-40" dirty="0">
                <a:latin typeface="Calibri"/>
                <a:cs typeface="Calibri"/>
              </a:rPr>
              <a:t>Task</a:t>
            </a:r>
            <a:r>
              <a:rPr sz="2450" spc="10" dirty="0">
                <a:latin typeface="Calibri"/>
                <a:cs typeface="Calibri"/>
              </a:rPr>
              <a:t> of</a:t>
            </a:r>
            <a:r>
              <a:rPr sz="2450" spc="5" dirty="0">
                <a:latin typeface="Calibri"/>
                <a:cs typeface="Calibri"/>
              </a:rPr>
              <a:t> </a:t>
            </a:r>
            <a:r>
              <a:rPr sz="2450" dirty="0">
                <a:latin typeface="Calibri"/>
                <a:cs typeface="Calibri"/>
              </a:rPr>
              <a:t>grouping </a:t>
            </a:r>
            <a:r>
              <a:rPr sz="2450" spc="10" dirty="0">
                <a:latin typeface="Calibri"/>
                <a:cs typeface="Calibri"/>
              </a:rPr>
              <a:t>a </a:t>
            </a:r>
            <a:r>
              <a:rPr sz="2450" spc="5" dirty="0">
                <a:latin typeface="Calibri"/>
                <a:cs typeface="Calibri"/>
              </a:rPr>
              <a:t>set </a:t>
            </a:r>
            <a:r>
              <a:rPr sz="2450" spc="10" dirty="0">
                <a:latin typeface="Calibri"/>
                <a:cs typeface="Calibri"/>
              </a:rPr>
              <a:t>of</a:t>
            </a:r>
            <a:r>
              <a:rPr sz="2450" spc="5" dirty="0">
                <a:latin typeface="Calibri"/>
                <a:cs typeface="Calibri"/>
              </a:rPr>
              <a:t> </a:t>
            </a:r>
            <a:r>
              <a:rPr sz="2450" spc="-5" dirty="0">
                <a:latin typeface="Calibri"/>
                <a:cs typeface="Calibri"/>
              </a:rPr>
              <a:t>data</a:t>
            </a:r>
            <a:r>
              <a:rPr sz="2450" spc="5" dirty="0">
                <a:latin typeface="Calibri"/>
                <a:cs typeface="Calibri"/>
              </a:rPr>
              <a:t> points </a:t>
            </a:r>
            <a:r>
              <a:rPr sz="2450" spc="10" dirty="0">
                <a:latin typeface="Calibri"/>
                <a:cs typeface="Calibri"/>
              </a:rPr>
              <a:t>such </a:t>
            </a:r>
            <a:r>
              <a:rPr sz="2450" dirty="0">
                <a:latin typeface="Calibri"/>
                <a:cs typeface="Calibri"/>
              </a:rPr>
              <a:t>that </a:t>
            </a:r>
            <a:r>
              <a:rPr sz="2450" spc="-5" dirty="0">
                <a:latin typeface="Calibri"/>
                <a:cs typeface="Calibri"/>
              </a:rPr>
              <a:t>data</a:t>
            </a:r>
            <a:r>
              <a:rPr sz="2450" spc="10" dirty="0">
                <a:latin typeface="Calibri"/>
                <a:cs typeface="Calibri"/>
              </a:rPr>
              <a:t> </a:t>
            </a:r>
            <a:r>
              <a:rPr sz="2450" spc="5" dirty="0">
                <a:latin typeface="Calibri"/>
                <a:cs typeface="Calibri"/>
              </a:rPr>
              <a:t>points in </a:t>
            </a:r>
            <a:r>
              <a:rPr sz="2450" spc="10" dirty="0">
                <a:latin typeface="Calibri"/>
                <a:cs typeface="Calibri"/>
              </a:rPr>
              <a:t>the</a:t>
            </a:r>
            <a:r>
              <a:rPr sz="2450" dirty="0">
                <a:latin typeface="Calibri"/>
                <a:cs typeface="Calibri"/>
              </a:rPr>
              <a:t> </a:t>
            </a:r>
            <a:r>
              <a:rPr sz="2450" spc="10" dirty="0">
                <a:latin typeface="Calibri"/>
                <a:cs typeface="Calibri"/>
              </a:rPr>
              <a:t>same </a:t>
            </a:r>
            <a:r>
              <a:rPr sz="2450" dirty="0">
                <a:latin typeface="Calibri"/>
                <a:cs typeface="Calibri"/>
              </a:rPr>
              <a:t>group </a:t>
            </a:r>
            <a:r>
              <a:rPr sz="2450" spc="-540" dirty="0">
                <a:latin typeface="Calibri"/>
                <a:cs typeface="Calibri"/>
              </a:rPr>
              <a:t> </a:t>
            </a:r>
            <a:r>
              <a:rPr sz="2450" dirty="0">
                <a:latin typeface="Calibri"/>
                <a:cs typeface="Calibri"/>
              </a:rPr>
              <a:t>are </a:t>
            </a:r>
            <a:r>
              <a:rPr sz="2450" spc="5" dirty="0">
                <a:latin typeface="Calibri"/>
                <a:cs typeface="Calibri"/>
              </a:rPr>
              <a:t>more similar </a:t>
            </a:r>
            <a:r>
              <a:rPr sz="2450" dirty="0">
                <a:latin typeface="Calibri"/>
                <a:cs typeface="Calibri"/>
              </a:rPr>
              <a:t>to </a:t>
            </a:r>
            <a:r>
              <a:rPr sz="2450" spc="10" dirty="0">
                <a:latin typeface="Calibri"/>
                <a:cs typeface="Calibri"/>
              </a:rPr>
              <a:t>each </a:t>
            </a:r>
            <a:r>
              <a:rPr sz="2450" spc="5" dirty="0">
                <a:latin typeface="Calibri"/>
                <a:cs typeface="Calibri"/>
              </a:rPr>
              <a:t>other </a:t>
            </a:r>
            <a:r>
              <a:rPr sz="2450" spc="10" dirty="0">
                <a:latin typeface="Calibri"/>
                <a:cs typeface="Calibri"/>
              </a:rPr>
              <a:t>than </a:t>
            </a:r>
            <a:r>
              <a:rPr sz="2450" spc="-5" dirty="0">
                <a:latin typeface="Calibri"/>
                <a:cs typeface="Calibri"/>
              </a:rPr>
              <a:t>data </a:t>
            </a:r>
            <a:r>
              <a:rPr sz="2450" spc="5" dirty="0">
                <a:latin typeface="Calibri"/>
                <a:cs typeface="Calibri"/>
              </a:rPr>
              <a:t>points in </a:t>
            </a:r>
            <a:r>
              <a:rPr sz="2450" spc="10" dirty="0">
                <a:latin typeface="Calibri"/>
                <a:cs typeface="Calibri"/>
              </a:rPr>
              <a:t>another </a:t>
            </a:r>
            <a:r>
              <a:rPr sz="2450" dirty="0">
                <a:latin typeface="Calibri"/>
                <a:cs typeface="Calibri"/>
              </a:rPr>
              <a:t>group (group </a:t>
            </a:r>
            <a:r>
              <a:rPr sz="2450" spc="5" dirty="0">
                <a:latin typeface="Calibri"/>
                <a:cs typeface="Calibri"/>
              </a:rPr>
              <a:t>is </a:t>
            </a:r>
            <a:r>
              <a:rPr sz="2450" spc="10" dirty="0">
                <a:latin typeface="Calibri"/>
                <a:cs typeface="Calibri"/>
              </a:rPr>
              <a:t>known as </a:t>
            </a:r>
            <a:r>
              <a:rPr sz="2450" spc="15" dirty="0">
                <a:latin typeface="Calibri"/>
                <a:cs typeface="Calibri"/>
              </a:rPr>
              <a:t> </a:t>
            </a:r>
            <a:r>
              <a:rPr sz="2450" dirty="0">
                <a:latin typeface="Calibri"/>
                <a:cs typeface="Calibri"/>
              </a:rPr>
              <a:t>cluster)</a:t>
            </a:r>
          </a:p>
          <a:p>
            <a:pPr>
              <a:lnSpc>
                <a:spcPct val="100000"/>
              </a:lnSpc>
              <a:spcBef>
                <a:spcPts val="20"/>
              </a:spcBef>
            </a:pPr>
            <a:endParaRPr sz="2300" dirty="0">
              <a:latin typeface="Calibri"/>
              <a:cs typeface="Calibri"/>
            </a:endParaRPr>
          </a:p>
          <a:p>
            <a:pPr marL="12700">
              <a:lnSpc>
                <a:spcPts val="2910"/>
              </a:lnSpc>
            </a:pPr>
            <a:r>
              <a:rPr sz="2450" spc="5" dirty="0">
                <a:latin typeface="Calibri"/>
                <a:cs typeface="Calibri"/>
              </a:rPr>
              <a:t>It</a:t>
            </a:r>
            <a:r>
              <a:rPr sz="2450" dirty="0">
                <a:latin typeface="Calibri"/>
                <a:cs typeface="Calibri"/>
              </a:rPr>
              <a:t> groups</a:t>
            </a:r>
            <a:r>
              <a:rPr sz="2450" spc="10" dirty="0">
                <a:latin typeface="Calibri"/>
                <a:cs typeface="Calibri"/>
              </a:rPr>
              <a:t> </a:t>
            </a:r>
            <a:r>
              <a:rPr sz="2450" spc="-5" dirty="0">
                <a:latin typeface="Calibri"/>
                <a:cs typeface="Calibri"/>
              </a:rPr>
              <a:t>data</a:t>
            </a:r>
            <a:r>
              <a:rPr sz="2450" spc="10" dirty="0">
                <a:latin typeface="Calibri"/>
                <a:cs typeface="Calibri"/>
              </a:rPr>
              <a:t> </a:t>
            </a:r>
            <a:r>
              <a:rPr sz="2450" dirty="0">
                <a:latin typeface="Calibri"/>
                <a:cs typeface="Calibri"/>
              </a:rPr>
              <a:t>instances</a:t>
            </a:r>
            <a:r>
              <a:rPr sz="2450" spc="5" dirty="0">
                <a:latin typeface="Calibri"/>
                <a:cs typeface="Calibri"/>
              </a:rPr>
              <a:t> </a:t>
            </a:r>
            <a:r>
              <a:rPr sz="2450" dirty="0">
                <a:latin typeface="Calibri"/>
                <a:cs typeface="Calibri"/>
              </a:rPr>
              <a:t>that</a:t>
            </a:r>
            <a:r>
              <a:rPr sz="2450" spc="5" dirty="0">
                <a:latin typeface="Calibri"/>
                <a:cs typeface="Calibri"/>
              </a:rPr>
              <a:t> </a:t>
            </a:r>
            <a:r>
              <a:rPr sz="2450" dirty="0">
                <a:latin typeface="Calibri"/>
                <a:cs typeface="Calibri"/>
              </a:rPr>
              <a:t>are</a:t>
            </a:r>
            <a:r>
              <a:rPr sz="2450" spc="5" dirty="0">
                <a:latin typeface="Calibri"/>
                <a:cs typeface="Calibri"/>
              </a:rPr>
              <a:t> similar</a:t>
            </a:r>
            <a:r>
              <a:rPr sz="2450" spc="10" dirty="0">
                <a:latin typeface="Calibri"/>
                <a:cs typeface="Calibri"/>
              </a:rPr>
              <a:t> </a:t>
            </a:r>
            <a:r>
              <a:rPr sz="2450" dirty="0">
                <a:latin typeface="Calibri"/>
                <a:cs typeface="Calibri"/>
              </a:rPr>
              <a:t>to </a:t>
            </a:r>
            <a:r>
              <a:rPr sz="2450" spc="5" dirty="0">
                <a:latin typeface="Calibri"/>
                <a:cs typeface="Calibri"/>
              </a:rPr>
              <a:t>(near)</a:t>
            </a:r>
            <a:r>
              <a:rPr sz="2450" spc="10" dirty="0">
                <a:latin typeface="Calibri"/>
                <a:cs typeface="Calibri"/>
              </a:rPr>
              <a:t> each</a:t>
            </a:r>
            <a:r>
              <a:rPr sz="2450" spc="5" dirty="0">
                <a:latin typeface="Calibri"/>
                <a:cs typeface="Calibri"/>
              </a:rPr>
              <a:t> other in</a:t>
            </a:r>
            <a:r>
              <a:rPr sz="2450" dirty="0">
                <a:latin typeface="Calibri"/>
                <a:cs typeface="Calibri"/>
              </a:rPr>
              <a:t> </a:t>
            </a:r>
            <a:r>
              <a:rPr sz="2450" spc="10" dirty="0">
                <a:latin typeface="Calibri"/>
                <a:cs typeface="Calibri"/>
              </a:rPr>
              <a:t>one</a:t>
            </a:r>
            <a:r>
              <a:rPr sz="2450" spc="5" dirty="0">
                <a:latin typeface="Calibri"/>
                <a:cs typeface="Calibri"/>
              </a:rPr>
              <a:t> </a:t>
            </a:r>
            <a:r>
              <a:rPr sz="2450" dirty="0">
                <a:latin typeface="Calibri"/>
                <a:cs typeface="Calibri"/>
              </a:rPr>
              <a:t>cluster</a:t>
            </a:r>
            <a:r>
              <a:rPr sz="2450" spc="5" dirty="0">
                <a:latin typeface="Calibri"/>
                <a:cs typeface="Calibri"/>
              </a:rPr>
              <a:t> </a:t>
            </a:r>
            <a:r>
              <a:rPr sz="2450" spc="15" dirty="0">
                <a:latin typeface="Calibri"/>
                <a:cs typeface="Calibri"/>
              </a:rPr>
              <a:t>and</a:t>
            </a:r>
            <a:endParaRPr sz="2450" dirty="0">
              <a:latin typeface="Calibri"/>
              <a:cs typeface="Calibri"/>
            </a:endParaRPr>
          </a:p>
          <a:p>
            <a:pPr marL="12700">
              <a:lnSpc>
                <a:spcPts val="2910"/>
              </a:lnSpc>
            </a:pPr>
            <a:r>
              <a:rPr sz="2450" spc="-5" dirty="0">
                <a:latin typeface="Calibri"/>
                <a:cs typeface="Calibri"/>
              </a:rPr>
              <a:t>data</a:t>
            </a:r>
            <a:r>
              <a:rPr sz="2450" spc="10" dirty="0">
                <a:latin typeface="Calibri"/>
                <a:cs typeface="Calibri"/>
              </a:rPr>
              <a:t> </a:t>
            </a:r>
            <a:r>
              <a:rPr sz="2450" dirty="0">
                <a:latin typeface="Calibri"/>
                <a:cs typeface="Calibri"/>
              </a:rPr>
              <a:t>instances</a:t>
            </a:r>
            <a:r>
              <a:rPr sz="2450" spc="10" dirty="0">
                <a:latin typeface="Calibri"/>
                <a:cs typeface="Calibri"/>
              </a:rPr>
              <a:t> </a:t>
            </a:r>
            <a:r>
              <a:rPr sz="2450" dirty="0">
                <a:latin typeface="Calibri"/>
                <a:cs typeface="Calibri"/>
              </a:rPr>
              <a:t>that</a:t>
            </a:r>
            <a:r>
              <a:rPr sz="2450" spc="10" dirty="0">
                <a:latin typeface="Calibri"/>
                <a:cs typeface="Calibri"/>
              </a:rPr>
              <a:t> </a:t>
            </a:r>
            <a:r>
              <a:rPr sz="2450" dirty="0">
                <a:latin typeface="Calibri"/>
                <a:cs typeface="Calibri"/>
              </a:rPr>
              <a:t>are</a:t>
            </a:r>
            <a:r>
              <a:rPr sz="2450" spc="5" dirty="0">
                <a:latin typeface="Calibri"/>
                <a:cs typeface="Calibri"/>
              </a:rPr>
              <a:t> very</a:t>
            </a:r>
            <a:r>
              <a:rPr sz="2450" spc="10" dirty="0">
                <a:latin typeface="Calibri"/>
                <a:cs typeface="Calibri"/>
              </a:rPr>
              <a:t> </a:t>
            </a:r>
            <a:r>
              <a:rPr sz="2450" spc="-10" dirty="0">
                <a:latin typeface="Calibri"/>
                <a:cs typeface="Calibri"/>
              </a:rPr>
              <a:t>different</a:t>
            </a:r>
            <a:r>
              <a:rPr sz="2450" spc="5" dirty="0">
                <a:latin typeface="Calibri"/>
                <a:cs typeface="Calibri"/>
              </a:rPr>
              <a:t> </a:t>
            </a:r>
            <a:r>
              <a:rPr sz="2450" spc="-5" dirty="0">
                <a:latin typeface="Calibri"/>
                <a:cs typeface="Calibri"/>
              </a:rPr>
              <a:t>(far</a:t>
            </a:r>
            <a:r>
              <a:rPr sz="2450" spc="15" dirty="0">
                <a:latin typeface="Calibri"/>
                <a:cs typeface="Calibri"/>
              </a:rPr>
              <a:t> </a:t>
            </a:r>
            <a:r>
              <a:rPr sz="2450" spc="-5" dirty="0">
                <a:latin typeface="Calibri"/>
                <a:cs typeface="Calibri"/>
              </a:rPr>
              <a:t>away)</a:t>
            </a:r>
            <a:r>
              <a:rPr sz="2450" spc="5" dirty="0">
                <a:latin typeface="Calibri"/>
                <a:cs typeface="Calibri"/>
              </a:rPr>
              <a:t> </a:t>
            </a:r>
            <a:r>
              <a:rPr sz="2450" dirty="0">
                <a:latin typeface="Calibri"/>
                <a:cs typeface="Calibri"/>
              </a:rPr>
              <a:t>from</a:t>
            </a:r>
            <a:r>
              <a:rPr sz="2450" spc="10" dirty="0">
                <a:latin typeface="Calibri"/>
                <a:cs typeface="Calibri"/>
              </a:rPr>
              <a:t> each</a:t>
            </a:r>
            <a:r>
              <a:rPr sz="2450" spc="5" dirty="0">
                <a:latin typeface="Calibri"/>
                <a:cs typeface="Calibri"/>
              </a:rPr>
              <a:t> other</a:t>
            </a:r>
            <a:r>
              <a:rPr sz="2450" spc="10" dirty="0">
                <a:latin typeface="Calibri"/>
                <a:cs typeface="Calibri"/>
              </a:rPr>
              <a:t> </a:t>
            </a:r>
            <a:r>
              <a:rPr sz="2450" spc="-5" dirty="0">
                <a:latin typeface="Calibri"/>
                <a:cs typeface="Calibri"/>
              </a:rPr>
              <a:t>into</a:t>
            </a:r>
            <a:r>
              <a:rPr sz="2450" spc="5" dirty="0">
                <a:latin typeface="Calibri"/>
                <a:cs typeface="Calibri"/>
              </a:rPr>
              <a:t> </a:t>
            </a:r>
            <a:r>
              <a:rPr sz="2450" spc="-10" dirty="0">
                <a:latin typeface="Calibri"/>
                <a:cs typeface="Calibri"/>
              </a:rPr>
              <a:t>different</a:t>
            </a:r>
            <a:r>
              <a:rPr sz="2450" spc="5" dirty="0">
                <a:latin typeface="Calibri"/>
                <a:cs typeface="Calibri"/>
              </a:rPr>
              <a:t> </a:t>
            </a:r>
            <a:r>
              <a:rPr sz="2450" spc="-5" dirty="0">
                <a:latin typeface="Calibri"/>
                <a:cs typeface="Calibri"/>
              </a:rPr>
              <a:t>clusters.</a:t>
            </a:r>
            <a:endParaRPr sz="2450" dirty="0">
              <a:latin typeface="Calibri"/>
              <a:cs typeface="Calibri"/>
            </a:endParaRPr>
          </a:p>
          <a:p>
            <a:pPr>
              <a:lnSpc>
                <a:spcPct val="100000"/>
              </a:lnSpc>
              <a:spcBef>
                <a:spcPts val="5"/>
              </a:spcBef>
            </a:pPr>
            <a:endParaRPr sz="2300" dirty="0">
              <a:latin typeface="Calibri"/>
              <a:cs typeface="Calibri"/>
            </a:endParaRPr>
          </a:p>
          <a:p>
            <a:pPr marL="12700">
              <a:lnSpc>
                <a:spcPts val="2910"/>
              </a:lnSpc>
            </a:pPr>
            <a:r>
              <a:rPr sz="2450" b="1" spc="-5" dirty="0">
                <a:solidFill>
                  <a:srgbClr val="FF0000"/>
                </a:solidFill>
                <a:latin typeface="Calibri"/>
                <a:cs typeface="Calibri"/>
              </a:rPr>
              <a:t>Types</a:t>
            </a:r>
            <a:r>
              <a:rPr sz="2450" b="1" spc="-30" dirty="0">
                <a:solidFill>
                  <a:srgbClr val="FF0000"/>
                </a:solidFill>
                <a:latin typeface="Calibri"/>
                <a:cs typeface="Calibri"/>
              </a:rPr>
              <a:t> </a:t>
            </a:r>
            <a:r>
              <a:rPr sz="2450" b="1" spc="10" dirty="0">
                <a:solidFill>
                  <a:srgbClr val="FF0000"/>
                </a:solidFill>
                <a:latin typeface="Calibri"/>
                <a:cs typeface="Calibri"/>
              </a:rPr>
              <a:t>of</a:t>
            </a:r>
            <a:r>
              <a:rPr sz="2450" b="1" spc="-30" dirty="0">
                <a:solidFill>
                  <a:srgbClr val="FF0000"/>
                </a:solidFill>
                <a:latin typeface="Calibri"/>
                <a:cs typeface="Calibri"/>
              </a:rPr>
              <a:t> </a:t>
            </a:r>
            <a:r>
              <a:rPr sz="2450" b="1" spc="5" dirty="0">
                <a:solidFill>
                  <a:srgbClr val="FF0000"/>
                </a:solidFill>
                <a:latin typeface="Calibri"/>
                <a:cs typeface="Calibri"/>
              </a:rPr>
              <a:t>clustering</a:t>
            </a:r>
            <a:r>
              <a:rPr sz="2450" spc="5" dirty="0">
                <a:latin typeface="Calibri"/>
                <a:cs typeface="Calibri"/>
              </a:rPr>
              <a:t>:</a:t>
            </a:r>
            <a:endParaRPr sz="2450" dirty="0">
              <a:latin typeface="Calibri"/>
              <a:cs typeface="Calibri"/>
            </a:endParaRPr>
          </a:p>
          <a:p>
            <a:pPr marL="927100" marR="7032625" indent="-457200">
              <a:lnSpc>
                <a:spcPts val="2880"/>
              </a:lnSpc>
              <a:spcBef>
                <a:spcPts val="114"/>
              </a:spcBef>
              <a:buAutoNum type="arabicPeriod"/>
              <a:tabLst>
                <a:tab pos="779780" algn="l"/>
              </a:tabLst>
            </a:pPr>
            <a:r>
              <a:rPr sz="2450" dirty="0">
                <a:latin typeface="Calibri"/>
                <a:cs typeface="Calibri"/>
              </a:rPr>
              <a:t>Hierarchical Clustering: </a:t>
            </a:r>
            <a:r>
              <a:rPr sz="2450" spc="5" dirty="0">
                <a:latin typeface="Calibri"/>
                <a:cs typeface="Calibri"/>
              </a:rPr>
              <a:t> </a:t>
            </a:r>
            <a:r>
              <a:rPr sz="2450" dirty="0">
                <a:latin typeface="Calibri"/>
                <a:cs typeface="Calibri"/>
              </a:rPr>
              <a:t>Agglomerative </a:t>
            </a:r>
            <a:r>
              <a:rPr sz="2450" spc="5" dirty="0">
                <a:latin typeface="Calibri"/>
                <a:cs typeface="Calibri"/>
              </a:rPr>
              <a:t>clustering, </a:t>
            </a:r>
            <a:r>
              <a:rPr sz="2450" spc="-540" dirty="0">
                <a:latin typeface="Calibri"/>
                <a:cs typeface="Calibri"/>
              </a:rPr>
              <a:t> </a:t>
            </a:r>
            <a:r>
              <a:rPr sz="2450" dirty="0">
                <a:latin typeface="Calibri"/>
                <a:cs typeface="Calibri"/>
              </a:rPr>
              <a:t>divisive</a:t>
            </a:r>
            <a:r>
              <a:rPr sz="2450" spc="-5" dirty="0">
                <a:latin typeface="Calibri"/>
                <a:cs typeface="Calibri"/>
              </a:rPr>
              <a:t> </a:t>
            </a:r>
            <a:r>
              <a:rPr sz="2450" dirty="0">
                <a:latin typeface="Calibri"/>
                <a:cs typeface="Calibri"/>
              </a:rPr>
              <a:t>clustering</a:t>
            </a:r>
          </a:p>
          <a:p>
            <a:pPr marL="779145" indent="-309880">
              <a:lnSpc>
                <a:spcPts val="2755"/>
              </a:lnSpc>
              <a:buAutoNum type="arabicPeriod"/>
              <a:tabLst>
                <a:tab pos="779780" algn="l"/>
              </a:tabLst>
            </a:pPr>
            <a:r>
              <a:rPr sz="2450" spc="5" dirty="0">
                <a:latin typeface="Calibri"/>
                <a:cs typeface="Calibri"/>
              </a:rPr>
              <a:t>Partitional</a:t>
            </a:r>
            <a:r>
              <a:rPr sz="2450" spc="-20" dirty="0">
                <a:latin typeface="Calibri"/>
                <a:cs typeface="Calibri"/>
              </a:rPr>
              <a:t> </a:t>
            </a:r>
            <a:r>
              <a:rPr sz="2450" dirty="0">
                <a:latin typeface="Calibri"/>
                <a:cs typeface="Calibri"/>
              </a:rPr>
              <a:t>Clustering</a:t>
            </a:r>
          </a:p>
          <a:p>
            <a:pPr marL="927100">
              <a:lnSpc>
                <a:spcPts val="2875"/>
              </a:lnSpc>
            </a:pPr>
            <a:r>
              <a:rPr sz="2450" spc="-15" dirty="0">
                <a:latin typeface="Calibri"/>
                <a:cs typeface="Calibri"/>
              </a:rPr>
              <a:t>Forgy’s</a:t>
            </a:r>
            <a:r>
              <a:rPr sz="2450" spc="-20" dirty="0">
                <a:latin typeface="Calibri"/>
                <a:cs typeface="Calibri"/>
              </a:rPr>
              <a:t> </a:t>
            </a:r>
            <a:r>
              <a:rPr sz="2450" spc="5" dirty="0">
                <a:latin typeface="Calibri"/>
                <a:cs typeface="Calibri"/>
              </a:rPr>
              <a:t>Algorithm</a:t>
            </a:r>
            <a:endParaRPr sz="2450" dirty="0">
              <a:latin typeface="Calibri"/>
              <a:cs typeface="Calibri"/>
            </a:endParaRPr>
          </a:p>
          <a:p>
            <a:pPr marL="927100">
              <a:lnSpc>
                <a:spcPts val="2875"/>
              </a:lnSpc>
            </a:pPr>
            <a:r>
              <a:rPr sz="2450" spc="-5" dirty="0">
                <a:latin typeface="Calibri"/>
                <a:cs typeface="Calibri"/>
              </a:rPr>
              <a:t>Exclusive</a:t>
            </a:r>
            <a:r>
              <a:rPr sz="2450" dirty="0">
                <a:latin typeface="Calibri"/>
                <a:cs typeface="Calibri"/>
              </a:rPr>
              <a:t> Clustering: K-means</a:t>
            </a:r>
          </a:p>
          <a:p>
            <a:pPr marL="927100">
              <a:lnSpc>
                <a:spcPts val="2875"/>
              </a:lnSpc>
            </a:pPr>
            <a:r>
              <a:rPr sz="2450" dirty="0">
                <a:latin typeface="Calibri"/>
                <a:cs typeface="Calibri"/>
              </a:rPr>
              <a:t>Isodata </a:t>
            </a:r>
            <a:r>
              <a:rPr sz="2450" spc="5" dirty="0">
                <a:latin typeface="Calibri"/>
                <a:cs typeface="Calibri"/>
              </a:rPr>
              <a:t>(Combination</a:t>
            </a:r>
            <a:r>
              <a:rPr sz="2450" spc="-5" dirty="0">
                <a:latin typeface="Calibri"/>
                <a:cs typeface="Calibri"/>
              </a:rPr>
              <a:t> </a:t>
            </a:r>
            <a:r>
              <a:rPr sz="2450" spc="10" dirty="0">
                <a:latin typeface="Calibri"/>
                <a:cs typeface="Calibri"/>
              </a:rPr>
              <a:t>of</a:t>
            </a:r>
            <a:r>
              <a:rPr sz="2450" spc="-5" dirty="0">
                <a:latin typeface="Calibri"/>
                <a:cs typeface="Calibri"/>
              </a:rPr>
              <a:t> </a:t>
            </a:r>
            <a:r>
              <a:rPr sz="2450" spc="-15" dirty="0">
                <a:latin typeface="Calibri"/>
                <a:cs typeface="Calibri"/>
              </a:rPr>
              <a:t>Forgy’s</a:t>
            </a:r>
            <a:r>
              <a:rPr sz="2450" spc="5" dirty="0">
                <a:latin typeface="Calibri"/>
                <a:cs typeface="Calibri"/>
              </a:rPr>
              <a:t> </a:t>
            </a:r>
            <a:r>
              <a:rPr sz="2450" spc="15" dirty="0">
                <a:latin typeface="Calibri"/>
                <a:cs typeface="Calibri"/>
              </a:rPr>
              <a:t>and</a:t>
            </a:r>
            <a:r>
              <a:rPr sz="2450" dirty="0">
                <a:latin typeface="Calibri"/>
                <a:cs typeface="Calibri"/>
              </a:rPr>
              <a:t> </a:t>
            </a:r>
            <a:r>
              <a:rPr sz="2450" spc="10" dirty="0">
                <a:latin typeface="Calibri"/>
                <a:cs typeface="Calibri"/>
              </a:rPr>
              <a:t>k</a:t>
            </a:r>
            <a:r>
              <a:rPr sz="2450" spc="-5" dirty="0">
                <a:latin typeface="Calibri"/>
                <a:cs typeface="Calibri"/>
              </a:rPr>
              <a:t> </a:t>
            </a:r>
            <a:r>
              <a:rPr sz="2450" spc="10" dirty="0">
                <a:latin typeface="Calibri"/>
                <a:cs typeface="Calibri"/>
              </a:rPr>
              <a:t>Means)</a:t>
            </a:r>
            <a:endParaRPr sz="2450" dirty="0">
              <a:latin typeface="Calibri"/>
              <a:cs typeface="Calibri"/>
            </a:endParaRPr>
          </a:p>
          <a:p>
            <a:pPr marL="779145" indent="-309880">
              <a:lnSpc>
                <a:spcPts val="2910"/>
              </a:lnSpc>
              <a:buAutoNum type="arabicPeriod" startAt="3"/>
              <a:tabLst>
                <a:tab pos="779780" algn="l"/>
              </a:tabLst>
            </a:pPr>
            <a:r>
              <a:rPr sz="2450" dirty="0">
                <a:latin typeface="Calibri"/>
                <a:cs typeface="Calibri"/>
              </a:rPr>
              <a:t>Probabilistic Clustering:</a:t>
            </a:r>
            <a:r>
              <a:rPr sz="2450" spc="5" dirty="0">
                <a:latin typeface="Calibri"/>
                <a:cs typeface="Calibri"/>
              </a:rPr>
              <a:t> Mixture </a:t>
            </a:r>
            <a:r>
              <a:rPr sz="2450" spc="10" dirty="0">
                <a:latin typeface="Calibri"/>
                <a:cs typeface="Calibri"/>
              </a:rPr>
              <a:t>of</a:t>
            </a:r>
            <a:r>
              <a:rPr sz="2450" spc="5" dirty="0">
                <a:latin typeface="Calibri"/>
                <a:cs typeface="Calibri"/>
              </a:rPr>
              <a:t> Gaussian</a:t>
            </a:r>
            <a:r>
              <a:rPr sz="2450" dirty="0">
                <a:latin typeface="Calibri"/>
                <a:cs typeface="Calibri"/>
              </a:rPr>
              <a:t> </a:t>
            </a:r>
            <a:r>
              <a:rPr sz="2450" spc="5" dirty="0">
                <a:latin typeface="Calibri"/>
                <a:cs typeface="Calibri"/>
              </a:rPr>
              <a:t>models</a:t>
            </a:r>
            <a:endParaRPr sz="2450" dirty="0">
              <a:latin typeface="Calibri"/>
              <a:cs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718590" y="6428678"/>
            <a:ext cx="17970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35C75"/>
                </a:solidFill>
                <a:latin typeface="Calibri"/>
                <a:cs typeface="Calibri"/>
              </a:rPr>
              <a:t>67</a:t>
            </a:r>
            <a:endParaRPr sz="1200">
              <a:latin typeface="Calibri"/>
              <a:cs typeface="Calibri"/>
            </a:endParaRPr>
          </a:p>
        </p:txBody>
      </p:sp>
      <p:sp>
        <p:nvSpPr>
          <p:cNvPr id="3" name="object 3"/>
          <p:cNvSpPr txBox="1">
            <a:spLocks noGrp="1"/>
          </p:cNvSpPr>
          <p:nvPr>
            <p:ph type="title"/>
          </p:nvPr>
        </p:nvSpPr>
        <p:spPr>
          <a:xfrm>
            <a:off x="3331864" y="233501"/>
            <a:ext cx="572960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A50021"/>
                </a:solidFill>
                <a:latin typeface="Times New Roman"/>
                <a:cs typeface="Times New Roman"/>
              </a:rPr>
              <a:t>Illustration</a:t>
            </a:r>
            <a:r>
              <a:rPr sz="2400" b="1" spc="-25" dirty="0">
                <a:solidFill>
                  <a:srgbClr val="A50021"/>
                </a:solidFill>
                <a:latin typeface="Times New Roman"/>
                <a:cs typeface="Times New Roman"/>
              </a:rPr>
              <a:t> </a:t>
            </a:r>
            <a:r>
              <a:rPr sz="2400" b="1" dirty="0">
                <a:solidFill>
                  <a:srgbClr val="A50021"/>
                </a:solidFill>
                <a:latin typeface="Times New Roman"/>
                <a:cs typeface="Times New Roman"/>
              </a:rPr>
              <a:t>of</a:t>
            </a:r>
            <a:r>
              <a:rPr sz="2400" b="1" spc="-15" dirty="0">
                <a:solidFill>
                  <a:srgbClr val="A50021"/>
                </a:solidFill>
                <a:latin typeface="Times New Roman"/>
                <a:cs typeface="Times New Roman"/>
              </a:rPr>
              <a:t> </a:t>
            </a:r>
            <a:r>
              <a:rPr sz="2400" b="1" spc="-20" dirty="0">
                <a:solidFill>
                  <a:srgbClr val="A50021"/>
                </a:solidFill>
                <a:latin typeface="Times New Roman"/>
                <a:cs typeface="Times New Roman"/>
              </a:rPr>
              <a:t>Forgy’s </a:t>
            </a:r>
            <a:r>
              <a:rPr sz="2400" b="1" spc="-5" dirty="0">
                <a:solidFill>
                  <a:srgbClr val="A50021"/>
                </a:solidFill>
                <a:latin typeface="Times New Roman"/>
                <a:cs typeface="Times New Roman"/>
              </a:rPr>
              <a:t>clustering</a:t>
            </a:r>
            <a:r>
              <a:rPr sz="2400" b="1" spc="-20" dirty="0">
                <a:solidFill>
                  <a:srgbClr val="A50021"/>
                </a:solidFill>
                <a:latin typeface="Times New Roman"/>
                <a:cs typeface="Times New Roman"/>
              </a:rPr>
              <a:t> </a:t>
            </a:r>
            <a:r>
              <a:rPr sz="2400" b="1" dirty="0">
                <a:solidFill>
                  <a:srgbClr val="A50021"/>
                </a:solidFill>
                <a:latin typeface="Times New Roman"/>
                <a:cs typeface="Times New Roman"/>
              </a:rPr>
              <a:t>algorithms</a:t>
            </a:r>
            <a:endParaRPr sz="2400">
              <a:latin typeface="Times New Roman"/>
              <a:cs typeface="Times New Roman"/>
            </a:endParaRPr>
          </a:p>
        </p:txBody>
      </p:sp>
      <p:graphicFrame>
        <p:nvGraphicFramePr>
          <p:cNvPr id="4" name="object 4"/>
          <p:cNvGraphicFramePr>
            <a:graphicFrameLocks noGrp="1"/>
          </p:cNvGraphicFramePr>
          <p:nvPr/>
        </p:nvGraphicFramePr>
        <p:xfrm>
          <a:off x="725295" y="4339504"/>
          <a:ext cx="4526279" cy="1732995"/>
        </p:xfrm>
        <a:graphic>
          <a:graphicData uri="http://schemas.openxmlformats.org/drawingml/2006/table">
            <a:tbl>
              <a:tblPr firstRow="1" bandRow="1">
                <a:tableStyleId>{2D5ABB26-0587-4C30-8999-92F81FD0307C}</a:tableStyleId>
              </a:tblPr>
              <a:tblGrid>
                <a:gridCol w="1291590">
                  <a:extLst>
                    <a:ext uri="{9D8B030D-6E8A-4147-A177-3AD203B41FA5}">
                      <a16:colId xmlns:a16="http://schemas.microsoft.com/office/drawing/2014/main" val="20000"/>
                    </a:ext>
                  </a:extLst>
                </a:gridCol>
                <a:gridCol w="1431290">
                  <a:extLst>
                    <a:ext uri="{9D8B030D-6E8A-4147-A177-3AD203B41FA5}">
                      <a16:colId xmlns:a16="http://schemas.microsoft.com/office/drawing/2014/main" val="20001"/>
                    </a:ext>
                  </a:extLst>
                </a:gridCol>
                <a:gridCol w="1803399">
                  <a:extLst>
                    <a:ext uri="{9D8B030D-6E8A-4147-A177-3AD203B41FA5}">
                      <a16:colId xmlns:a16="http://schemas.microsoft.com/office/drawing/2014/main" val="20002"/>
                    </a:ext>
                  </a:extLst>
                </a:gridCol>
              </a:tblGrid>
              <a:tr h="335274">
                <a:tc rowSpan="2">
                  <a:txBody>
                    <a:bodyPr/>
                    <a:lstStyle/>
                    <a:p>
                      <a:pPr marL="268605">
                        <a:lnSpc>
                          <a:spcPct val="100000"/>
                        </a:lnSpc>
                        <a:spcBef>
                          <a:spcPts val="235"/>
                        </a:spcBef>
                      </a:pPr>
                      <a:r>
                        <a:rPr sz="1600" spc="-10" dirty="0">
                          <a:solidFill>
                            <a:srgbClr val="FFFFFF"/>
                          </a:solidFill>
                          <a:latin typeface="Cambria Math"/>
                          <a:cs typeface="Cambria Math"/>
                        </a:rPr>
                        <a:t>Centroid</a:t>
                      </a:r>
                      <a:endParaRPr sz="1600">
                        <a:latin typeface="Cambria Math"/>
                        <a:cs typeface="Cambria Math"/>
                      </a:endParaRPr>
                    </a:p>
                  </a:txBody>
                  <a:tcPr marL="0" marR="0" marT="298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tc gridSpan="2">
                  <a:txBody>
                    <a:bodyPr/>
                    <a:lstStyle/>
                    <a:p>
                      <a:pPr marL="813435">
                        <a:lnSpc>
                          <a:spcPct val="100000"/>
                        </a:lnSpc>
                        <a:spcBef>
                          <a:spcPts val="235"/>
                        </a:spcBef>
                      </a:pPr>
                      <a:r>
                        <a:rPr sz="1600" spc="-10" dirty="0">
                          <a:solidFill>
                            <a:srgbClr val="FFFFFF"/>
                          </a:solidFill>
                          <a:latin typeface="Cambria Math"/>
                          <a:cs typeface="Cambria Math"/>
                        </a:rPr>
                        <a:t>Revised</a:t>
                      </a:r>
                      <a:r>
                        <a:rPr sz="1600" spc="300" dirty="0">
                          <a:solidFill>
                            <a:srgbClr val="FFFFFF"/>
                          </a:solidFill>
                          <a:latin typeface="Cambria Math"/>
                          <a:cs typeface="Cambria Math"/>
                        </a:rPr>
                        <a:t> </a:t>
                      </a:r>
                      <a:r>
                        <a:rPr sz="1600" spc="-10" dirty="0">
                          <a:solidFill>
                            <a:srgbClr val="FFFFFF"/>
                          </a:solidFill>
                          <a:latin typeface="Cambria Math"/>
                          <a:cs typeface="Cambria Math"/>
                        </a:rPr>
                        <a:t>Centroids</a:t>
                      </a:r>
                      <a:endParaRPr sz="1600">
                        <a:latin typeface="Cambria Math"/>
                        <a:cs typeface="Cambria Math"/>
                      </a:endParaRPr>
                    </a:p>
                  </a:txBody>
                  <a:tcPr marL="0" marR="0" marT="29845" marB="0">
                    <a:lnL w="12700">
                      <a:solidFill>
                        <a:srgbClr val="000000"/>
                      </a:solidFill>
                      <a:prstDash val="solid"/>
                    </a:lnL>
                    <a:lnR w="12700">
                      <a:solidFill>
                        <a:srgbClr val="000000"/>
                      </a:solidFill>
                      <a:prstDash val="solid"/>
                    </a:lnR>
                    <a:lnT w="12700">
                      <a:solidFill>
                        <a:srgbClr val="000000"/>
                      </a:solidFill>
                      <a:prstDash val="solid"/>
                    </a:lnT>
                    <a:solidFill>
                      <a:srgbClr val="4F81BD"/>
                    </a:solidFill>
                  </a:tcPr>
                </a:tc>
                <a:tc hMerge="1">
                  <a:txBody>
                    <a:bodyPr/>
                    <a:lstStyle/>
                    <a:p>
                      <a:endParaRPr/>
                    </a:p>
                  </a:txBody>
                  <a:tcPr marL="0" marR="0" marT="0" marB="0"/>
                </a:tc>
                <a:extLst>
                  <a:ext uri="{0D108BD9-81ED-4DB2-BD59-A6C34878D82A}">
                    <a16:rowId xmlns:a16="http://schemas.microsoft.com/office/drawing/2014/main" val="10000"/>
                  </a:ext>
                </a:extLst>
              </a:tr>
              <a:tr h="335274">
                <a:tc vMerge="1">
                  <a:txBody>
                    <a:bodyPr/>
                    <a:lstStyle/>
                    <a:p>
                      <a:endParaRPr/>
                    </a:p>
                  </a:txBody>
                  <a:tcPr marL="0" marR="0" marT="298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D"/>
                    </a:solidFill>
                  </a:tcPr>
                </a:tc>
                <a:tc>
                  <a:txBody>
                    <a:bodyPr/>
                    <a:lstStyle/>
                    <a:p>
                      <a:pPr>
                        <a:lnSpc>
                          <a:spcPct val="100000"/>
                        </a:lnSpc>
                      </a:pPr>
                      <a:endParaRPr sz="2100">
                        <a:latin typeface="Times New Roman"/>
                        <a:cs typeface="Times New Roman"/>
                      </a:endParaRPr>
                    </a:p>
                  </a:txBody>
                  <a:tcPr marL="0" marR="0" marT="0" marB="0">
                    <a:solidFill>
                      <a:srgbClr val="000000"/>
                    </a:solidFill>
                  </a:tcPr>
                </a:tc>
                <a:tc>
                  <a:txBody>
                    <a:bodyPr/>
                    <a:lstStyle/>
                    <a:p>
                      <a:pPr>
                        <a:lnSpc>
                          <a:spcPct val="100000"/>
                        </a:lnSpc>
                      </a:pPr>
                      <a:endParaRPr sz="210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1"/>
                  </a:ext>
                </a:extLst>
              </a:tr>
              <a:tr h="354149">
                <a:tc>
                  <a:txBody>
                    <a:bodyPr/>
                    <a:lstStyle/>
                    <a:p>
                      <a:pPr marR="565785" algn="r">
                        <a:lnSpc>
                          <a:spcPct val="100000"/>
                        </a:lnSpc>
                        <a:spcBef>
                          <a:spcPts val="244"/>
                        </a:spcBef>
                      </a:pPr>
                      <a:r>
                        <a:rPr sz="1400" spc="5" dirty="0">
                          <a:latin typeface="Cambria Math"/>
                          <a:cs typeface="Cambria Math"/>
                        </a:rPr>
                        <a:t>c</a:t>
                      </a:r>
                      <a:r>
                        <a:rPr sz="1350" spc="7" baseline="-30864" dirty="0">
                          <a:latin typeface="Cambria Math"/>
                          <a:cs typeface="Cambria Math"/>
                        </a:rPr>
                        <a:t>1</a:t>
                      </a:r>
                      <a:endParaRPr sz="1350" baseline="-30864">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44"/>
                        </a:spcBef>
                      </a:pPr>
                      <a:r>
                        <a:rPr sz="1400" spc="-5" dirty="0">
                          <a:latin typeface="Cambria Math"/>
                          <a:cs typeface="Cambria Math"/>
                        </a:rPr>
                        <a:t>5.0</a:t>
                      </a:r>
                      <a:endParaRPr sz="1400">
                        <a:latin typeface="Cambria Math"/>
                        <a:cs typeface="Cambria Math"/>
                      </a:endParaRPr>
                    </a:p>
                  </a:txBody>
                  <a:tcPr marL="0" marR="0" marT="31114" marB="0">
                    <a:lnL w="12700">
                      <a:solidFill>
                        <a:srgbClr val="000000"/>
                      </a:solidFill>
                      <a:prstDash val="solid"/>
                    </a:lnL>
                    <a:lnR w="12700">
                      <a:solidFill>
                        <a:srgbClr val="000000"/>
                      </a:solidFill>
                      <a:prstDash val="solid"/>
                    </a:lnR>
                    <a:lnB w="12700">
                      <a:solidFill>
                        <a:srgbClr val="000000"/>
                      </a:solidFill>
                      <a:prstDash val="solid"/>
                    </a:lnB>
                    <a:solidFill>
                      <a:srgbClr val="E7ECF4"/>
                    </a:solidFill>
                  </a:tcPr>
                </a:tc>
                <a:tc>
                  <a:txBody>
                    <a:bodyPr/>
                    <a:lstStyle/>
                    <a:p>
                      <a:pPr algn="ctr">
                        <a:lnSpc>
                          <a:spcPct val="100000"/>
                        </a:lnSpc>
                        <a:spcBef>
                          <a:spcPts val="244"/>
                        </a:spcBef>
                      </a:pPr>
                      <a:r>
                        <a:rPr sz="1400" spc="-5" dirty="0">
                          <a:latin typeface="Cambria Math"/>
                          <a:cs typeface="Cambria Math"/>
                        </a:rPr>
                        <a:t>7.1</a:t>
                      </a:r>
                      <a:endParaRPr sz="1400">
                        <a:latin typeface="Cambria Math"/>
                        <a:cs typeface="Cambria Math"/>
                      </a:endParaRPr>
                    </a:p>
                  </a:txBody>
                  <a:tcPr marL="0" marR="0" marT="31114" marB="0">
                    <a:lnL w="12700">
                      <a:solidFill>
                        <a:srgbClr val="000000"/>
                      </a:solidFill>
                      <a:prstDash val="solid"/>
                    </a:lnL>
                    <a:lnR w="12700">
                      <a:solidFill>
                        <a:srgbClr val="000000"/>
                      </a:solidFill>
                      <a:prstDash val="solid"/>
                    </a:lnR>
                    <a:lnB w="12700">
                      <a:solidFill>
                        <a:srgbClr val="000000"/>
                      </a:solidFill>
                      <a:prstDash val="solid"/>
                    </a:lnB>
                    <a:solidFill>
                      <a:srgbClr val="E7ECF4"/>
                    </a:solidFill>
                  </a:tcPr>
                </a:tc>
                <a:extLst>
                  <a:ext uri="{0D108BD9-81ED-4DB2-BD59-A6C34878D82A}">
                    <a16:rowId xmlns:a16="http://schemas.microsoft.com/office/drawing/2014/main" val="10002"/>
                  </a:ext>
                </a:extLst>
              </a:tr>
              <a:tr h="354149">
                <a:tc>
                  <a:txBody>
                    <a:bodyPr/>
                    <a:lstStyle/>
                    <a:p>
                      <a:pPr marR="565785" algn="r">
                        <a:lnSpc>
                          <a:spcPct val="100000"/>
                        </a:lnSpc>
                        <a:spcBef>
                          <a:spcPts val="240"/>
                        </a:spcBef>
                      </a:pPr>
                      <a:r>
                        <a:rPr sz="1400" spc="5" dirty="0">
                          <a:latin typeface="Cambria Math"/>
                          <a:cs typeface="Cambria Math"/>
                        </a:rPr>
                        <a:t>c</a:t>
                      </a:r>
                      <a:r>
                        <a:rPr sz="1350" spc="7" baseline="-33950" dirty="0">
                          <a:latin typeface="Cambria Math"/>
                          <a:cs typeface="Cambria Math"/>
                        </a:rPr>
                        <a:t>2</a:t>
                      </a:r>
                      <a:endParaRPr sz="1350" baseline="-33950">
                        <a:latin typeface="Cambria Math"/>
                        <a:cs typeface="Cambria Math"/>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40"/>
                        </a:spcBef>
                      </a:pPr>
                      <a:r>
                        <a:rPr sz="1400" spc="-5" dirty="0">
                          <a:latin typeface="Cambria Math"/>
                          <a:cs typeface="Cambria Math"/>
                        </a:rPr>
                        <a:t>8.1</a:t>
                      </a:r>
                      <a:endParaRPr sz="1400">
                        <a:latin typeface="Cambria Math"/>
                        <a:cs typeface="Cambria Math"/>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tc>
                  <a:txBody>
                    <a:bodyPr/>
                    <a:lstStyle/>
                    <a:p>
                      <a:pPr algn="ctr">
                        <a:lnSpc>
                          <a:spcPct val="100000"/>
                        </a:lnSpc>
                        <a:spcBef>
                          <a:spcPts val="240"/>
                        </a:spcBef>
                      </a:pPr>
                      <a:r>
                        <a:rPr sz="1400" spc="-5" dirty="0">
                          <a:latin typeface="Cambria Math"/>
                          <a:cs typeface="Cambria Math"/>
                        </a:rPr>
                        <a:t>12.0</a:t>
                      </a:r>
                      <a:endParaRPr sz="1400">
                        <a:latin typeface="Cambria Math"/>
                        <a:cs typeface="Cambria Math"/>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ED7E7"/>
                    </a:solidFill>
                  </a:tcPr>
                </a:tc>
                <a:extLst>
                  <a:ext uri="{0D108BD9-81ED-4DB2-BD59-A6C34878D82A}">
                    <a16:rowId xmlns:a16="http://schemas.microsoft.com/office/drawing/2014/main" val="10003"/>
                  </a:ext>
                </a:extLst>
              </a:tr>
              <a:tr h="354149">
                <a:tc>
                  <a:txBody>
                    <a:bodyPr/>
                    <a:lstStyle/>
                    <a:p>
                      <a:pPr marR="565785" algn="r">
                        <a:lnSpc>
                          <a:spcPct val="100000"/>
                        </a:lnSpc>
                        <a:spcBef>
                          <a:spcPts val="244"/>
                        </a:spcBef>
                      </a:pPr>
                      <a:r>
                        <a:rPr sz="1400" spc="5" dirty="0">
                          <a:latin typeface="Cambria Math"/>
                          <a:cs typeface="Cambria Math"/>
                        </a:rPr>
                        <a:t>c</a:t>
                      </a:r>
                      <a:r>
                        <a:rPr sz="1350" spc="7" baseline="-33950" dirty="0">
                          <a:latin typeface="Cambria Math"/>
                          <a:cs typeface="Cambria Math"/>
                        </a:rPr>
                        <a:t>3</a:t>
                      </a:r>
                      <a:endParaRPr sz="1350" baseline="-3395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44"/>
                        </a:spcBef>
                      </a:pPr>
                      <a:r>
                        <a:rPr sz="1400" spc="-5" dirty="0">
                          <a:latin typeface="Cambria Math"/>
                          <a:cs typeface="Cambria Math"/>
                        </a:rPr>
                        <a:t>6.6</a:t>
                      </a:r>
                      <a:endParaRPr sz="140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tc>
                  <a:txBody>
                    <a:bodyPr/>
                    <a:lstStyle/>
                    <a:p>
                      <a:pPr algn="ctr">
                        <a:lnSpc>
                          <a:spcPct val="100000"/>
                        </a:lnSpc>
                        <a:spcBef>
                          <a:spcPts val="244"/>
                        </a:spcBef>
                      </a:pPr>
                      <a:r>
                        <a:rPr sz="1400" spc="-5" dirty="0">
                          <a:latin typeface="Cambria Math"/>
                          <a:cs typeface="Cambria Math"/>
                        </a:rPr>
                        <a:t>18.6</a:t>
                      </a:r>
                      <a:endParaRPr sz="1400">
                        <a:latin typeface="Cambria Math"/>
                        <a:cs typeface="Cambria Math"/>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CF4"/>
                    </a:solidFill>
                  </a:tcPr>
                </a:tc>
                <a:extLst>
                  <a:ext uri="{0D108BD9-81ED-4DB2-BD59-A6C34878D82A}">
                    <a16:rowId xmlns:a16="http://schemas.microsoft.com/office/drawing/2014/main" val="10004"/>
                  </a:ext>
                </a:extLst>
              </a:tr>
            </a:tbl>
          </a:graphicData>
        </a:graphic>
      </p:graphicFrame>
      <p:sp>
        <p:nvSpPr>
          <p:cNvPr id="5" name="object 5"/>
          <p:cNvSpPr txBox="1"/>
          <p:nvPr/>
        </p:nvSpPr>
        <p:spPr>
          <a:xfrm>
            <a:off x="561284" y="887166"/>
            <a:ext cx="11593830" cy="1854200"/>
          </a:xfrm>
          <a:prstGeom prst="rect">
            <a:avLst/>
          </a:prstGeom>
        </p:spPr>
        <p:txBody>
          <a:bodyPr vert="horz" wrap="square" lIns="0" tIns="12700" rIns="0" bIns="0" rtlCol="0">
            <a:spAutoFit/>
          </a:bodyPr>
          <a:lstStyle/>
          <a:p>
            <a:pPr marL="335280" marR="72390" indent="-297815">
              <a:lnSpc>
                <a:spcPct val="100000"/>
              </a:lnSpc>
              <a:spcBef>
                <a:spcPts val="100"/>
              </a:spcBef>
              <a:buClr>
                <a:srgbClr val="0B5ED7"/>
              </a:buClr>
              <a:buFont typeface="Arial MT"/>
              <a:buChar char="•"/>
              <a:tabLst>
                <a:tab pos="334645" algn="l"/>
                <a:tab pos="335915" algn="l"/>
              </a:tabLst>
            </a:pPr>
            <a:r>
              <a:rPr sz="2400" spc="-5" dirty="0">
                <a:latin typeface="Times New Roman"/>
                <a:cs typeface="Times New Roman"/>
              </a:rPr>
              <a:t>The</a:t>
            </a:r>
            <a:r>
              <a:rPr sz="2400" spc="114" dirty="0">
                <a:latin typeface="Times New Roman"/>
                <a:cs typeface="Times New Roman"/>
              </a:rPr>
              <a:t> </a:t>
            </a:r>
            <a:r>
              <a:rPr sz="2400" dirty="0">
                <a:latin typeface="Times New Roman"/>
                <a:cs typeface="Times New Roman"/>
              </a:rPr>
              <a:t>newly</a:t>
            </a:r>
            <a:r>
              <a:rPr sz="2400" spc="125" dirty="0">
                <a:latin typeface="Times New Roman"/>
                <a:cs typeface="Times New Roman"/>
              </a:rPr>
              <a:t> </a:t>
            </a:r>
            <a:r>
              <a:rPr sz="2400" dirty="0">
                <a:latin typeface="Times New Roman"/>
                <a:cs typeface="Times New Roman"/>
              </a:rPr>
              <a:t>obtained</a:t>
            </a:r>
            <a:r>
              <a:rPr sz="2400" spc="120" dirty="0">
                <a:latin typeface="Times New Roman"/>
                <a:cs typeface="Times New Roman"/>
              </a:rPr>
              <a:t> </a:t>
            </a:r>
            <a:r>
              <a:rPr sz="2400" spc="-5" dirty="0">
                <a:latin typeface="Times New Roman"/>
                <a:cs typeface="Times New Roman"/>
              </a:rPr>
              <a:t>centroids</a:t>
            </a:r>
            <a:r>
              <a:rPr sz="2400" spc="120" dirty="0">
                <a:latin typeface="Times New Roman"/>
                <a:cs typeface="Times New Roman"/>
              </a:rPr>
              <a:t> </a:t>
            </a:r>
            <a:r>
              <a:rPr sz="2400" spc="-5" dirty="0">
                <a:latin typeface="Times New Roman"/>
                <a:cs typeface="Times New Roman"/>
              </a:rPr>
              <a:t>after</a:t>
            </a:r>
            <a:r>
              <a:rPr sz="2400" spc="120" dirty="0">
                <a:latin typeface="Times New Roman"/>
                <a:cs typeface="Times New Roman"/>
              </a:rPr>
              <a:t> </a:t>
            </a:r>
            <a:r>
              <a:rPr sz="2400" spc="-5" dirty="0">
                <a:latin typeface="Times New Roman"/>
                <a:cs typeface="Times New Roman"/>
              </a:rPr>
              <a:t>second</a:t>
            </a:r>
            <a:r>
              <a:rPr sz="2400" spc="120" dirty="0">
                <a:latin typeface="Times New Roman"/>
                <a:cs typeface="Times New Roman"/>
              </a:rPr>
              <a:t> </a:t>
            </a:r>
            <a:r>
              <a:rPr sz="2400" spc="-5" dirty="0">
                <a:latin typeface="Times New Roman"/>
                <a:cs typeface="Times New Roman"/>
              </a:rPr>
              <a:t>iteration</a:t>
            </a:r>
            <a:r>
              <a:rPr sz="2400" spc="120" dirty="0">
                <a:latin typeface="Times New Roman"/>
                <a:cs typeface="Times New Roman"/>
              </a:rPr>
              <a:t> </a:t>
            </a:r>
            <a:r>
              <a:rPr sz="2400" spc="-5" dirty="0">
                <a:latin typeface="Times New Roman"/>
                <a:cs typeface="Times New Roman"/>
              </a:rPr>
              <a:t>are</a:t>
            </a:r>
            <a:r>
              <a:rPr sz="2400" spc="120" dirty="0">
                <a:latin typeface="Times New Roman"/>
                <a:cs typeface="Times New Roman"/>
              </a:rPr>
              <a:t> </a:t>
            </a:r>
            <a:r>
              <a:rPr sz="2400" dirty="0">
                <a:latin typeface="Times New Roman"/>
                <a:cs typeface="Times New Roman"/>
              </a:rPr>
              <a:t>given</a:t>
            </a:r>
            <a:r>
              <a:rPr sz="2400" spc="120" dirty="0">
                <a:latin typeface="Times New Roman"/>
                <a:cs typeface="Times New Roman"/>
              </a:rPr>
              <a:t> </a:t>
            </a:r>
            <a:r>
              <a:rPr sz="2400" spc="-5" dirty="0">
                <a:latin typeface="Times New Roman"/>
                <a:cs typeface="Times New Roman"/>
              </a:rPr>
              <a:t>in</a:t>
            </a:r>
            <a:r>
              <a:rPr sz="2400" spc="120" dirty="0">
                <a:latin typeface="Times New Roman"/>
                <a:cs typeface="Times New Roman"/>
              </a:rPr>
              <a:t> </a:t>
            </a:r>
            <a:r>
              <a:rPr sz="2400" spc="-5" dirty="0">
                <a:latin typeface="Times New Roman"/>
                <a:cs typeface="Times New Roman"/>
              </a:rPr>
              <a:t>the</a:t>
            </a:r>
            <a:r>
              <a:rPr sz="2400" spc="120" dirty="0">
                <a:latin typeface="Times New Roman"/>
                <a:cs typeface="Times New Roman"/>
              </a:rPr>
              <a:t> </a:t>
            </a:r>
            <a:r>
              <a:rPr sz="2400" spc="-5" dirty="0">
                <a:latin typeface="Times New Roman"/>
                <a:cs typeface="Times New Roman"/>
              </a:rPr>
              <a:t>table</a:t>
            </a:r>
            <a:r>
              <a:rPr sz="2400" spc="114" dirty="0">
                <a:latin typeface="Times New Roman"/>
                <a:cs typeface="Times New Roman"/>
              </a:rPr>
              <a:t> </a:t>
            </a:r>
            <a:r>
              <a:rPr sz="2400" spc="-30" dirty="0">
                <a:latin typeface="Times New Roman"/>
                <a:cs typeface="Times New Roman"/>
              </a:rPr>
              <a:t>below.</a:t>
            </a:r>
            <a:r>
              <a:rPr sz="2400" spc="125" dirty="0">
                <a:latin typeface="Times New Roman"/>
                <a:cs typeface="Times New Roman"/>
              </a:rPr>
              <a:t> </a:t>
            </a:r>
            <a:r>
              <a:rPr sz="2400" spc="-5" dirty="0">
                <a:latin typeface="Times New Roman"/>
                <a:cs typeface="Times New Roman"/>
              </a:rPr>
              <a:t>Note</a:t>
            </a:r>
            <a:r>
              <a:rPr sz="2400" spc="125" dirty="0">
                <a:latin typeface="Times New Roman"/>
                <a:cs typeface="Times New Roman"/>
              </a:rPr>
              <a:t> </a:t>
            </a:r>
            <a:r>
              <a:rPr sz="2400" spc="-5" dirty="0">
                <a:latin typeface="Times New Roman"/>
                <a:cs typeface="Times New Roman"/>
              </a:rPr>
              <a:t>that </a:t>
            </a:r>
            <a:r>
              <a:rPr sz="2400" spc="-585" dirty="0">
                <a:latin typeface="Times New Roman"/>
                <a:cs typeface="Times New Roman"/>
              </a:rPr>
              <a:t> </a:t>
            </a:r>
            <a:r>
              <a:rPr sz="2400" spc="-5" dirty="0">
                <a:latin typeface="Times New Roman"/>
                <a:cs typeface="Times New Roman"/>
              </a:rPr>
              <a:t>the</a:t>
            </a:r>
            <a:r>
              <a:rPr sz="2400" dirty="0">
                <a:latin typeface="Times New Roman"/>
                <a:cs typeface="Times New Roman"/>
              </a:rPr>
              <a:t> </a:t>
            </a:r>
            <a:r>
              <a:rPr sz="2400" spc="-5" dirty="0">
                <a:solidFill>
                  <a:srgbClr val="0B5ED7"/>
                </a:solidFill>
                <a:latin typeface="Times New Roman"/>
                <a:cs typeface="Times New Roman"/>
              </a:rPr>
              <a:t>centroid </a:t>
            </a:r>
            <a:r>
              <a:rPr sz="2400" spc="15" dirty="0">
                <a:solidFill>
                  <a:srgbClr val="0B5ED7"/>
                </a:solidFill>
                <a:latin typeface="Times New Roman"/>
                <a:cs typeface="Times New Roman"/>
              </a:rPr>
              <a:t>c</a:t>
            </a:r>
            <a:r>
              <a:rPr sz="2400" spc="22" baseline="-31250" dirty="0">
                <a:solidFill>
                  <a:srgbClr val="0B5ED7"/>
                </a:solidFill>
                <a:latin typeface="Times New Roman"/>
                <a:cs typeface="Times New Roman"/>
              </a:rPr>
              <a:t>3</a:t>
            </a:r>
            <a:r>
              <a:rPr sz="2400" spc="292" baseline="-31250" dirty="0">
                <a:solidFill>
                  <a:srgbClr val="0B5ED7"/>
                </a:solidFill>
                <a:latin typeface="Times New Roman"/>
                <a:cs typeface="Times New Roman"/>
              </a:rPr>
              <a:t> </a:t>
            </a:r>
            <a:r>
              <a:rPr sz="2400" dirty="0">
                <a:solidFill>
                  <a:srgbClr val="0B5ED7"/>
                </a:solidFill>
                <a:latin typeface="Times New Roman"/>
                <a:cs typeface="Times New Roman"/>
              </a:rPr>
              <a:t>remains</a:t>
            </a:r>
            <a:r>
              <a:rPr sz="2400" spc="-5" dirty="0">
                <a:solidFill>
                  <a:srgbClr val="0B5ED7"/>
                </a:solidFill>
                <a:latin typeface="Times New Roman"/>
                <a:cs typeface="Times New Roman"/>
              </a:rPr>
              <a:t> </a:t>
            </a:r>
            <a:r>
              <a:rPr sz="2400" dirty="0">
                <a:solidFill>
                  <a:srgbClr val="0B5ED7"/>
                </a:solidFill>
                <a:latin typeface="Times New Roman"/>
                <a:cs typeface="Times New Roman"/>
              </a:rPr>
              <a:t>unchanged</a:t>
            </a:r>
            <a:r>
              <a:rPr sz="2400" dirty="0">
                <a:latin typeface="Times New Roman"/>
                <a:cs typeface="Times New Roman"/>
              </a:rPr>
              <a:t>, </a:t>
            </a:r>
            <a:r>
              <a:rPr sz="2400" spc="-5" dirty="0">
                <a:latin typeface="Times New Roman"/>
                <a:cs typeface="Times New Roman"/>
              </a:rPr>
              <a:t>where </a:t>
            </a:r>
            <a:r>
              <a:rPr sz="2400" dirty="0">
                <a:latin typeface="Times New Roman"/>
                <a:cs typeface="Times New Roman"/>
              </a:rPr>
              <a:t>c</a:t>
            </a:r>
            <a:r>
              <a:rPr sz="2400" baseline="-31250" dirty="0">
                <a:latin typeface="Times New Roman"/>
                <a:cs typeface="Times New Roman"/>
              </a:rPr>
              <a:t>2</a:t>
            </a:r>
            <a:r>
              <a:rPr sz="2400" spc="284" baseline="-31250" dirty="0">
                <a:latin typeface="Times New Roman"/>
                <a:cs typeface="Times New Roman"/>
              </a:rPr>
              <a:t> </a:t>
            </a:r>
            <a:r>
              <a:rPr sz="2400" spc="-5" dirty="0">
                <a:latin typeface="Times New Roman"/>
                <a:cs typeface="Times New Roman"/>
              </a:rPr>
              <a:t>and </a:t>
            </a:r>
            <a:r>
              <a:rPr sz="2400" spc="5" dirty="0">
                <a:latin typeface="Times New Roman"/>
                <a:cs typeface="Times New Roman"/>
              </a:rPr>
              <a:t>c</a:t>
            </a:r>
            <a:r>
              <a:rPr sz="2400" spc="7" baseline="-31250" dirty="0">
                <a:latin typeface="Times New Roman"/>
                <a:cs typeface="Times New Roman"/>
              </a:rPr>
              <a:t>1</a:t>
            </a:r>
            <a:r>
              <a:rPr sz="2400" spc="292" baseline="-31250" dirty="0">
                <a:latin typeface="Times New Roman"/>
                <a:cs typeface="Times New Roman"/>
              </a:rPr>
              <a:t> </a:t>
            </a:r>
            <a:r>
              <a:rPr sz="2400" spc="-5" dirty="0">
                <a:latin typeface="Times New Roman"/>
                <a:cs typeface="Times New Roman"/>
              </a:rPr>
              <a:t>changed </a:t>
            </a:r>
            <a:r>
              <a:rPr sz="2400" dirty="0">
                <a:latin typeface="Times New Roman"/>
                <a:cs typeface="Times New Roman"/>
              </a:rPr>
              <a:t>a</a:t>
            </a:r>
            <a:r>
              <a:rPr sz="2400" spc="-10" dirty="0">
                <a:latin typeface="Times New Roman"/>
                <a:cs typeface="Times New Roman"/>
              </a:rPr>
              <a:t> </a:t>
            </a:r>
            <a:r>
              <a:rPr sz="2400" spc="-5" dirty="0">
                <a:latin typeface="Times New Roman"/>
                <a:cs typeface="Times New Roman"/>
              </a:rPr>
              <a:t>little.</a:t>
            </a:r>
            <a:endParaRPr sz="2400">
              <a:latin typeface="Times New Roman"/>
              <a:cs typeface="Times New Roman"/>
            </a:endParaRPr>
          </a:p>
          <a:p>
            <a:pPr marL="335280" marR="30480" indent="-297815">
              <a:lnSpc>
                <a:spcPct val="100000"/>
              </a:lnSpc>
              <a:spcBef>
                <a:spcPts val="2880"/>
              </a:spcBef>
              <a:buClr>
                <a:srgbClr val="0B5ED7"/>
              </a:buClr>
              <a:buFont typeface="Arial MT"/>
              <a:buChar char="•"/>
              <a:tabLst>
                <a:tab pos="334645" algn="l"/>
                <a:tab pos="335915" algn="l"/>
              </a:tabLst>
            </a:pPr>
            <a:r>
              <a:rPr sz="2400" spc="-30" dirty="0">
                <a:latin typeface="Times New Roman"/>
                <a:cs typeface="Times New Roman"/>
              </a:rPr>
              <a:t>With</a:t>
            </a:r>
            <a:r>
              <a:rPr sz="2400" spc="-10" dirty="0">
                <a:latin typeface="Times New Roman"/>
                <a:cs typeface="Times New Roman"/>
              </a:rPr>
              <a:t> </a:t>
            </a:r>
            <a:r>
              <a:rPr sz="2400" dirty="0">
                <a:latin typeface="Times New Roman"/>
                <a:cs typeface="Times New Roman"/>
              </a:rPr>
              <a:t>respect</a:t>
            </a:r>
            <a:r>
              <a:rPr sz="2400" spc="-5" dirty="0">
                <a:latin typeface="Times New Roman"/>
                <a:cs typeface="Times New Roman"/>
              </a:rPr>
              <a:t> to</a:t>
            </a:r>
            <a:r>
              <a:rPr sz="2400" spc="-10" dirty="0">
                <a:latin typeface="Times New Roman"/>
                <a:cs typeface="Times New Roman"/>
              </a:rPr>
              <a:t> </a:t>
            </a:r>
            <a:r>
              <a:rPr sz="2400" dirty="0">
                <a:latin typeface="Times New Roman"/>
                <a:cs typeface="Times New Roman"/>
              </a:rPr>
              <a:t>newly</a:t>
            </a:r>
            <a:r>
              <a:rPr sz="2400" spc="-5" dirty="0">
                <a:latin typeface="Times New Roman"/>
                <a:cs typeface="Times New Roman"/>
              </a:rPr>
              <a:t> </a:t>
            </a:r>
            <a:r>
              <a:rPr sz="2400" dirty="0">
                <a:latin typeface="Times New Roman"/>
                <a:cs typeface="Times New Roman"/>
              </a:rPr>
              <a:t>obtained </a:t>
            </a:r>
            <a:r>
              <a:rPr sz="2400" spc="-5" dirty="0">
                <a:latin typeface="Times New Roman"/>
                <a:cs typeface="Times New Roman"/>
              </a:rPr>
              <a:t>cluster</a:t>
            </a:r>
            <a:r>
              <a:rPr sz="2400" spc="-10" dirty="0">
                <a:latin typeface="Times New Roman"/>
                <a:cs typeface="Times New Roman"/>
              </a:rPr>
              <a:t> </a:t>
            </a:r>
            <a:r>
              <a:rPr sz="2400" spc="-5" dirty="0">
                <a:latin typeface="Times New Roman"/>
                <a:cs typeface="Times New Roman"/>
              </a:rPr>
              <a:t>centres,</a:t>
            </a:r>
            <a:r>
              <a:rPr sz="2400" spc="-10" dirty="0">
                <a:latin typeface="Times New Roman"/>
                <a:cs typeface="Times New Roman"/>
              </a:rPr>
              <a:t> </a:t>
            </a:r>
            <a:r>
              <a:rPr sz="2400" dirty="0">
                <a:latin typeface="Times New Roman"/>
                <a:cs typeface="Times New Roman"/>
              </a:rPr>
              <a:t>16</a:t>
            </a:r>
            <a:r>
              <a:rPr sz="2400" spc="-5" dirty="0">
                <a:latin typeface="Times New Roman"/>
                <a:cs typeface="Times New Roman"/>
              </a:rPr>
              <a:t> </a:t>
            </a:r>
            <a:r>
              <a:rPr sz="2400" dirty="0">
                <a:latin typeface="Times New Roman"/>
                <a:cs typeface="Times New Roman"/>
              </a:rPr>
              <a:t>points </a:t>
            </a:r>
            <a:r>
              <a:rPr sz="2400" spc="-5" dirty="0">
                <a:latin typeface="Times New Roman"/>
                <a:cs typeface="Times New Roman"/>
              </a:rPr>
              <a:t>are</a:t>
            </a:r>
            <a:r>
              <a:rPr sz="2400" spc="-10" dirty="0">
                <a:latin typeface="Times New Roman"/>
                <a:cs typeface="Times New Roman"/>
              </a:rPr>
              <a:t> </a:t>
            </a:r>
            <a:r>
              <a:rPr sz="2400" dirty="0">
                <a:latin typeface="Times New Roman"/>
                <a:cs typeface="Times New Roman"/>
              </a:rPr>
              <a:t>reassigned</a:t>
            </a:r>
            <a:r>
              <a:rPr sz="2400" spc="-5" dirty="0">
                <a:latin typeface="Times New Roman"/>
                <a:cs typeface="Times New Roman"/>
              </a:rPr>
              <a:t> again.</a:t>
            </a:r>
            <a:r>
              <a:rPr sz="2400" spc="-55" dirty="0">
                <a:latin typeface="Times New Roman"/>
                <a:cs typeface="Times New Roman"/>
              </a:rPr>
              <a:t> </a:t>
            </a:r>
            <a:r>
              <a:rPr sz="2400" spc="-5" dirty="0">
                <a:latin typeface="Times New Roman"/>
                <a:cs typeface="Times New Roman"/>
              </a:rPr>
              <a:t>These are</a:t>
            </a:r>
            <a:r>
              <a:rPr sz="2400" spc="140" dirty="0">
                <a:latin typeface="Times New Roman"/>
                <a:cs typeface="Times New Roman"/>
              </a:rPr>
              <a:t> </a:t>
            </a:r>
            <a:r>
              <a:rPr sz="2400" spc="-5" dirty="0">
                <a:latin typeface="Times New Roman"/>
                <a:cs typeface="Times New Roman"/>
              </a:rPr>
              <a:t>the </a:t>
            </a:r>
            <a:r>
              <a:rPr sz="2400" spc="-585" dirty="0">
                <a:latin typeface="Times New Roman"/>
                <a:cs typeface="Times New Roman"/>
              </a:rPr>
              <a:t> </a:t>
            </a:r>
            <a:r>
              <a:rPr sz="2400" spc="-5" dirty="0">
                <a:latin typeface="Times New Roman"/>
                <a:cs typeface="Times New Roman"/>
              </a:rPr>
              <a:t>same</a:t>
            </a:r>
            <a:r>
              <a:rPr sz="2400" spc="-10" dirty="0">
                <a:latin typeface="Times New Roman"/>
                <a:cs typeface="Times New Roman"/>
              </a:rPr>
              <a:t> </a:t>
            </a:r>
            <a:r>
              <a:rPr sz="2400" spc="-5" dirty="0">
                <a:latin typeface="Times New Roman"/>
                <a:cs typeface="Times New Roman"/>
              </a:rPr>
              <a:t>clusters as </a:t>
            </a:r>
            <a:r>
              <a:rPr sz="2400" dirty="0">
                <a:latin typeface="Times New Roman"/>
                <a:cs typeface="Times New Roman"/>
              </a:rPr>
              <a:t>before.</a:t>
            </a:r>
            <a:r>
              <a:rPr sz="2400" spc="-5" dirty="0">
                <a:latin typeface="Times New Roman"/>
                <a:cs typeface="Times New Roman"/>
              </a:rPr>
              <a:t> Hence, their centroids</a:t>
            </a:r>
            <a:r>
              <a:rPr sz="2400" spc="-10" dirty="0">
                <a:latin typeface="Times New Roman"/>
                <a:cs typeface="Times New Roman"/>
              </a:rPr>
              <a:t> </a:t>
            </a:r>
            <a:r>
              <a:rPr sz="2400" spc="-5" dirty="0">
                <a:latin typeface="Times New Roman"/>
                <a:cs typeface="Times New Roman"/>
              </a:rPr>
              <a:t>also </a:t>
            </a:r>
            <a:r>
              <a:rPr sz="2400" dirty="0">
                <a:latin typeface="Times New Roman"/>
                <a:cs typeface="Times New Roman"/>
              </a:rPr>
              <a:t>remain unchanged.</a:t>
            </a:r>
            <a:endParaRPr sz="2400">
              <a:latin typeface="Times New Roman"/>
              <a:cs typeface="Times New Roman"/>
            </a:endParaRPr>
          </a:p>
        </p:txBody>
      </p:sp>
      <p:sp>
        <p:nvSpPr>
          <p:cNvPr id="6" name="object 6"/>
          <p:cNvSpPr txBox="1"/>
          <p:nvPr/>
        </p:nvSpPr>
        <p:spPr>
          <a:xfrm>
            <a:off x="586684" y="3081725"/>
            <a:ext cx="11514455" cy="391160"/>
          </a:xfrm>
          <a:prstGeom prst="rect">
            <a:avLst/>
          </a:prstGeom>
        </p:spPr>
        <p:txBody>
          <a:bodyPr vert="horz" wrap="square" lIns="0" tIns="12700" rIns="0" bIns="0" rtlCol="0">
            <a:spAutoFit/>
          </a:bodyPr>
          <a:lstStyle/>
          <a:p>
            <a:pPr marL="309880" indent="-297815">
              <a:lnSpc>
                <a:spcPct val="100000"/>
              </a:lnSpc>
              <a:spcBef>
                <a:spcPts val="100"/>
              </a:spcBef>
              <a:buClr>
                <a:srgbClr val="0B5ED7"/>
              </a:buClr>
              <a:buFont typeface="Arial MT"/>
              <a:buChar char="•"/>
              <a:tabLst>
                <a:tab pos="309245" algn="l"/>
                <a:tab pos="310515" algn="l"/>
              </a:tabLst>
            </a:pPr>
            <a:r>
              <a:rPr sz="2400" spc="-5" dirty="0">
                <a:latin typeface="Times New Roman"/>
                <a:cs typeface="Times New Roman"/>
              </a:rPr>
              <a:t>Considering</a:t>
            </a:r>
            <a:r>
              <a:rPr sz="2400" spc="225" dirty="0">
                <a:latin typeface="Times New Roman"/>
                <a:cs typeface="Times New Roman"/>
              </a:rPr>
              <a:t> </a:t>
            </a:r>
            <a:r>
              <a:rPr sz="2400" spc="-5" dirty="0">
                <a:latin typeface="Times New Roman"/>
                <a:cs typeface="Times New Roman"/>
              </a:rPr>
              <a:t>this</a:t>
            </a:r>
            <a:r>
              <a:rPr sz="2400" spc="225" dirty="0">
                <a:latin typeface="Times New Roman"/>
                <a:cs typeface="Times New Roman"/>
              </a:rPr>
              <a:t> </a:t>
            </a:r>
            <a:r>
              <a:rPr sz="2400" spc="-5" dirty="0">
                <a:latin typeface="Times New Roman"/>
                <a:cs typeface="Times New Roman"/>
              </a:rPr>
              <a:t>as</a:t>
            </a:r>
            <a:r>
              <a:rPr sz="2400" spc="225" dirty="0">
                <a:latin typeface="Times New Roman"/>
                <a:cs typeface="Times New Roman"/>
              </a:rPr>
              <a:t> </a:t>
            </a:r>
            <a:r>
              <a:rPr sz="2400" spc="-5" dirty="0">
                <a:latin typeface="Times New Roman"/>
                <a:cs typeface="Times New Roman"/>
              </a:rPr>
              <a:t>the</a:t>
            </a:r>
            <a:r>
              <a:rPr sz="2400" spc="225" dirty="0">
                <a:latin typeface="Times New Roman"/>
                <a:cs typeface="Times New Roman"/>
              </a:rPr>
              <a:t> </a:t>
            </a:r>
            <a:r>
              <a:rPr sz="2400" spc="-5" dirty="0">
                <a:latin typeface="Times New Roman"/>
                <a:cs typeface="Times New Roman"/>
              </a:rPr>
              <a:t>termination</a:t>
            </a:r>
            <a:r>
              <a:rPr sz="2400" spc="225" dirty="0">
                <a:latin typeface="Times New Roman"/>
                <a:cs typeface="Times New Roman"/>
              </a:rPr>
              <a:t> </a:t>
            </a:r>
            <a:r>
              <a:rPr sz="2400" spc="-5" dirty="0">
                <a:latin typeface="Times New Roman"/>
                <a:cs typeface="Times New Roman"/>
              </a:rPr>
              <a:t>criteria,</a:t>
            </a:r>
            <a:r>
              <a:rPr sz="2400" spc="229" dirty="0">
                <a:latin typeface="Times New Roman"/>
                <a:cs typeface="Times New Roman"/>
              </a:rPr>
              <a:t> </a:t>
            </a:r>
            <a:r>
              <a:rPr sz="2400" spc="-5" dirty="0">
                <a:latin typeface="Times New Roman"/>
                <a:cs typeface="Times New Roman"/>
              </a:rPr>
              <a:t>the</a:t>
            </a:r>
            <a:r>
              <a:rPr sz="2400" spc="225" dirty="0">
                <a:latin typeface="Times New Roman"/>
                <a:cs typeface="Times New Roman"/>
              </a:rPr>
              <a:t> </a:t>
            </a:r>
            <a:r>
              <a:rPr sz="2400" dirty="0">
                <a:latin typeface="Times New Roman"/>
                <a:cs typeface="Times New Roman"/>
              </a:rPr>
              <a:t>k-means</a:t>
            </a:r>
            <a:r>
              <a:rPr sz="2400" spc="229" dirty="0">
                <a:latin typeface="Times New Roman"/>
                <a:cs typeface="Times New Roman"/>
              </a:rPr>
              <a:t> </a:t>
            </a:r>
            <a:r>
              <a:rPr sz="2400" spc="-5" dirty="0">
                <a:latin typeface="Times New Roman"/>
                <a:cs typeface="Times New Roman"/>
              </a:rPr>
              <a:t>algorithm</a:t>
            </a:r>
            <a:r>
              <a:rPr sz="2400" spc="225" dirty="0">
                <a:latin typeface="Times New Roman"/>
                <a:cs typeface="Times New Roman"/>
              </a:rPr>
              <a:t> </a:t>
            </a:r>
            <a:r>
              <a:rPr sz="2400" spc="-5" dirty="0">
                <a:latin typeface="Times New Roman"/>
                <a:cs typeface="Times New Roman"/>
              </a:rPr>
              <a:t>stops</a:t>
            </a:r>
            <a:r>
              <a:rPr sz="2400" spc="229" dirty="0">
                <a:latin typeface="Times New Roman"/>
                <a:cs typeface="Times New Roman"/>
              </a:rPr>
              <a:t> </a:t>
            </a:r>
            <a:r>
              <a:rPr sz="2400" dirty="0">
                <a:latin typeface="Times New Roman"/>
                <a:cs typeface="Times New Roman"/>
              </a:rPr>
              <a:t>here.</a:t>
            </a:r>
            <a:r>
              <a:rPr sz="2400" spc="235" dirty="0">
                <a:latin typeface="Times New Roman"/>
                <a:cs typeface="Times New Roman"/>
              </a:rPr>
              <a:t> </a:t>
            </a:r>
            <a:r>
              <a:rPr sz="2400" spc="-5" dirty="0">
                <a:latin typeface="Times New Roman"/>
                <a:cs typeface="Times New Roman"/>
              </a:rPr>
              <a:t>Hence,</a:t>
            </a:r>
            <a:r>
              <a:rPr sz="2400" spc="229" dirty="0">
                <a:latin typeface="Times New Roman"/>
                <a:cs typeface="Times New Roman"/>
              </a:rPr>
              <a:t> </a:t>
            </a:r>
            <a:r>
              <a:rPr sz="2400" spc="-5" dirty="0">
                <a:latin typeface="Times New Roman"/>
                <a:cs typeface="Times New Roman"/>
              </a:rPr>
              <a:t>the</a:t>
            </a:r>
            <a:endParaRPr sz="2400">
              <a:latin typeface="Times New Roman"/>
              <a:cs typeface="Times New Roman"/>
            </a:endParaRPr>
          </a:p>
        </p:txBody>
      </p:sp>
      <p:sp>
        <p:nvSpPr>
          <p:cNvPr id="7" name="object 7"/>
          <p:cNvSpPr txBox="1"/>
          <p:nvPr/>
        </p:nvSpPr>
        <p:spPr>
          <a:xfrm>
            <a:off x="641182" y="3294271"/>
            <a:ext cx="4764405" cy="890905"/>
          </a:xfrm>
          <a:prstGeom prst="rect">
            <a:avLst/>
          </a:prstGeom>
        </p:spPr>
        <p:txBody>
          <a:bodyPr vert="horz" wrap="square" lIns="0" tIns="165735" rIns="0" bIns="0" rtlCol="0">
            <a:spAutoFit/>
          </a:bodyPr>
          <a:lstStyle/>
          <a:p>
            <a:pPr marL="255270">
              <a:lnSpc>
                <a:spcPct val="100000"/>
              </a:lnSpc>
              <a:spcBef>
                <a:spcPts val="1305"/>
              </a:spcBef>
            </a:pPr>
            <a:r>
              <a:rPr sz="2400" dirty="0">
                <a:latin typeface="Times New Roman"/>
                <a:cs typeface="Times New Roman"/>
              </a:rPr>
              <a:t>final</a:t>
            </a:r>
            <a:r>
              <a:rPr sz="2400" spc="-10" dirty="0">
                <a:latin typeface="Times New Roman"/>
                <a:cs typeface="Times New Roman"/>
              </a:rPr>
              <a:t> </a:t>
            </a:r>
            <a:r>
              <a:rPr sz="2400" spc="-5" dirty="0">
                <a:latin typeface="Times New Roman"/>
                <a:cs typeface="Times New Roman"/>
              </a:rPr>
              <a:t>cluster</a:t>
            </a:r>
            <a:r>
              <a:rPr sz="2400" spc="-15" dirty="0">
                <a:latin typeface="Times New Roman"/>
                <a:cs typeface="Times New Roman"/>
              </a:rPr>
              <a:t> </a:t>
            </a:r>
            <a:r>
              <a:rPr sz="2400" spc="-5" dirty="0">
                <a:latin typeface="Times New Roman"/>
                <a:cs typeface="Times New Roman"/>
              </a:rPr>
              <a:t>in</a:t>
            </a:r>
            <a:r>
              <a:rPr sz="2400" spc="-15" dirty="0">
                <a:latin typeface="Times New Roman"/>
                <a:cs typeface="Times New Roman"/>
              </a:rPr>
              <a:t> </a:t>
            </a:r>
            <a:r>
              <a:rPr sz="2400" spc="-5" dirty="0">
                <a:latin typeface="Times New Roman"/>
                <a:cs typeface="Times New Roman"/>
              </a:rPr>
              <a:t>Figure</a:t>
            </a:r>
            <a:r>
              <a:rPr sz="2400" spc="-15" dirty="0">
                <a:latin typeface="Times New Roman"/>
                <a:cs typeface="Times New Roman"/>
              </a:rPr>
              <a:t> </a:t>
            </a:r>
            <a:r>
              <a:rPr sz="2400" spc="-5" dirty="0">
                <a:latin typeface="Times New Roman"/>
                <a:cs typeface="Times New Roman"/>
              </a:rPr>
              <a:t>is</a:t>
            </a:r>
            <a:r>
              <a:rPr sz="2400" spc="-15" dirty="0">
                <a:latin typeface="Times New Roman"/>
                <a:cs typeface="Times New Roman"/>
              </a:rPr>
              <a:t> </a:t>
            </a:r>
            <a:r>
              <a:rPr sz="2400" spc="-5" dirty="0">
                <a:latin typeface="Times New Roman"/>
                <a:cs typeface="Times New Roman"/>
              </a:rPr>
              <a:t>same</a:t>
            </a:r>
            <a:r>
              <a:rPr sz="2400" spc="-15" dirty="0">
                <a:latin typeface="Times New Roman"/>
                <a:cs typeface="Times New Roman"/>
              </a:rPr>
              <a:t> </a:t>
            </a:r>
            <a:r>
              <a:rPr sz="2400" spc="-5" dirty="0">
                <a:latin typeface="Times New Roman"/>
                <a:cs typeface="Times New Roman"/>
              </a:rPr>
              <a:t>as</a:t>
            </a:r>
            <a:r>
              <a:rPr sz="2400" spc="-15" dirty="0">
                <a:latin typeface="Times New Roman"/>
                <a:cs typeface="Times New Roman"/>
              </a:rPr>
              <a:t> </a:t>
            </a:r>
            <a:r>
              <a:rPr sz="2400" spc="-5" dirty="0">
                <a:latin typeface="Times New Roman"/>
                <a:cs typeface="Times New Roman"/>
              </a:rPr>
              <a:t>Fig.</a:t>
            </a:r>
            <a:endParaRPr sz="2400">
              <a:latin typeface="Times New Roman"/>
              <a:cs typeface="Times New Roman"/>
            </a:endParaRPr>
          </a:p>
          <a:p>
            <a:pPr marL="12700">
              <a:lnSpc>
                <a:spcPct val="100000"/>
              </a:lnSpc>
              <a:spcBef>
                <a:spcPts val="805"/>
              </a:spcBef>
            </a:pPr>
            <a:r>
              <a:rPr sz="1600" b="1" spc="-10" dirty="0">
                <a:solidFill>
                  <a:srgbClr val="0B5ED7"/>
                </a:solidFill>
                <a:latin typeface="Calibri"/>
                <a:cs typeface="Calibri"/>
              </a:rPr>
              <a:t>Cluster</a:t>
            </a:r>
            <a:r>
              <a:rPr sz="1600" b="1" spc="-15" dirty="0">
                <a:solidFill>
                  <a:srgbClr val="0B5ED7"/>
                </a:solidFill>
                <a:latin typeface="Calibri"/>
                <a:cs typeface="Calibri"/>
              </a:rPr>
              <a:t> </a:t>
            </a:r>
            <a:r>
              <a:rPr sz="1600" b="1" spc="-10" dirty="0">
                <a:solidFill>
                  <a:srgbClr val="0B5ED7"/>
                </a:solidFill>
                <a:latin typeface="Calibri"/>
                <a:cs typeface="Calibri"/>
              </a:rPr>
              <a:t>centres</a:t>
            </a:r>
            <a:r>
              <a:rPr sz="1600" b="1" spc="-15" dirty="0">
                <a:solidFill>
                  <a:srgbClr val="0B5ED7"/>
                </a:solidFill>
                <a:latin typeface="Calibri"/>
                <a:cs typeface="Calibri"/>
              </a:rPr>
              <a:t> </a:t>
            </a:r>
            <a:r>
              <a:rPr sz="1600" b="1" spc="-10" dirty="0">
                <a:solidFill>
                  <a:srgbClr val="0B5ED7"/>
                </a:solidFill>
                <a:latin typeface="Calibri"/>
                <a:cs typeface="Calibri"/>
              </a:rPr>
              <a:t>after</a:t>
            </a:r>
            <a:r>
              <a:rPr sz="1600" b="1" spc="-15" dirty="0">
                <a:solidFill>
                  <a:srgbClr val="0B5ED7"/>
                </a:solidFill>
                <a:latin typeface="Calibri"/>
                <a:cs typeface="Calibri"/>
              </a:rPr>
              <a:t> </a:t>
            </a:r>
            <a:r>
              <a:rPr sz="1600" b="1" spc="-5" dirty="0">
                <a:solidFill>
                  <a:srgbClr val="0B5ED7"/>
                </a:solidFill>
                <a:latin typeface="Calibri"/>
                <a:cs typeface="Calibri"/>
              </a:rPr>
              <a:t>second</a:t>
            </a:r>
            <a:r>
              <a:rPr sz="1600" b="1" spc="-15" dirty="0">
                <a:solidFill>
                  <a:srgbClr val="0B5ED7"/>
                </a:solidFill>
                <a:latin typeface="Calibri"/>
                <a:cs typeface="Calibri"/>
              </a:rPr>
              <a:t> iteration</a:t>
            </a:r>
            <a:endParaRPr sz="1600">
              <a:latin typeface="Calibri"/>
              <a:cs typeface="Calibri"/>
            </a:endParaRPr>
          </a:p>
        </p:txBody>
      </p:sp>
      <p:pic>
        <p:nvPicPr>
          <p:cNvPr id="8" name="object 8"/>
          <p:cNvPicPr/>
          <p:nvPr/>
        </p:nvPicPr>
        <p:blipFill>
          <a:blip r:embed="rId2" cstate="print"/>
          <a:stretch>
            <a:fillRect/>
          </a:stretch>
        </p:blipFill>
        <p:spPr>
          <a:xfrm>
            <a:off x="5896780" y="3766713"/>
            <a:ext cx="6311844" cy="2891322"/>
          </a:xfrm>
          <a:prstGeom prst="rect">
            <a:avLst/>
          </a:prstGeom>
        </p:spPr>
      </p:pic>
      <p:sp>
        <p:nvSpPr>
          <p:cNvPr id="9" name="object 9"/>
          <p:cNvSpPr txBox="1"/>
          <p:nvPr/>
        </p:nvSpPr>
        <p:spPr>
          <a:xfrm>
            <a:off x="7689823" y="3496540"/>
            <a:ext cx="3236595" cy="269240"/>
          </a:xfrm>
          <a:prstGeom prst="rect">
            <a:avLst/>
          </a:prstGeom>
        </p:spPr>
        <p:txBody>
          <a:bodyPr vert="horz" wrap="square" lIns="0" tIns="12700" rIns="0" bIns="0" rtlCol="0">
            <a:spAutoFit/>
          </a:bodyPr>
          <a:lstStyle/>
          <a:p>
            <a:pPr marL="12700">
              <a:lnSpc>
                <a:spcPct val="100000"/>
              </a:lnSpc>
              <a:spcBef>
                <a:spcPts val="100"/>
              </a:spcBef>
            </a:pPr>
            <a:r>
              <a:rPr sz="1600" b="1" spc="-5" dirty="0">
                <a:solidFill>
                  <a:srgbClr val="0B5ED7"/>
                </a:solidFill>
                <a:latin typeface="Calibri"/>
                <a:cs typeface="Calibri"/>
              </a:rPr>
              <a:t>Fig</a:t>
            </a:r>
            <a:r>
              <a:rPr sz="1600" b="1" spc="-15" dirty="0">
                <a:solidFill>
                  <a:srgbClr val="0B5ED7"/>
                </a:solidFill>
                <a:latin typeface="Calibri"/>
                <a:cs typeface="Calibri"/>
              </a:rPr>
              <a:t> </a:t>
            </a:r>
            <a:r>
              <a:rPr sz="1600" b="1" spc="-5" dirty="0">
                <a:solidFill>
                  <a:srgbClr val="0B5ED7"/>
                </a:solidFill>
                <a:latin typeface="Calibri"/>
                <a:cs typeface="Calibri"/>
              </a:rPr>
              <a:t>16.5:</a:t>
            </a:r>
            <a:r>
              <a:rPr sz="1600" b="1" spc="-15" dirty="0">
                <a:solidFill>
                  <a:srgbClr val="0B5ED7"/>
                </a:solidFill>
                <a:latin typeface="Calibri"/>
                <a:cs typeface="Calibri"/>
              </a:rPr>
              <a:t> </a:t>
            </a:r>
            <a:r>
              <a:rPr sz="1600" b="1" spc="-10" dirty="0">
                <a:solidFill>
                  <a:srgbClr val="0B5ED7"/>
                </a:solidFill>
                <a:latin typeface="Calibri"/>
                <a:cs typeface="Calibri"/>
              </a:rPr>
              <a:t>Cluster</a:t>
            </a:r>
            <a:r>
              <a:rPr sz="1600" b="1" spc="-15" dirty="0">
                <a:solidFill>
                  <a:srgbClr val="0B5ED7"/>
                </a:solidFill>
                <a:latin typeface="Calibri"/>
                <a:cs typeface="Calibri"/>
              </a:rPr>
              <a:t> </a:t>
            </a:r>
            <a:r>
              <a:rPr sz="1600" b="1" spc="-10" dirty="0">
                <a:solidFill>
                  <a:srgbClr val="0B5ED7"/>
                </a:solidFill>
                <a:latin typeface="Calibri"/>
                <a:cs typeface="Calibri"/>
              </a:rPr>
              <a:t>after</a:t>
            </a:r>
            <a:r>
              <a:rPr sz="1600" b="1" spc="-15" dirty="0">
                <a:solidFill>
                  <a:srgbClr val="0B5ED7"/>
                </a:solidFill>
                <a:latin typeface="Calibri"/>
                <a:cs typeface="Calibri"/>
              </a:rPr>
              <a:t> </a:t>
            </a:r>
            <a:r>
              <a:rPr sz="1600" b="1" spc="-5" dirty="0">
                <a:solidFill>
                  <a:srgbClr val="0B5ED7"/>
                </a:solidFill>
                <a:latin typeface="Calibri"/>
                <a:cs typeface="Calibri"/>
              </a:rPr>
              <a:t>Second</a:t>
            </a:r>
            <a:r>
              <a:rPr sz="1600" b="1" spc="-10" dirty="0">
                <a:solidFill>
                  <a:srgbClr val="0B5ED7"/>
                </a:solidFill>
                <a:latin typeface="Calibri"/>
                <a:cs typeface="Calibri"/>
              </a:rPr>
              <a:t> </a:t>
            </a:r>
            <a:r>
              <a:rPr sz="1600" b="1" spc="-15" dirty="0">
                <a:solidFill>
                  <a:srgbClr val="0B5ED7"/>
                </a:solidFill>
                <a:latin typeface="Calibri"/>
                <a:cs typeface="Calibri"/>
              </a:rPr>
              <a:t>iteration</a:t>
            </a:r>
            <a:endParaRPr sz="1600">
              <a:latin typeface="Calibri"/>
              <a:cs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7147" y="417872"/>
            <a:ext cx="7395209" cy="391160"/>
          </a:xfrm>
          <a:prstGeom prst="rect">
            <a:avLst/>
          </a:prstGeom>
        </p:spPr>
        <p:txBody>
          <a:bodyPr vert="horz" wrap="square" lIns="0" tIns="12700" rIns="0" bIns="0" rtlCol="0">
            <a:spAutoFit/>
          </a:bodyPr>
          <a:lstStyle/>
          <a:p>
            <a:pPr marL="12700">
              <a:lnSpc>
                <a:spcPct val="100000"/>
              </a:lnSpc>
              <a:spcBef>
                <a:spcPts val="100"/>
              </a:spcBef>
            </a:pPr>
            <a:r>
              <a:rPr sz="2400" spc="-5" dirty="0"/>
              <a:t>Apply</a:t>
            </a:r>
            <a:r>
              <a:rPr sz="2400" spc="-10" dirty="0"/>
              <a:t> </a:t>
            </a:r>
            <a:r>
              <a:rPr sz="2400" spc="-25" dirty="0"/>
              <a:t>Forgy’s</a:t>
            </a:r>
            <a:r>
              <a:rPr sz="2400" spc="-10" dirty="0"/>
              <a:t> </a:t>
            </a:r>
            <a:r>
              <a:rPr sz="2400" spc="-5" dirty="0"/>
              <a:t>algorithm</a:t>
            </a:r>
            <a:r>
              <a:rPr sz="2400" spc="-10" dirty="0"/>
              <a:t> </a:t>
            </a:r>
            <a:r>
              <a:rPr sz="2400" spc="-20" dirty="0"/>
              <a:t>for</a:t>
            </a:r>
            <a:r>
              <a:rPr sz="2400" spc="-5" dirty="0"/>
              <a:t> the</a:t>
            </a:r>
            <a:r>
              <a:rPr sz="2400" spc="-10" dirty="0"/>
              <a:t> following </a:t>
            </a:r>
            <a:r>
              <a:rPr sz="2400" spc="-15" dirty="0"/>
              <a:t>dataset</a:t>
            </a:r>
            <a:r>
              <a:rPr sz="2400" spc="-5" dirty="0"/>
              <a:t> with</a:t>
            </a:r>
            <a:r>
              <a:rPr sz="2400" spc="-10" dirty="0"/>
              <a:t> </a:t>
            </a:r>
            <a:r>
              <a:rPr sz="2400" dirty="0"/>
              <a:t>K</a:t>
            </a:r>
            <a:r>
              <a:rPr sz="2400" spc="-10" dirty="0"/>
              <a:t> </a:t>
            </a:r>
            <a:r>
              <a:rPr sz="2400" dirty="0"/>
              <a:t>=</a:t>
            </a:r>
            <a:r>
              <a:rPr sz="2400" spc="-5" dirty="0"/>
              <a:t> 2;</a:t>
            </a:r>
            <a:endParaRPr sz="2400"/>
          </a:p>
        </p:txBody>
      </p:sp>
      <p:graphicFrame>
        <p:nvGraphicFramePr>
          <p:cNvPr id="3" name="object 3"/>
          <p:cNvGraphicFramePr>
            <a:graphicFrameLocks noGrp="1"/>
          </p:cNvGraphicFramePr>
          <p:nvPr/>
        </p:nvGraphicFramePr>
        <p:xfrm>
          <a:off x="1037853" y="1622449"/>
          <a:ext cx="2663824" cy="2925992"/>
        </p:xfrm>
        <a:graphic>
          <a:graphicData uri="http://schemas.openxmlformats.org/drawingml/2006/table">
            <a:tbl>
              <a:tblPr firstRow="1" bandRow="1">
                <a:tableStyleId>{2D5ABB26-0587-4C30-8999-92F81FD0307C}</a:tableStyleId>
              </a:tblPr>
              <a:tblGrid>
                <a:gridCol w="1080135">
                  <a:extLst>
                    <a:ext uri="{9D8B030D-6E8A-4147-A177-3AD203B41FA5}">
                      <a16:colId xmlns:a16="http://schemas.microsoft.com/office/drawing/2014/main" val="20000"/>
                    </a:ext>
                  </a:extLst>
                </a:gridCol>
                <a:gridCol w="791845">
                  <a:extLst>
                    <a:ext uri="{9D8B030D-6E8A-4147-A177-3AD203B41FA5}">
                      <a16:colId xmlns:a16="http://schemas.microsoft.com/office/drawing/2014/main" val="20001"/>
                    </a:ext>
                  </a:extLst>
                </a:gridCol>
                <a:gridCol w="791844">
                  <a:extLst>
                    <a:ext uri="{9D8B030D-6E8A-4147-A177-3AD203B41FA5}">
                      <a16:colId xmlns:a16="http://schemas.microsoft.com/office/drawing/2014/main" val="20002"/>
                    </a:ext>
                  </a:extLst>
                </a:gridCol>
              </a:tblGrid>
              <a:tr h="365749">
                <a:tc>
                  <a:txBody>
                    <a:bodyPr/>
                    <a:lstStyle/>
                    <a:p>
                      <a:pPr marL="85725">
                        <a:lnSpc>
                          <a:spcPct val="100000"/>
                        </a:lnSpc>
                        <a:spcBef>
                          <a:spcPts val="225"/>
                        </a:spcBef>
                      </a:pPr>
                      <a:r>
                        <a:rPr sz="1800" b="1" spc="-5" dirty="0">
                          <a:latin typeface="Calibri"/>
                          <a:cs typeface="Calibri"/>
                        </a:rPr>
                        <a:t>Sample</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28575">
                      <a:solidFill>
                        <a:srgbClr val="9BBB59"/>
                      </a:solidFill>
                      <a:prstDash val="solid"/>
                    </a:lnB>
                  </a:tcPr>
                </a:tc>
                <a:tc>
                  <a:txBody>
                    <a:bodyPr/>
                    <a:lstStyle/>
                    <a:p>
                      <a:pPr marL="85725">
                        <a:lnSpc>
                          <a:spcPct val="100000"/>
                        </a:lnSpc>
                        <a:spcBef>
                          <a:spcPts val="225"/>
                        </a:spcBef>
                      </a:pPr>
                      <a:r>
                        <a:rPr sz="1800" b="1" dirty="0">
                          <a:latin typeface="Calibri"/>
                          <a:cs typeface="Calibri"/>
                        </a:rPr>
                        <a:t>X</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28575">
                      <a:solidFill>
                        <a:srgbClr val="9BBB59"/>
                      </a:solidFill>
                      <a:prstDash val="solid"/>
                    </a:lnB>
                  </a:tcPr>
                </a:tc>
                <a:tc>
                  <a:txBody>
                    <a:bodyPr/>
                    <a:lstStyle/>
                    <a:p>
                      <a:pPr marL="85725">
                        <a:lnSpc>
                          <a:spcPct val="100000"/>
                        </a:lnSpc>
                        <a:spcBef>
                          <a:spcPts val="225"/>
                        </a:spcBef>
                      </a:pPr>
                      <a:r>
                        <a:rPr sz="1800" b="1" dirty="0">
                          <a:latin typeface="Calibri"/>
                          <a:cs typeface="Calibri"/>
                        </a:rPr>
                        <a:t>Y</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28575">
                      <a:solidFill>
                        <a:srgbClr val="9BBB59"/>
                      </a:solidFill>
                      <a:prstDash val="solid"/>
                    </a:lnB>
                  </a:tcPr>
                </a:tc>
                <a:extLst>
                  <a:ext uri="{0D108BD9-81ED-4DB2-BD59-A6C34878D82A}">
                    <a16:rowId xmlns:a16="http://schemas.microsoft.com/office/drawing/2014/main" val="10000"/>
                  </a:ext>
                </a:extLst>
              </a:tr>
              <a:tr h="365749">
                <a:tc>
                  <a:txBody>
                    <a:bodyPr/>
                    <a:lstStyle/>
                    <a:p>
                      <a:pPr marL="85725">
                        <a:lnSpc>
                          <a:spcPct val="100000"/>
                        </a:lnSpc>
                        <a:spcBef>
                          <a:spcPts val="225"/>
                        </a:spcBef>
                      </a:pPr>
                      <a:r>
                        <a:rPr sz="1800" dirty="0">
                          <a:latin typeface="Calibri"/>
                          <a:cs typeface="Calibri"/>
                        </a:rPr>
                        <a:t>1</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28575">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0.0</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28575">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0.5</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28575">
                      <a:solidFill>
                        <a:srgbClr val="9BBB59"/>
                      </a:solidFill>
                      <a:prstDash val="solid"/>
                    </a:lnT>
                    <a:lnB w="12700">
                      <a:solidFill>
                        <a:srgbClr val="9BBB59"/>
                      </a:solidFill>
                      <a:prstDash val="solid"/>
                    </a:lnB>
                    <a:solidFill>
                      <a:srgbClr val="EBF1DD"/>
                    </a:solidFill>
                  </a:tcPr>
                </a:tc>
                <a:extLst>
                  <a:ext uri="{0D108BD9-81ED-4DB2-BD59-A6C34878D82A}">
                    <a16:rowId xmlns:a16="http://schemas.microsoft.com/office/drawing/2014/main" val="10001"/>
                  </a:ext>
                </a:extLst>
              </a:tr>
              <a:tr h="365749">
                <a:tc>
                  <a:txBody>
                    <a:bodyPr/>
                    <a:lstStyle/>
                    <a:p>
                      <a:pPr marL="85725">
                        <a:lnSpc>
                          <a:spcPct val="100000"/>
                        </a:lnSpc>
                        <a:spcBef>
                          <a:spcPts val="225"/>
                        </a:spcBef>
                      </a:pPr>
                      <a:r>
                        <a:rPr sz="1800" dirty="0">
                          <a:latin typeface="Calibri"/>
                          <a:cs typeface="Calibri"/>
                        </a:rPr>
                        <a:t>2</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tc>
                  <a:txBody>
                    <a:bodyPr/>
                    <a:lstStyle/>
                    <a:p>
                      <a:pPr marL="85725">
                        <a:lnSpc>
                          <a:spcPct val="100000"/>
                        </a:lnSpc>
                        <a:spcBef>
                          <a:spcPts val="225"/>
                        </a:spcBef>
                      </a:pPr>
                      <a:r>
                        <a:rPr sz="1800" spc="-5" dirty="0">
                          <a:latin typeface="Calibri"/>
                          <a:cs typeface="Calibri"/>
                        </a:rPr>
                        <a:t>0.5</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tc>
                  <a:txBody>
                    <a:bodyPr/>
                    <a:lstStyle/>
                    <a:p>
                      <a:pPr marL="85725">
                        <a:lnSpc>
                          <a:spcPct val="100000"/>
                        </a:lnSpc>
                        <a:spcBef>
                          <a:spcPts val="225"/>
                        </a:spcBef>
                      </a:pPr>
                      <a:r>
                        <a:rPr sz="1800" spc="-5" dirty="0">
                          <a:latin typeface="Calibri"/>
                          <a:cs typeface="Calibri"/>
                        </a:rPr>
                        <a:t>0.0</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extLst>
                  <a:ext uri="{0D108BD9-81ED-4DB2-BD59-A6C34878D82A}">
                    <a16:rowId xmlns:a16="http://schemas.microsoft.com/office/drawing/2014/main" val="10002"/>
                  </a:ext>
                </a:extLst>
              </a:tr>
              <a:tr h="365749">
                <a:tc>
                  <a:txBody>
                    <a:bodyPr/>
                    <a:lstStyle/>
                    <a:p>
                      <a:pPr marL="85725">
                        <a:lnSpc>
                          <a:spcPct val="100000"/>
                        </a:lnSpc>
                        <a:spcBef>
                          <a:spcPts val="225"/>
                        </a:spcBef>
                      </a:pPr>
                      <a:r>
                        <a:rPr sz="1800" dirty="0">
                          <a:latin typeface="Calibri"/>
                          <a:cs typeface="Calibri"/>
                        </a:rPr>
                        <a:t>3</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1.0</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0.5</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extLst>
                  <a:ext uri="{0D108BD9-81ED-4DB2-BD59-A6C34878D82A}">
                    <a16:rowId xmlns:a16="http://schemas.microsoft.com/office/drawing/2014/main" val="10003"/>
                  </a:ext>
                </a:extLst>
              </a:tr>
              <a:tr h="365749">
                <a:tc>
                  <a:txBody>
                    <a:bodyPr/>
                    <a:lstStyle/>
                    <a:p>
                      <a:pPr marL="85725">
                        <a:lnSpc>
                          <a:spcPct val="100000"/>
                        </a:lnSpc>
                        <a:spcBef>
                          <a:spcPts val="225"/>
                        </a:spcBef>
                      </a:pPr>
                      <a:r>
                        <a:rPr sz="1800" dirty="0">
                          <a:latin typeface="Calibri"/>
                          <a:cs typeface="Calibri"/>
                        </a:rPr>
                        <a:t>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tc>
                  <a:txBody>
                    <a:bodyPr/>
                    <a:lstStyle/>
                    <a:p>
                      <a:pPr marL="85725">
                        <a:lnSpc>
                          <a:spcPct val="100000"/>
                        </a:lnSpc>
                        <a:spcBef>
                          <a:spcPts val="225"/>
                        </a:spcBef>
                      </a:pPr>
                      <a:r>
                        <a:rPr sz="1800" spc="-5" dirty="0">
                          <a:latin typeface="Calibri"/>
                          <a:cs typeface="Calibri"/>
                        </a:rPr>
                        <a:t>2.0</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tc>
                  <a:txBody>
                    <a:bodyPr/>
                    <a:lstStyle/>
                    <a:p>
                      <a:pPr marL="85725">
                        <a:lnSpc>
                          <a:spcPct val="100000"/>
                        </a:lnSpc>
                        <a:spcBef>
                          <a:spcPts val="225"/>
                        </a:spcBef>
                      </a:pPr>
                      <a:r>
                        <a:rPr sz="1800" spc="-5" dirty="0">
                          <a:latin typeface="Calibri"/>
                          <a:cs typeface="Calibri"/>
                        </a:rPr>
                        <a:t>2.0</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extLst>
                  <a:ext uri="{0D108BD9-81ED-4DB2-BD59-A6C34878D82A}">
                    <a16:rowId xmlns:a16="http://schemas.microsoft.com/office/drawing/2014/main" val="10004"/>
                  </a:ext>
                </a:extLst>
              </a:tr>
              <a:tr h="365749">
                <a:tc>
                  <a:txBody>
                    <a:bodyPr/>
                    <a:lstStyle/>
                    <a:p>
                      <a:pPr marL="85725">
                        <a:lnSpc>
                          <a:spcPct val="100000"/>
                        </a:lnSpc>
                        <a:spcBef>
                          <a:spcPts val="225"/>
                        </a:spcBef>
                      </a:pPr>
                      <a:r>
                        <a:rPr sz="1800" dirty="0">
                          <a:latin typeface="Calibri"/>
                          <a:cs typeface="Calibri"/>
                        </a:rPr>
                        <a:t>5</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3.5</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8.0</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extLst>
                  <a:ext uri="{0D108BD9-81ED-4DB2-BD59-A6C34878D82A}">
                    <a16:rowId xmlns:a16="http://schemas.microsoft.com/office/drawing/2014/main" val="10005"/>
                  </a:ext>
                </a:extLst>
              </a:tr>
              <a:tr h="365749">
                <a:tc>
                  <a:txBody>
                    <a:bodyPr/>
                    <a:lstStyle/>
                    <a:p>
                      <a:pPr marL="85725">
                        <a:lnSpc>
                          <a:spcPct val="100000"/>
                        </a:lnSpc>
                        <a:spcBef>
                          <a:spcPts val="225"/>
                        </a:spcBef>
                      </a:pPr>
                      <a:r>
                        <a:rPr sz="1800" dirty="0">
                          <a:latin typeface="Calibri"/>
                          <a:cs typeface="Calibri"/>
                        </a:rPr>
                        <a:t>6</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tc>
                  <a:txBody>
                    <a:bodyPr/>
                    <a:lstStyle/>
                    <a:p>
                      <a:pPr marL="85725">
                        <a:lnSpc>
                          <a:spcPct val="100000"/>
                        </a:lnSpc>
                        <a:spcBef>
                          <a:spcPts val="225"/>
                        </a:spcBef>
                      </a:pPr>
                      <a:r>
                        <a:rPr sz="1800" spc="-5" dirty="0">
                          <a:latin typeface="Calibri"/>
                          <a:cs typeface="Calibri"/>
                        </a:rPr>
                        <a:t>5.0</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tc>
                  <a:txBody>
                    <a:bodyPr/>
                    <a:lstStyle/>
                    <a:p>
                      <a:pPr marL="85725">
                        <a:lnSpc>
                          <a:spcPct val="100000"/>
                        </a:lnSpc>
                        <a:spcBef>
                          <a:spcPts val="225"/>
                        </a:spcBef>
                      </a:pPr>
                      <a:r>
                        <a:rPr sz="1800" spc="-5" dirty="0">
                          <a:latin typeface="Calibri"/>
                          <a:cs typeface="Calibri"/>
                        </a:rPr>
                        <a:t>3.0</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tcPr>
                </a:tc>
                <a:extLst>
                  <a:ext uri="{0D108BD9-81ED-4DB2-BD59-A6C34878D82A}">
                    <a16:rowId xmlns:a16="http://schemas.microsoft.com/office/drawing/2014/main" val="10006"/>
                  </a:ext>
                </a:extLst>
              </a:tr>
              <a:tr h="365749">
                <a:tc>
                  <a:txBody>
                    <a:bodyPr/>
                    <a:lstStyle/>
                    <a:p>
                      <a:pPr marL="85725">
                        <a:lnSpc>
                          <a:spcPct val="100000"/>
                        </a:lnSpc>
                        <a:spcBef>
                          <a:spcPts val="225"/>
                        </a:spcBef>
                      </a:pPr>
                      <a:r>
                        <a:rPr sz="1800" dirty="0">
                          <a:latin typeface="Calibri"/>
                          <a:cs typeface="Calibri"/>
                        </a:rPr>
                        <a:t>7</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7.0</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tc>
                  <a:txBody>
                    <a:bodyPr/>
                    <a:lstStyle/>
                    <a:p>
                      <a:pPr marL="85725">
                        <a:lnSpc>
                          <a:spcPct val="100000"/>
                        </a:lnSpc>
                        <a:spcBef>
                          <a:spcPts val="225"/>
                        </a:spcBef>
                      </a:pPr>
                      <a:r>
                        <a:rPr sz="1800" spc="-5" dirty="0">
                          <a:latin typeface="Calibri"/>
                          <a:cs typeface="Calibri"/>
                        </a:rPr>
                        <a:t>3.0</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BF1DD"/>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3104" y="796275"/>
            <a:ext cx="6079490" cy="3536950"/>
          </a:xfrm>
          <a:prstGeom prst="rect">
            <a:avLst/>
          </a:prstGeom>
        </p:spPr>
        <p:txBody>
          <a:bodyPr vert="horz" wrap="square" lIns="0" tIns="36830" rIns="0" bIns="0" rtlCol="0">
            <a:spAutoFit/>
          </a:bodyPr>
          <a:lstStyle/>
          <a:p>
            <a:pPr marL="12700">
              <a:lnSpc>
                <a:spcPct val="100000"/>
              </a:lnSpc>
              <a:spcBef>
                <a:spcPts val="290"/>
              </a:spcBef>
            </a:pPr>
            <a:r>
              <a:rPr sz="2400" spc="-15" dirty="0">
                <a:latin typeface="Calibri"/>
                <a:cs typeface="Calibri"/>
              </a:rPr>
              <a:t>Pros</a:t>
            </a:r>
            <a:endParaRPr sz="2400">
              <a:latin typeface="Calibri"/>
              <a:cs typeface="Calibri"/>
            </a:endParaRPr>
          </a:p>
          <a:p>
            <a:pPr marL="469900">
              <a:lnSpc>
                <a:spcPct val="100000"/>
              </a:lnSpc>
              <a:spcBef>
                <a:spcPts val="195"/>
              </a:spcBef>
            </a:pPr>
            <a:r>
              <a:rPr sz="2400" spc="-5" dirty="0">
                <a:latin typeface="Calibri"/>
                <a:cs typeface="Calibri"/>
              </a:rPr>
              <a:t>Simple,</a:t>
            </a:r>
            <a:r>
              <a:rPr sz="2400" spc="-30" dirty="0">
                <a:latin typeface="Calibri"/>
                <a:cs typeface="Calibri"/>
              </a:rPr>
              <a:t> </a:t>
            </a:r>
            <a:r>
              <a:rPr sz="2400" spc="-20" dirty="0">
                <a:latin typeface="Calibri"/>
                <a:cs typeface="Calibri"/>
              </a:rPr>
              <a:t>fast</a:t>
            </a:r>
            <a:r>
              <a:rPr sz="2400" spc="-25" dirty="0">
                <a:latin typeface="Calibri"/>
                <a:cs typeface="Calibri"/>
              </a:rPr>
              <a:t> </a:t>
            </a:r>
            <a:r>
              <a:rPr sz="2400" spc="-15" dirty="0">
                <a:latin typeface="Calibri"/>
                <a:cs typeface="Calibri"/>
              </a:rPr>
              <a:t>to</a:t>
            </a:r>
            <a:r>
              <a:rPr sz="2400" spc="-25" dirty="0">
                <a:latin typeface="Calibri"/>
                <a:cs typeface="Calibri"/>
              </a:rPr>
              <a:t> </a:t>
            </a:r>
            <a:r>
              <a:rPr sz="2400" spc="-10" dirty="0">
                <a:latin typeface="Calibri"/>
                <a:cs typeface="Calibri"/>
              </a:rPr>
              <a:t>compute</a:t>
            </a:r>
            <a:endParaRPr sz="2400">
              <a:latin typeface="Calibri"/>
              <a:cs typeface="Calibri"/>
            </a:endParaRPr>
          </a:p>
          <a:p>
            <a:pPr marL="469900" marR="5080">
              <a:lnSpc>
                <a:spcPct val="106700"/>
              </a:lnSpc>
            </a:pPr>
            <a:r>
              <a:rPr sz="2400" spc="-20" dirty="0">
                <a:latin typeface="Calibri"/>
                <a:cs typeface="Calibri"/>
              </a:rPr>
              <a:t>Converges</a:t>
            </a:r>
            <a:r>
              <a:rPr sz="2400" spc="-10" dirty="0">
                <a:latin typeface="Calibri"/>
                <a:cs typeface="Calibri"/>
              </a:rPr>
              <a:t> </a:t>
            </a:r>
            <a:r>
              <a:rPr sz="2400" spc="-15" dirty="0">
                <a:latin typeface="Calibri"/>
                <a:cs typeface="Calibri"/>
              </a:rPr>
              <a:t>to</a:t>
            </a:r>
            <a:r>
              <a:rPr sz="2400" spc="-10" dirty="0">
                <a:latin typeface="Calibri"/>
                <a:cs typeface="Calibri"/>
              </a:rPr>
              <a:t> local</a:t>
            </a:r>
            <a:r>
              <a:rPr sz="2400" spc="-5" dirty="0">
                <a:latin typeface="Calibri"/>
                <a:cs typeface="Calibri"/>
              </a:rPr>
              <a:t> minimum</a:t>
            </a:r>
            <a:r>
              <a:rPr sz="2400" spc="-10" dirty="0">
                <a:latin typeface="Calibri"/>
                <a:cs typeface="Calibri"/>
              </a:rPr>
              <a:t> </a:t>
            </a:r>
            <a:r>
              <a:rPr sz="2400" spc="-5" dirty="0">
                <a:latin typeface="Calibri"/>
                <a:cs typeface="Calibri"/>
              </a:rPr>
              <a:t>of </a:t>
            </a:r>
            <a:r>
              <a:rPr sz="2400" spc="-10" dirty="0">
                <a:latin typeface="Calibri"/>
                <a:cs typeface="Calibri"/>
              </a:rPr>
              <a:t>within-cluster </a:t>
            </a:r>
            <a:r>
              <a:rPr sz="2400" spc="-530" dirty="0">
                <a:latin typeface="Calibri"/>
                <a:cs typeface="Calibri"/>
              </a:rPr>
              <a:t> </a:t>
            </a:r>
            <a:r>
              <a:rPr sz="2400" spc="-10" dirty="0">
                <a:latin typeface="Calibri"/>
                <a:cs typeface="Calibri"/>
              </a:rPr>
              <a:t>squared </a:t>
            </a:r>
            <a:r>
              <a:rPr sz="2400" spc="-15" dirty="0">
                <a:latin typeface="Calibri"/>
                <a:cs typeface="Calibri"/>
              </a:rPr>
              <a:t>error</a:t>
            </a:r>
            <a:endParaRPr sz="2400">
              <a:latin typeface="Calibri"/>
              <a:cs typeface="Calibri"/>
            </a:endParaRPr>
          </a:p>
          <a:p>
            <a:pPr marL="81280">
              <a:lnSpc>
                <a:spcPct val="100000"/>
              </a:lnSpc>
              <a:spcBef>
                <a:spcPts val="190"/>
              </a:spcBef>
            </a:pPr>
            <a:r>
              <a:rPr sz="2400" spc="-5" dirty="0">
                <a:latin typeface="Calibri"/>
                <a:cs typeface="Calibri"/>
              </a:rPr>
              <a:t>Cons</a:t>
            </a:r>
            <a:endParaRPr sz="2400">
              <a:latin typeface="Calibri"/>
              <a:cs typeface="Calibri"/>
            </a:endParaRPr>
          </a:p>
          <a:p>
            <a:pPr marL="469900">
              <a:lnSpc>
                <a:spcPct val="100000"/>
              </a:lnSpc>
              <a:spcBef>
                <a:spcPts val="190"/>
              </a:spcBef>
            </a:pPr>
            <a:r>
              <a:rPr sz="2400" spc="-15" dirty="0">
                <a:latin typeface="Calibri"/>
                <a:cs typeface="Calibri"/>
              </a:rPr>
              <a:t>Setting</a:t>
            </a:r>
            <a:r>
              <a:rPr sz="2400" spc="-35" dirty="0">
                <a:latin typeface="Calibri"/>
                <a:cs typeface="Calibri"/>
              </a:rPr>
              <a:t> </a:t>
            </a:r>
            <a:r>
              <a:rPr sz="2400" dirty="0">
                <a:latin typeface="Calibri"/>
                <a:cs typeface="Calibri"/>
              </a:rPr>
              <a:t>k</a:t>
            </a:r>
            <a:endParaRPr sz="2400">
              <a:latin typeface="Calibri"/>
              <a:cs typeface="Calibri"/>
            </a:endParaRPr>
          </a:p>
          <a:p>
            <a:pPr marL="469900" marR="2439670">
              <a:lnSpc>
                <a:spcPct val="106700"/>
              </a:lnSpc>
            </a:pPr>
            <a:r>
              <a:rPr sz="2400" spc="-10" dirty="0">
                <a:latin typeface="Calibri"/>
                <a:cs typeface="Calibri"/>
              </a:rPr>
              <a:t>Sensitive </a:t>
            </a:r>
            <a:r>
              <a:rPr sz="2400" spc="-15" dirty="0">
                <a:latin typeface="Calibri"/>
                <a:cs typeface="Calibri"/>
              </a:rPr>
              <a:t>to </a:t>
            </a:r>
            <a:r>
              <a:rPr sz="2400" spc="-5" dirty="0">
                <a:latin typeface="Calibri"/>
                <a:cs typeface="Calibri"/>
              </a:rPr>
              <a:t>initial </a:t>
            </a:r>
            <a:r>
              <a:rPr sz="2400" spc="-15" dirty="0">
                <a:latin typeface="Calibri"/>
                <a:cs typeface="Calibri"/>
              </a:rPr>
              <a:t>centres </a:t>
            </a:r>
            <a:r>
              <a:rPr sz="2400" spc="-530" dirty="0">
                <a:latin typeface="Calibri"/>
                <a:cs typeface="Calibri"/>
              </a:rPr>
              <a:t> </a:t>
            </a:r>
            <a:r>
              <a:rPr sz="2400" spc="-10" dirty="0">
                <a:latin typeface="Calibri"/>
                <a:cs typeface="Calibri"/>
              </a:rPr>
              <a:t>Sensitive </a:t>
            </a:r>
            <a:r>
              <a:rPr sz="2400" spc="-15" dirty="0">
                <a:latin typeface="Calibri"/>
                <a:cs typeface="Calibri"/>
              </a:rPr>
              <a:t>to</a:t>
            </a:r>
            <a:r>
              <a:rPr sz="2400" spc="-10" dirty="0">
                <a:latin typeface="Calibri"/>
                <a:cs typeface="Calibri"/>
              </a:rPr>
              <a:t> outliers </a:t>
            </a:r>
            <a:r>
              <a:rPr sz="2400" spc="-5" dirty="0">
                <a:latin typeface="Calibri"/>
                <a:cs typeface="Calibri"/>
              </a:rPr>
              <a:t> </a:t>
            </a:r>
            <a:r>
              <a:rPr sz="2400" spc="-10" dirty="0">
                <a:latin typeface="Calibri"/>
                <a:cs typeface="Calibri"/>
              </a:rPr>
              <a:t>Detects</a:t>
            </a:r>
            <a:r>
              <a:rPr sz="2400" spc="-15" dirty="0">
                <a:latin typeface="Calibri"/>
                <a:cs typeface="Calibri"/>
              </a:rPr>
              <a:t> </a:t>
            </a:r>
            <a:r>
              <a:rPr sz="2400" spc="-10" dirty="0">
                <a:latin typeface="Calibri"/>
                <a:cs typeface="Calibri"/>
              </a:rPr>
              <a:t>spherical</a:t>
            </a:r>
            <a:r>
              <a:rPr sz="2400" spc="-15" dirty="0">
                <a:latin typeface="Calibri"/>
                <a:cs typeface="Calibri"/>
              </a:rPr>
              <a:t> </a:t>
            </a:r>
            <a:r>
              <a:rPr sz="2400" spc="-20" dirty="0">
                <a:latin typeface="Calibri"/>
                <a:cs typeface="Calibri"/>
              </a:rPr>
              <a:t>clusters</a:t>
            </a:r>
            <a:endParaRPr sz="2400">
              <a:latin typeface="Calibri"/>
              <a:cs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95349" y="417872"/>
            <a:ext cx="11953240" cy="5024120"/>
          </a:xfrm>
          <a:prstGeom prst="rect">
            <a:avLst/>
          </a:prstGeom>
        </p:spPr>
        <p:txBody>
          <a:bodyPr vert="horz" wrap="square" lIns="0" tIns="12700" rIns="0" bIns="0" rtlCol="0">
            <a:spAutoFit/>
          </a:bodyPr>
          <a:lstStyle/>
          <a:p>
            <a:pPr marL="114300" marR="94615">
              <a:lnSpc>
                <a:spcPct val="100000"/>
              </a:lnSpc>
              <a:spcBef>
                <a:spcPts val="100"/>
              </a:spcBef>
              <a:tabLst>
                <a:tab pos="2776855" algn="l"/>
              </a:tabLst>
            </a:pPr>
            <a:r>
              <a:rPr sz="2400" b="1" spc="-15" dirty="0">
                <a:solidFill>
                  <a:srgbClr val="FF0000"/>
                </a:solidFill>
                <a:latin typeface="Calibri"/>
                <a:cs typeface="Calibri"/>
              </a:rPr>
              <a:t>K-Means</a:t>
            </a:r>
            <a:r>
              <a:rPr sz="2400" b="1" spc="5" dirty="0">
                <a:solidFill>
                  <a:srgbClr val="FF0000"/>
                </a:solidFill>
                <a:latin typeface="Calibri"/>
                <a:cs typeface="Calibri"/>
              </a:rPr>
              <a:t> </a:t>
            </a:r>
            <a:r>
              <a:rPr sz="2400" b="1" spc="-5" dirty="0">
                <a:solidFill>
                  <a:srgbClr val="FF0000"/>
                </a:solidFill>
                <a:latin typeface="Calibri"/>
                <a:cs typeface="Calibri"/>
              </a:rPr>
              <a:t>Algorithm</a:t>
            </a:r>
            <a:r>
              <a:rPr sz="2400" spc="-5" dirty="0">
                <a:latin typeface="Calibri"/>
                <a:cs typeface="Calibri"/>
              </a:rPr>
              <a:t>:	It is similar </a:t>
            </a:r>
            <a:r>
              <a:rPr sz="2400" spc="-15" dirty="0">
                <a:latin typeface="Calibri"/>
                <a:cs typeface="Calibri"/>
              </a:rPr>
              <a:t>to</a:t>
            </a:r>
            <a:r>
              <a:rPr sz="2400" spc="-5" dirty="0">
                <a:latin typeface="Calibri"/>
                <a:cs typeface="Calibri"/>
              </a:rPr>
              <a:t> </a:t>
            </a:r>
            <a:r>
              <a:rPr sz="2400" spc="-25" dirty="0">
                <a:latin typeface="Calibri"/>
                <a:cs typeface="Calibri"/>
              </a:rPr>
              <a:t>Forgy’s</a:t>
            </a:r>
            <a:r>
              <a:rPr sz="2400" spc="-5" dirty="0">
                <a:latin typeface="Calibri"/>
                <a:cs typeface="Calibri"/>
              </a:rPr>
              <a:t> algorithm. The </a:t>
            </a:r>
            <a:r>
              <a:rPr sz="2400" spc="-20" dirty="0">
                <a:latin typeface="Calibri"/>
                <a:cs typeface="Calibri"/>
              </a:rPr>
              <a:t>k-means</a:t>
            </a:r>
            <a:r>
              <a:rPr sz="2400" spc="-5" dirty="0">
                <a:latin typeface="Calibri"/>
                <a:cs typeface="Calibri"/>
              </a:rPr>
              <a:t> algorithm </a:t>
            </a:r>
            <a:r>
              <a:rPr sz="2400" spc="-25" dirty="0">
                <a:latin typeface="Calibri"/>
                <a:cs typeface="Calibri"/>
              </a:rPr>
              <a:t>differs</a:t>
            </a:r>
            <a:r>
              <a:rPr sz="2400" spc="-5" dirty="0">
                <a:latin typeface="Calibri"/>
                <a:cs typeface="Calibri"/>
              </a:rPr>
              <a:t> </a:t>
            </a:r>
            <a:r>
              <a:rPr sz="2400" spc="-15" dirty="0">
                <a:latin typeface="Calibri"/>
                <a:cs typeface="Calibri"/>
              </a:rPr>
              <a:t>from </a:t>
            </a:r>
            <a:r>
              <a:rPr sz="2400" spc="-10" dirty="0">
                <a:latin typeface="Calibri"/>
                <a:cs typeface="Calibri"/>
              </a:rPr>
              <a:t> </a:t>
            </a:r>
            <a:r>
              <a:rPr sz="2400" spc="-25" dirty="0">
                <a:latin typeface="Calibri"/>
                <a:cs typeface="Calibri"/>
              </a:rPr>
              <a:t>Forgy’s</a:t>
            </a:r>
            <a:r>
              <a:rPr sz="2400" spc="-5" dirty="0">
                <a:latin typeface="Calibri"/>
                <a:cs typeface="Calibri"/>
              </a:rPr>
              <a:t> algorithm</a:t>
            </a:r>
            <a:r>
              <a:rPr sz="2400" dirty="0">
                <a:latin typeface="Calibri"/>
                <a:cs typeface="Calibri"/>
              </a:rPr>
              <a:t> </a:t>
            </a:r>
            <a:r>
              <a:rPr sz="2400" spc="-5" dirty="0">
                <a:latin typeface="Calibri"/>
                <a:cs typeface="Calibri"/>
              </a:rPr>
              <a:t>in</a:t>
            </a:r>
            <a:r>
              <a:rPr sz="2400" dirty="0">
                <a:latin typeface="Calibri"/>
                <a:cs typeface="Calibri"/>
              </a:rPr>
              <a:t> </a:t>
            </a:r>
            <a:r>
              <a:rPr sz="2400" spc="-10" dirty="0">
                <a:latin typeface="Calibri"/>
                <a:cs typeface="Calibri"/>
              </a:rPr>
              <a:t>that</a:t>
            </a:r>
            <a:r>
              <a:rPr sz="2400" dirty="0">
                <a:latin typeface="Calibri"/>
                <a:cs typeface="Calibri"/>
              </a:rPr>
              <a:t> </a:t>
            </a:r>
            <a:r>
              <a:rPr sz="2400" spc="-5" dirty="0">
                <a:latin typeface="Calibri"/>
                <a:cs typeface="Calibri"/>
              </a:rPr>
              <a:t>the</a:t>
            </a:r>
            <a:r>
              <a:rPr sz="2400" dirty="0">
                <a:latin typeface="Calibri"/>
                <a:cs typeface="Calibri"/>
              </a:rPr>
              <a:t> </a:t>
            </a:r>
            <a:r>
              <a:rPr sz="2400" spc="-15" dirty="0">
                <a:latin typeface="Calibri"/>
                <a:cs typeface="Calibri"/>
              </a:rPr>
              <a:t>centroids</a:t>
            </a:r>
            <a:r>
              <a:rPr sz="2400" dirty="0">
                <a:latin typeface="Calibri"/>
                <a:cs typeface="Calibri"/>
              </a:rPr>
              <a:t> </a:t>
            </a:r>
            <a:r>
              <a:rPr sz="2400" spc="-5" dirty="0">
                <a:latin typeface="Calibri"/>
                <a:cs typeface="Calibri"/>
              </a:rPr>
              <a:t>of</a:t>
            </a:r>
            <a:r>
              <a:rPr sz="2400" dirty="0">
                <a:latin typeface="Calibri"/>
                <a:cs typeface="Calibri"/>
              </a:rPr>
              <a:t> </a:t>
            </a:r>
            <a:r>
              <a:rPr sz="2400" spc="-5" dirty="0">
                <a:latin typeface="Calibri"/>
                <a:cs typeface="Calibri"/>
              </a:rPr>
              <a:t>the</a:t>
            </a:r>
            <a:r>
              <a:rPr sz="2400" dirty="0">
                <a:latin typeface="Calibri"/>
                <a:cs typeface="Calibri"/>
              </a:rPr>
              <a:t> </a:t>
            </a:r>
            <a:r>
              <a:rPr sz="2400" spc="-20" dirty="0">
                <a:latin typeface="Calibri"/>
                <a:cs typeface="Calibri"/>
              </a:rPr>
              <a:t>clusters</a:t>
            </a:r>
            <a:r>
              <a:rPr sz="2400" dirty="0">
                <a:latin typeface="Calibri"/>
                <a:cs typeface="Calibri"/>
              </a:rPr>
              <a:t> </a:t>
            </a:r>
            <a:r>
              <a:rPr sz="2400" spc="-15" dirty="0">
                <a:latin typeface="Calibri"/>
                <a:cs typeface="Calibri"/>
              </a:rPr>
              <a:t>are</a:t>
            </a:r>
            <a:r>
              <a:rPr sz="2400" dirty="0">
                <a:latin typeface="Calibri"/>
                <a:cs typeface="Calibri"/>
              </a:rPr>
              <a:t> </a:t>
            </a:r>
            <a:r>
              <a:rPr sz="2400" spc="-15" dirty="0">
                <a:latin typeface="Calibri"/>
                <a:cs typeface="Calibri"/>
              </a:rPr>
              <a:t>recomputed</a:t>
            </a:r>
            <a:r>
              <a:rPr sz="2400" dirty="0">
                <a:latin typeface="Calibri"/>
                <a:cs typeface="Calibri"/>
              </a:rPr>
              <a:t> as</a:t>
            </a:r>
            <a:r>
              <a:rPr sz="2400" spc="-5" dirty="0">
                <a:latin typeface="Calibri"/>
                <a:cs typeface="Calibri"/>
              </a:rPr>
              <a:t> soon</a:t>
            </a:r>
            <a:r>
              <a:rPr sz="2400" dirty="0">
                <a:latin typeface="Calibri"/>
                <a:cs typeface="Calibri"/>
              </a:rPr>
              <a:t> as </a:t>
            </a:r>
            <a:r>
              <a:rPr sz="2400" spc="-5" dirty="0">
                <a:latin typeface="Calibri"/>
                <a:cs typeface="Calibri"/>
              </a:rPr>
              <a:t>sample</a:t>
            </a:r>
            <a:r>
              <a:rPr sz="2400" dirty="0">
                <a:latin typeface="Calibri"/>
                <a:cs typeface="Calibri"/>
              </a:rPr>
              <a:t> </a:t>
            </a:r>
            <a:r>
              <a:rPr sz="2400" spc="-5" dirty="0">
                <a:latin typeface="Calibri"/>
                <a:cs typeface="Calibri"/>
              </a:rPr>
              <a:t>joins</a:t>
            </a:r>
            <a:r>
              <a:rPr sz="2400" dirty="0">
                <a:latin typeface="Calibri"/>
                <a:cs typeface="Calibri"/>
              </a:rPr>
              <a:t> a </a:t>
            </a:r>
            <a:r>
              <a:rPr sz="2400" spc="-525" dirty="0">
                <a:latin typeface="Calibri"/>
                <a:cs typeface="Calibri"/>
              </a:rPr>
              <a:t> </a:t>
            </a:r>
            <a:r>
              <a:rPr sz="2400" spc="-45" dirty="0">
                <a:latin typeface="Calibri"/>
                <a:cs typeface="Calibri"/>
              </a:rPr>
              <a:t>cluster.</a:t>
            </a:r>
            <a:r>
              <a:rPr sz="2400" spc="-5" dirty="0">
                <a:latin typeface="Calibri"/>
                <a:cs typeface="Calibri"/>
              </a:rPr>
              <a:t> Also</a:t>
            </a:r>
            <a:r>
              <a:rPr sz="2400" dirty="0">
                <a:latin typeface="Calibri"/>
                <a:cs typeface="Calibri"/>
              </a:rPr>
              <a:t> </a:t>
            </a:r>
            <a:r>
              <a:rPr sz="2400" spc="-20" dirty="0">
                <a:latin typeface="Calibri"/>
                <a:cs typeface="Calibri"/>
              </a:rPr>
              <a:t>unlike</a:t>
            </a:r>
            <a:r>
              <a:rPr sz="2400" dirty="0">
                <a:latin typeface="Calibri"/>
                <a:cs typeface="Calibri"/>
              </a:rPr>
              <a:t> </a:t>
            </a:r>
            <a:r>
              <a:rPr sz="2400" spc="-25" dirty="0">
                <a:latin typeface="Calibri"/>
                <a:cs typeface="Calibri"/>
              </a:rPr>
              <a:t>Forgy’s</a:t>
            </a:r>
            <a:r>
              <a:rPr sz="2400" dirty="0">
                <a:latin typeface="Calibri"/>
                <a:cs typeface="Calibri"/>
              </a:rPr>
              <a:t> </a:t>
            </a:r>
            <a:r>
              <a:rPr sz="2400" spc="-5" dirty="0">
                <a:latin typeface="Calibri"/>
                <a:cs typeface="Calibri"/>
              </a:rPr>
              <a:t>algorithm</a:t>
            </a:r>
            <a:r>
              <a:rPr sz="2400" dirty="0">
                <a:latin typeface="Calibri"/>
                <a:cs typeface="Calibri"/>
              </a:rPr>
              <a:t> </a:t>
            </a:r>
            <a:r>
              <a:rPr sz="2400" spc="-5" dirty="0">
                <a:latin typeface="Calibri"/>
                <a:cs typeface="Calibri"/>
              </a:rPr>
              <a:t>which</a:t>
            </a:r>
            <a:r>
              <a:rPr sz="2400" dirty="0">
                <a:latin typeface="Calibri"/>
                <a:cs typeface="Calibri"/>
              </a:rPr>
              <a:t> </a:t>
            </a:r>
            <a:r>
              <a:rPr sz="2400" spc="-5" dirty="0">
                <a:latin typeface="Calibri"/>
                <a:cs typeface="Calibri"/>
              </a:rPr>
              <a:t>is</a:t>
            </a:r>
            <a:r>
              <a:rPr sz="2400" dirty="0">
                <a:latin typeface="Calibri"/>
                <a:cs typeface="Calibri"/>
              </a:rPr>
              <a:t> </a:t>
            </a:r>
            <a:r>
              <a:rPr sz="2400" spc="-20" dirty="0">
                <a:latin typeface="Calibri"/>
                <a:cs typeface="Calibri"/>
              </a:rPr>
              <a:t>iterative</a:t>
            </a:r>
            <a:r>
              <a:rPr sz="2400" dirty="0">
                <a:latin typeface="Calibri"/>
                <a:cs typeface="Calibri"/>
              </a:rPr>
              <a:t> </a:t>
            </a:r>
            <a:r>
              <a:rPr sz="2400" spc="-5" dirty="0">
                <a:latin typeface="Calibri"/>
                <a:cs typeface="Calibri"/>
              </a:rPr>
              <a:t>in</a:t>
            </a:r>
            <a:r>
              <a:rPr sz="2400" dirty="0">
                <a:latin typeface="Calibri"/>
                <a:cs typeface="Calibri"/>
              </a:rPr>
              <a:t> </a:t>
            </a:r>
            <a:r>
              <a:rPr sz="2400" spc="-15" dirty="0">
                <a:latin typeface="Calibri"/>
                <a:cs typeface="Calibri"/>
              </a:rPr>
              <a:t>nature,</a:t>
            </a:r>
            <a:r>
              <a:rPr sz="2400" dirty="0">
                <a:latin typeface="Calibri"/>
                <a:cs typeface="Calibri"/>
              </a:rPr>
              <a:t> </a:t>
            </a:r>
            <a:r>
              <a:rPr sz="2400" spc="-5" dirty="0">
                <a:latin typeface="Calibri"/>
                <a:cs typeface="Calibri"/>
              </a:rPr>
              <a:t>the </a:t>
            </a:r>
            <a:r>
              <a:rPr sz="2400" spc="-20" dirty="0">
                <a:latin typeface="Calibri"/>
                <a:cs typeface="Calibri"/>
              </a:rPr>
              <a:t>k-means</a:t>
            </a:r>
            <a:r>
              <a:rPr sz="2400" dirty="0">
                <a:latin typeface="Calibri"/>
                <a:cs typeface="Calibri"/>
              </a:rPr>
              <a:t> </a:t>
            </a:r>
            <a:r>
              <a:rPr sz="2400" spc="-5" dirty="0">
                <a:latin typeface="Calibri"/>
                <a:cs typeface="Calibri"/>
              </a:rPr>
              <a:t>only</a:t>
            </a:r>
            <a:r>
              <a:rPr sz="2400" dirty="0">
                <a:latin typeface="Calibri"/>
                <a:cs typeface="Calibri"/>
              </a:rPr>
              <a:t> </a:t>
            </a:r>
            <a:r>
              <a:rPr sz="2400" spc="-10" dirty="0">
                <a:latin typeface="Calibri"/>
                <a:cs typeface="Calibri"/>
              </a:rPr>
              <a:t>two</a:t>
            </a:r>
            <a:r>
              <a:rPr sz="2400" dirty="0">
                <a:latin typeface="Calibri"/>
                <a:cs typeface="Calibri"/>
              </a:rPr>
              <a:t> </a:t>
            </a:r>
            <a:r>
              <a:rPr sz="2400" spc="-5" dirty="0">
                <a:latin typeface="Calibri"/>
                <a:cs typeface="Calibri"/>
              </a:rPr>
              <a:t>passes </a:t>
            </a:r>
            <a:r>
              <a:rPr sz="2400" dirty="0">
                <a:latin typeface="Calibri"/>
                <a:cs typeface="Calibri"/>
              </a:rPr>
              <a:t> </a:t>
            </a:r>
            <a:r>
              <a:rPr sz="2400" spc="-10" dirty="0">
                <a:latin typeface="Calibri"/>
                <a:cs typeface="Calibri"/>
              </a:rPr>
              <a:t>through </a:t>
            </a:r>
            <a:r>
              <a:rPr sz="2400" spc="-5" dirty="0">
                <a:latin typeface="Calibri"/>
                <a:cs typeface="Calibri"/>
              </a:rPr>
              <a:t>the </a:t>
            </a:r>
            <a:r>
              <a:rPr sz="2400" spc="-20" dirty="0">
                <a:latin typeface="Calibri"/>
                <a:cs typeface="Calibri"/>
              </a:rPr>
              <a:t>data</a:t>
            </a:r>
            <a:r>
              <a:rPr sz="2400" spc="-5" dirty="0">
                <a:latin typeface="Calibri"/>
                <a:cs typeface="Calibri"/>
              </a:rPr>
              <a:t> </a:t>
            </a:r>
            <a:r>
              <a:rPr sz="2400" spc="-10" dirty="0">
                <a:latin typeface="Calibri"/>
                <a:cs typeface="Calibri"/>
              </a:rPr>
              <a:t>set.</a:t>
            </a:r>
            <a:endParaRPr sz="2400">
              <a:latin typeface="Calibri"/>
              <a:cs typeface="Calibri"/>
            </a:endParaRPr>
          </a:p>
          <a:p>
            <a:pPr>
              <a:lnSpc>
                <a:spcPct val="100000"/>
              </a:lnSpc>
              <a:spcBef>
                <a:spcPts val="55"/>
              </a:spcBef>
            </a:pPr>
            <a:endParaRPr sz="3100">
              <a:latin typeface="Calibri"/>
              <a:cs typeface="Calibri"/>
            </a:endParaRPr>
          </a:p>
          <a:p>
            <a:pPr marL="114300">
              <a:lnSpc>
                <a:spcPct val="100000"/>
              </a:lnSpc>
            </a:pPr>
            <a:r>
              <a:rPr sz="2400" b="1" spc="-5" dirty="0">
                <a:solidFill>
                  <a:srgbClr val="FF0000"/>
                </a:solidFill>
                <a:latin typeface="Calibri"/>
                <a:cs typeface="Calibri"/>
              </a:rPr>
              <a:t>The</a:t>
            </a:r>
            <a:r>
              <a:rPr sz="2400" b="1" spc="-20" dirty="0">
                <a:solidFill>
                  <a:srgbClr val="FF0000"/>
                </a:solidFill>
                <a:latin typeface="Calibri"/>
                <a:cs typeface="Calibri"/>
              </a:rPr>
              <a:t> k-means</a:t>
            </a:r>
            <a:r>
              <a:rPr sz="2400" b="1" spc="-15" dirty="0">
                <a:solidFill>
                  <a:srgbClr val="FF0000"/>
                </a:solidFill>
                <a:latin typeface="Calibri"/>
                <a:cs typeface="Calibri"/>
              </a:rPr>
              <a:t> </a:t>
            </a:r>
            <a:r>
              <a:rPr sz="2400" b="1" spc="-10" dirty="0">
                <a:solidFill>
                  <a:srgbClr val="FF0000"/>
                </a:solidFill>
                <a:latin typeface="Calibri"/>
                <a:cs typeface="Calibri"/>
              </a:rPr>
              <a:t>Algorithm</a:t>
            </a:r>
            <a:endParaRPr sz="2400">
              <a:latin typeface="Calibri"/>
              <a:cs typeface="Calibri"/>
            </a:endParaRPr>
          </a:p>
          <a:p>
            <a:pPr marL="571500" marR="346710" indent="-559435">
              <a:lnSpc>
                <a:spcPct val="100000"/>
              </a:lnSpc>
              <a:spcBef>
                <a:spcPts val="480"/>
              </a:spcBef>
              <a:buFont typeface="Arial MT"/>
              <a:buAutoNum type="arabicPeriod"/>
              <a:tabLst>
                <a:tab pos="571500" algn="l"/>
                <a:tab pos="572135" algn="l"/>
              </a:tabLst>
            </a:pPr>
            <a:r>
              <a:rPr sz="2400" spc="-5" dirty="0">
                <a:latin typeface="Calibri"/>
                <a:cs typeface="Calibri"/>
              </a:rPr>
              <a:t>Begin with </a:t>
            </a:r>
            <a:r>
              <a:rPr sz="2400" dirty="0">
                <a:latin typeface="Calibri"/>
                <a:cs typeface="Calibri"/>
              </a:rPr>
              <a:t>k</a:t>
            </a:r>
            <a:r>
              <a:rPr sz="2400" spc="-5" dirty="0">
                <a:latin typeface="Calibri"/>
                <a:cs typeface="Calibri"/>
              </a:rPr>
              <a:t> </a:t>
            </a:r>
            <a:r>
              <a:rPr sz="2400" spc="-15" dirty="0">
                <a:latin typeface="Calibri"/>
                <a:cs typeface="Calibri"/>
              </a:rPr>
              <a:t>clusters,</a:t>
            </a:r>
            <a:r>
              <a:rPr sz="2400" spc="-5" dirty="0">
                <a:latin typeface="Calibri"/>
                <a:cs typeface="Calibri"/>
              </a:rPr>
              <a:t> each </a:t>
            </a:r>
            <a:r>
              <a:rPr sz="2400" spc="-10" dirty="0">
                <a:latin typeface="Calibri"/>
                <a:cs typeface="Calibri"/>
              </a:rPr>
              <a:t>consisting</a:t>
            </a:r>
            <a:r>
              <a:rPr sz="2400" spc="-5" dirty="0">
                <a:latin typeface="Calibri"/>
                <a:cs typeface="Calibri"/>
              </a:rPr>
              <a:t> of one of the </a:t>
            </a:r>
            <a:r>
              <a:rPr sz="2400" spc="-20" dirty="0">
                <a:latin typeface="Calibri"/>
                <a:cs typeface="Calibri"/>
              </a:rPr>
              <a:t>first</a:t>
            </a:r>
            <a:r>
              <a:rPr sz="2400" spc="-5" dirty="0">
                <a:latin typeface="Calibri"/>
                <a:cs typeface="Calibri"/>
              </a:rPr>
              <a:t> </a:t>
            </a:r>
            <a:r>
              <a:rPr sz="2400" dirty="0">
                <a:latin typeface="Calibri"/>
                <a:cs typeface="Calibri"/>
              </a:rPr>
              <a:t>k</a:t>
            </a:r>
            <a:r>
              <a:rPr sz="2400" spc="-5" dirty="0">
                <a:latin typeface="Calibri"/>
                <a:cs typeface="Calibri"/>
              </a:rPr>
              <a:t> samples. </a:t>
            </a:r>
            <a:r>
              <a:rPr sz="2400" spc="-15" dirty="0">
                <a:latin typeface="Calibri"/>
                <a:cs typeface="Calibri"/>
              </a:rPr>
              <a:t>For</a:t>
            </a:r>
            <a:r>
              <a:rPr sz="2400" spc="-5" dirty="0">
                <a:latin typeface="Calibri"/>
                <a:cs typeface="Calibri"/>
              </a:rPr>
              <a:t> each </a:t>
            </a:r>
            <a:r>
              <a:rPr sz="2400" spc="-10" dirty="0">
                <a:latin typeface="Calibri"/>
                <a:cs typeface="Calibri"/>
              </a:rPr>
              <a:t>remaining</a:t>
            </a:r>
            <a:r>
              <a:rPr sz="2400" spc="-5" dirty="0">
                <a:latin typeface="Calibri"/>
                <a:cs typeface="Calibri"/>
              </a:rPr>
              <a:t> n-k </a:t>
            </a:r>
            <a:r>
              <a:rPr sz="2400" spc="-530" dirty="0">
                <a:latin typeface="Calibri"/>
                <a:cs typeface="Calibri"/>
              </a:rPr>
              <a:t> </a:t>
            </a:r>
            <a:r>
              <a:rPr sz="2400" spc="-5" dirty="0">
                <a:latin typeface="Calibri"/>
                <a:cs typeface="Calibri"/>
              </a:rPr>
              <a:t>samples, find</a:t>
            </a:r>
            <a:r>
              <a:rPr sz="2400" dirty="0">
                <a:latin typeface="Calibri"/>
                <a:cs typeface="Calibri"/>
              </a:rPr>
              <a:t> </a:t>
            </a:r>
            <a:r>
              <a:rPr sz="2400" spc="-5" dirty="0">
                <a:latin typeface="Calibri"/>
                <a:cs typeface="Calibri"/>
              </a:rPr>
              <a:t>the </a:t>
            </a:r>
            <a:r>
              <a:rPr sz="2400" spc="-15" dirty="0">
                <a:latin typeface="Calibri"/>
                <a:cs typeface="Calibri"/>
              </a:rPr>
              <a:t>centroid</a:t>
            </a:r>
            <a:r>
              <a:rPr sz="2400" dirty="0">
                <a:latin typeface="Calibri"/>
                <a:cs typeface="Calibri"/>
              </a:rPr>
              <a:t> </a:t>
            </a:r>
            <a:r>
              <a:rPr sz="2400" spc="-15" dirty="0">
                <a:latin typeface="Calibri"/>
                <a:cs typeface="Calibri"/>
              </a:rPr>
              <a:t>nearest</a:t>
            </a:r>
            <a:r>
              <a:rPr sz="2400" spc="-5" dirty="0">
                <a:latin typeface="Calibri"/>
                <a:cs typeface="Calibri"/>
              </a:rPr>
              <a:t> it.</a:t>
            </a:r>
            <a:r>
              <a:rPr sz="2400" dirty="0">
                <a:latin typeface="Calibri"/>
                <a:cs typeface="Calibri"/>
              </a:rPr>
              <a:t> </a:t>
            </a:r>
            <a:r>
              <a:rPr sz="2400" spc="-5" dirty="0">
                <a:latin typeface="Calibri"/>
                <a:cs typeface="Calibri"/>
              </a:rPr>
              <a:t>Put the</a:t>
            </a:r>
            <a:r>
              <a:rPr sz="2400" dirty="0">
                <a:latin typeface="Calibri"/>
                <a:cs typeface="Calibri"/>
              </a:rPr>
              <a:t> </a:t>
            </a:r>
            <a:r>
              <a:rPr sz="2400" spc="-5" dirty="0">
                <a:latin typeface="Calibri"/>
                <a:cs typeface="Calibri"/>
              </a:rPr>
              <a:t>sample in</a:t>
            </a:r>
            <a:r>
              <a:rPr sz="2400" dirty="0">
                <a:latin typeface="Calibri"/>
                <a:cs typeface="Calibri"/>
              </a:rPr>
              <a:t> </a:t>
            </a:r>
            <a:r>
              <a:rPr sz="2400" spc="-5" dirty="0">
                <a:latin typeface="Calibri"/>
                <a:cs typeface="Calibri"/>
              </a:rPr>
              <a:t>the </a:t>
            </a:r>
            <a:r>
              <a:rPr sz="2400" spc="-15" dirty="0">
                <a:latin typeface="Calibri"/>
                <a:cs typeface="Calibri"/>
              </a:rPr>
              <a:t>cluster</a:t>
            </a:r>
            <a:r>
              <a:rPr sz="2400" dirty="0">
                <a:latin typeface="Calibri"/>
                <a:cs typeface="Calibri"/>
              </a:rPr>
              <a:t> </a:t>
            </a:r>
            <a:r>
              <a:rPr sz="2400" spc="-10" dirty="0">
                <a:latin typeface="Calibri"/>
                <a:cs typeface="Calibri"/>
              </a:rPr>
              <a:t>identified</a:t>
            </a:r>
            <a:r>
              <a:rPr sz="2400" spc="-5" dirty="0">
                <a:latin typeface="Calibri"/>
                <a:cs typeface="Calibri"/>
              </a:rPr>
              <a:t> with</a:t>
            </a:r>
            <a:r>
              <a:rPr sz="2400" dirty="0">
                <a:latin typeface="Calibri"/>
                <a:cs typeface="Calibri"/>
              </a:rPr>
              <a:t> </a:t>
            </a:r>
            <a:r>
              <a:rPr sz="2400" spc="-5" dirty="0">
                <a:latin typeface="Calibri"/>
                <a:cs typeface="Calibri"/>
              </a:rPr>
              <a:t>this </a:t>
            </a:r>
            <a:r>
              <a:rPr sz="2400" dirty="0">
                <a:latin typeface="Calibri"/>
                <a:cs typeface="Calibri"/>
              </a:rPr>
              <a:t> </a:t>
            </a:r>
            <a:r>
              <a:rPr sz="2400" spc="-15" dirty="0">
                <a:latin typeface="Calibri"/>
                <a:cs typeface="Calibri"/>
              </a:rPr>
              <a:t>nearest</a:t>
            </a:r>
            <a:r>
              <a:rPr sz="2400" spc="-5" dirty="0">
                <a:latin typeface="Calibri"/>
                <a:cs typeface="Calibri"/>
              </a:rPr>
              <a:t> </a:t>
            </a:r>
            <a:r>
              <a:rPr sz="2400" spc="-15" dirty="0">
                <a:latin typeface="Calibri"/>
                <a:cs typeface="Calibri"/>
              </a:rPr>
              <a:t>centroid.</a:t>
            </a:r>
            <a:r>
              <a:rPr sz="2400" dirty="0">
                <a:latin typeface="Calibri"/>
                <a:cs typeface="Calibri"/>
              </a:rPr>
              <a:t> </a:t>
            </a:r>
            <a:r>
              <a:rPr sz="2400" spc="-10" dirty="0">
                <a:latin typeface="Calibri"/>
                <a:cs typeface="Calibri"/>
              </a:rPr>
              <a:t>After</a:t>
            </a:r>
            <a:r>
              <a:rPr sz="2400" dirty="0">
                <a:latin typeface="Calibri"/>
                <a:cs typeface="Calibri"/>
              </a:rPr>
              <a:t> </a:t>
            </a:r>
            <a:r>
              <a:rPr sz="2400" spc="-5" dirty="0">
                <a:latin typeface="Calibri"/>
                <a:cs typeface="Calibri"/>
              </a:rPr>
              <a:t>each</a:t>
            </a:r>
            <a:r>
              <a:rPr sz="2400" dirty="0">
                <a:latin typeface="Calibri"/>
                <a:cs typeface="Calibri"/>
              </a:rPr>
              <a:t> </a:t>
            </a:r>
            <a:r>
              <a:rPr sz="2400" spc="-5" dirty="0">
                <a:latin typeface="Calibri"/>
                <a:cs typeface="Calibri"/>
              </a:rPr>
              <a:t>sample</a:t>
            </a:r>
            <a:r>
              <a:rPr sz="2400" dirty="0">
                <a:latin typeface="Calibri"/>
                <a:cs typeface="Calibri"/>
              </a:rPr>
              <a:t> </a:t>
            </a:r>
            <a:r>
              <a:rPr sz="2400" spc="-5" dirty="0">
                <a:latin typeface="Calibri"/>
                <a:cs typeface="Calibri"/>
              </a:rPr>
              <a:t>is</a:t>
            </a:r>
            <a:r>
              <a:rPr sz="2400" dirty="0">
                <a:latin typeface="Calibri"/>
                <a:cs typeface="Calibri"/>
              </a:rPr>
              <a:t> assigned, </a:t>
            </a:r>
            <a:r>
              <a:rPr sz="2400" spc="-15" dirty="0">
                <a:latin typeface="Calibri"/>
                <a:cs typeface="Calibri"/>
              </a:rPr>
              <a:t>re-compute</a:t>
            </a:r>
            <a:r>
              <a:rPr sz="2400" dirty="0">
                <a:latin typeface="Calibri"/>
                <a:cs typeface="Calibri"/>
              </a:rPr>
              <a:t> </a:t>
            </a:r>
            <a:r>
              <a:rPr sz="2400" spc="-5" dirty="0">
                <a:latin typeface="Calibri"/>
                <a:cs typeface="Calibri"/>
              </a:rPr>
              <a:t>the</a:t>
            </a:r>
            <a:r>
              <a:rPr sz="2400" dirty="0">
                <a:latin typeface="Calibri"/>
                <a:cs typeface="Calibri"/>
              </a:rPr>
              <a:t> </a:t>
            </a:r>
            <a:r>
              <a:rPr sz="2400" spc="-15" dirty="0">
                <a:latin typeface="Calibri"/>
                <a:cs typeface="Calibri"/>
              </a:rPr>
              <a:t>centroid</a:t>
            </a:r>
            <a:r>
              <a:rPr sz="2400" dirty="0">
                <a:latin typeface="Calibri"/>
                <a:cs typeface="Calibri"/>
              </a:rPr>
              <a:t> </a:t>
            </a:r>
            <a:r>
              <a:rPr sz="2400" spc="-5" dirty="0">
                <a:latin typeface="Calibri"/>
                <a:cs typeface="Calibri"/>
              </a:rPr>
              <a:t>of</a:t>
            </a:r>
            <a:r>
              <a:rPr sz="2400" dirty="0">
                <a:latin typeface="Calibri"/>
                <a:cs typeface="Calibri"/>
              </a:rPr>
              <a:t> </a:t>
            </a:r>
            <a:r>
              <a:rPr sz="2400" spc="-5" dirty="0">
                <a:latin typeface="Calibri"/>
                <a:cs typeface="Calibri"/>
              </a:rPr>
              <a:t>the</a:t>
            </a:r>
            <a:r>
              <a:rPr sz="2400" dirty="0">
                <a:latin typeface="Calibri"/>
                <a:cs typeface="Calibri"/>
              </a:rPr>
              <a:t> </a:t>
            </a:r>
            <a:r>
              <a:rPr sz="2400" spc="-15" dirty="0">
                <a:latin typeface="Calibri"/>
                <a:cs typeface="Calibri"/>
              </a:rPr>
              <a:t>altered </a:t>
            </a:r>
            <a:r>
              <a:rPr sz="2400" spc="-10" dirty="0">
                <a:latin typeface="Calibri"/>
                <a:cs typeface="Calibri"/>
              </a:rPr>
              <a:t> </a:t>
            </a:r>
            <a:r>
              <a:rPr sz="2400" spc="-45" dirty="0">
                <a:latin typeface="Calibri"/>
                <a:cs typeface="Calibri"/>
              </a:rPr>
              <a:t>cluster.</a:t>
            </a:r>
            <a:endParaRPr sz="2400">
              <a:latin typeface="Calibri"/>
              <a:cs typeface="Calibri"/>
            </a:endParaRPr>
          </a:p>
          <a:p>
            <a:pPr marL="571500" marR="5080" indent="-559435">
              <a:lnSpc>
                <a:spcPct val="100000"/>
              </a:lnSpc>
              <a:spcBef>
                <a:spcPts val="480"/>
              </a:spcBef>
              <a:buFont typeface="Arial MT"/>
              <a:buAutoNum type="arabicPeriod"/>
              <a:tabLst>
                <a:tab pos="571500" algn="l"/>
                <a:tab pos="572135" algn="l"/>
              </a:tabLst>
            </a:pPr>
            <a:r>
              <a:rPr sz="2400" spc="-5" dirty="0">
                <a:latin typeface="Calibri"/>
                <a:cs typeface="Calibri"/>
              </a:rPr>
              <a:t>Go </a:t>
            </a:r>
            <a:r>
              <a:rPr sz="2400" spc="-10" dirty="0">
                <a:latin typeface="Calibri"/>
                <a:cs typeface="Calibri"/>
              </a:rPr>
              <a:t>through</a:t>
            </a:r>
            <a:r>
              <a:rPr sz="2400" spc="-5" dirty="0">
                <a:latin typeface="Calibri"/>
                <a:cs typeface="Calibri"/>
              </a:rPr>
              <a:t> the </a:t>
            </a:r>
            <a:r>
              <a:rPr sz="2400" spc="-20" dirty="0">
                <a:latin typeface="Calibri"/>
                <a:cs typeface="Calibri"/>
              </a:rPr>
              <a:t>data</a:t>
            </a:r>
            <a:r>
              <a:rPr sz="2400" dirty="0">
                <a:latin typeface="Calibri"/>
                <a:cs typeface="Calibri"/>
              </a:rPr>
              <a:t> a</a:t>
            </a:r>
            <a:r>
              <a:rPr sz="2400" spc="-5" dirty="0">
                <a:latin typeface="Calibri"/>
                <a:cs typeface="Calibri"/>
              </a:rPr>
              <a:t> </a:t>
            </a:r>
            <a:r>
              <a:rPr sz="2400" spc="-10" dirty="0">
                <a:latin typeface="Calibri"/>
                <a:cs typeface="Calibri"/>
              </a:rPr>
              <a:t>second</a:t>
            </a:r>
            <a:r>
              <a:rPr sz="2400" spc="-5" dirty="0">
                <a:latin typeface="Calibri"/>
                <a:cs typeface="Calibri"/>
              </a:rPr>
              <a:t> time. </a:t>
            </a:r>
            <a:r>
              <a:rPr sz="2400" spc="-15" dirty="0">
                <a:latin typeface="Calibri"/>
                <a:cs typeface="Calibri"/>
              </a:rPr>
              <a:t>For</a:t>
            </a:r>
            <a:r>
              <a:rPr sz="2400" dirty="0">
                <a:latin typeface="Calibri"/>
                <a:cs typeface="Calibri"/>
              </a:rPr>
              <a:t> </a:t>
            </a:r>
            <a:r>
              <a:rPr sz="2400" spc="-5" dirty="0">
                <a:latin typeface="Calibri"/>
                <a:cs typeface="Calibri"/>
              </a:rPr>
              <a:t>each sample, find the</a:t>
            </a:r>
            <a:r>
              <a:rPr sz="2400" dirty="0">
                <a:latin typeface="Calibri"/>
                <a:cs typeface="Calibri"/>
              </a:rPr>
              <a:t> </a:t>
            </a:r>
            <a:r>
              <a:rPr sz="2400" spc="-15" dirty="0">
                <a:latin typeface="Calibri"/>
                <a:cs typeface="Calibri"/>
              </a:rPr>
              <a:t>centroid</a:t>
            </a:r>
            <a:r>
              <a:rPr sz="2400" spc="-5" dirty="0">
                <a:latin typeface="Calibri"/>
                <a:cs typeface="Calibri"/>
              </a:rPr>
              <a:t> </a:t>
            </a:r>
            <a:r>
              <a:rPr sz="2400" spc="-15" dirty="0">
                <a:latin typeface="Calibri"/>
                <a:cs typeface="Calibri"/>
              </a:rPr>
              <a:t>nearest</a:t>
            </a:r>
            <a:r>
              <a:rPr sz="2400" spc="-5" dirty="0">
                <a:latin typeface="Calibri"/>
                <a:cs typeface="Calibri"/>
              </a:rPr>
              <a:t> it.</a:t>
            </a:r>
            <a:r>
              <a:rPr sz="2400" dirty="0">
                <a:latin typeface="Calibri"/>
                <a:cs typeface="Calibri"/>
              </a:rPr>
              <a:t> </a:t>
            </a:r>
            <a:r>
              <a:rPr sz="2400" spc="-5" dirty="0">
                <a:latin typeface="Calibri"/>
                <a:cs typeface="Calibri"/>
              </a:rPr>
              <a:t>Put the </a:t>
            </a:r>
            <a:r>
              <a:rPr sz="2400" dirty="0">
                <a:latin typeface="Calibri"/>
                <a:cs typeface="Calibri"/>
              </a:rPr>
              <a:t> </a:t>
            </a:r>
            <a:r>
              <a:rPr sz="2400" spc="-5" dirty="0">
                <a:latin typeface="Calibri"/>
                <a:cs typeface="Calibri"/>
              </a:rPr>
              <a:t>sample</a:t>
            </a:r>
            <a:r>
              <a:rPr sz="2400" dirty="0">
                <a:latin typeface="Calibri"/>
                <a:cs typeface="Calibri"/>
              </a:rPr>
              <a:t> </a:t>
            </a:r>
            <a:r>
              <a:rPr sz="2400" spc="-5" dirty="0">
                <a:latin typeface="Calibri"/>
                <a:cs typeface="Calibri"/>
              </a:rPr>
              <a:t>in</a:t>
            </a:r>
            <a:r>
              <a:rPr sz="2400" spc="5" dirty="0">
                <a:latin typeface="Calibri"/>
                <a:cs typeface="Calibri"/>
              </a:rPr>
              <a:t> </a:t>
            </a:r>
            <a:r>
              <a:rPr sz="2400" spc="-5" dirty="0">
                <a:latin typeface="Calibri"/>
                <a:cs typeface="Calibri"/>
              </a:rPr>
              <a:t>the</a:t>
            </a:r>
            <a:r>
              <a:rPr sz="2400" dirty="0">
                <a:latin typeface="Calibri"/>
                <a:cs typeface="Calibri"/>
              </a:rPr>
              <a:t> </a:t>
            </a:r>
            <a:r>
              <a:rPr sz="2400" spc="-15" dirty="0">
                <a:latin typeface="Calibri"/>
                <a:cs typeface="Calibri"/>
              </a:rPr>
              <a:t>cluster</a:t>
            </a:r>
            <a:r>
              <a:rPr sz="2400" spc="5" dirty="0">
                <a:latin typeface="Calibri"/>
                <a:cs typeface="Calibri"/>
              </a:rPr>
              <a:t> </a:t>
            </a:r>
            <a:r>
              <a:rPr sz="2400" spc="-10" dirty="0">
                <a:latin typeface="Calibri"/>
                <a:cs typeface="Calibri"/>
              </a:rPr>
              <a:t>identified</a:t>
            </a:r>
            <a:r>
              <a:rPr sz="2400" spc="5" dirty="0">
                <a:latin typeface="Calibri"/>
                <a:cs typeface="Calibri"/>
              </a:rPr>
              <a:t> </a:t>
            </a:r>
            <a:r>
              <a:rPr sz="2400" spc="-5" dirty="0">
                <a:latin typeface="Calibri"/>
                <a:cs typeface="Calibri"/>
              </a:rPr>
              <a:t>with</a:t>
            </a:r>
            <a:r>
              <a:rPr sz="2400" dirty="0">
                <a:latin typeface="Calibri"/>
                <a:cs typeface="Calibri"/>
              </a:rPr>
              <a:t> </a:t>
            </a:r>
            <a:r>
              <a:rPr sz="2400" spc="-5" dirty="0">
                <a:latin typeface="Calibri"/>
                <a:cs typeface="Calibri"/>
              </a:rPr>
              <a:t>the</a:t>
            </a:r>
            <a:r>
              <a:rPr sz="2400" spc="5" dirty="0">
                <a:latin typeface="Calibri"/>
                <a:cs typeface="Calibri"/>
              </a:rPr>
              <a:t> </a:t>
            </a:r>
            <a:r>
              <a:rPr sz="2400" spc="-15" dirty="0">
                <a:latin typeface="Calibri"/>
                <a:cs typeface="Calibri"/>
              </a:rPr>
              <a:t>nearest</a:t>
            </a:r>
            <a:r>
              <a:rPr sz="2400" spc="5" dirty="0">
                <a:latin typeface="Calibri"/>
                <a:cs typeface="Calibri"/>
              </a:rPr>
              <a:t> </a:t>
            </a:r>
            <a:r>
              <a:rPr sz="2400" spc="-45" dirty="0">
                <a:latin typeface="Calibri"/>
                <a:cs typeface="Calibri"/>
              </a:rPr>
              <a:t>cluster.</a:t>
            </a:r>
            <a:r>
              <a:rPr sz="2400" dirty="0">
                <a:latin typeface="Calibri"/>
                <a:cs typeface="Calibri"/>
              </a:rPr>
              <a:t> </a:t>
            </a:r>
            <a:r>
              <a:rPr sz="2400" spc="10" dirty="0">
                <a:latin typeface="Calibri"/>
                <a:cs typeface="Calibri"/>
              </a:rPr>
              <a:t>(</a:t>
            </a:r>
            <a:r>
              <a:rPr sz="2400" b="1" spc="10" dirty="0">
                <a:solidFill>
                  <a:srgbClr val="FF0000"/>
                </a:solidFill>
                <a:latin typeface="Calibri"/>
                <a:cs typeface="Calibri"/>
              </a:rPr>
              <a:t>During</a:t>
            </a:r>
            <a:r>
              <a:rPr sz="2400" b="1" spc="5" dirty="0">
                <a:solidFill>
                  <a:srgbClr val="FF0000"/>
                </a:solidFill>
                <a:latin typeface="Calibri"/>
                <a:cs typeface="Calibri"/>
              </a:rPr>
              <a:t> </a:t>
            </a:r>
            <a:r>
              <a:rPr sz="2400" b="1" spc="-5" dirty="0">
                <a:solidFill>
                  <a:srgbClr val="FF0000"/>
                </a:solidFill>
                <a:latin typeface="Calibri"/>
                <a:cs typeface="Calibri"/>
              </a:rPr>
              <a:t>this</a:t>
            </a:r>
            <a:r>
              <a:rPr sz="2400" b="1" spc="5" dirty="0">
                <a:solidFill>
                  <a:srgbClr val="FF0000"/>
                </a:solidFill>
                <a:latin typeface="Calibri"/>
                <a:cs typeface="Calibri"/>
              </a:rPr>
              <a:t> </a:t>
            </a:r>
            <a:r>
              <a:rPr sz="2400" b="1" spc="-20" dirty="0">
                <a:solidFill>
                  <a:srgbClr val="FF0000"/>
                </a:solidFill>
                <a:latin typeface="Calibri"/>
                <a:cs typeface="Calibri"/>
              </a:rPr>
              <a:t>step</a:t>
            </a:r>
            <a:r>
              <a:rPr sz="2400" b="1" dirty="0">
                <a:solidFill>
                  <a:srgbClr val="FF0000"/>
                </a:solidFill>
                <a:latin typeface="Calibri"/>
                <a:cs typeface="Calibri"/>
              </a:rPr>
              <a:t> </a:t>
            </a:r>
            <a:r>
              <a:rPr sz="2400" b="1" spc="-5" dirty="0">
                <a:solidFill>
                  <a:srgbClr val="FF0000"/>
                </a:solidFill>
                <a:latin typeface="Calibri"/>
                <a:cs typeface="Calibri"/>
              </a:rPr>
              <a:t>do</a:t>
            </a:r>
            <a:r>
              <a:rPr sz="2400" b="1" spc="5" dirty="0">
                <a:solidFill>
                  <a:srgbClr val="FF0000"/>
                </a:solidFill>
                <a:latin typeface="Calibri"/>
                <a:cs typeface="Calibri"/>
              </a:rPr>
              <a:t> </a:t>
            </a:r>
            <a:r>
              <a:rPr sz="2400" b="1" spc="-5" dirty="0">
                <a:solidFill>
                  <a:srgbClr val="FF0000"/>
                </a:solidFill>
                <a:latin typeface="Calibri"/>
                <a:cs typeface="Calibri"/>
              </a:rPr>
              <a:t>not</a:t>
            </a:r>
            <a:r>
              <a:rPr sz="2400" b="1" spc="50" dirty="0">
                <a:solidFill>
                  <a:srgbClr val="FF0000"/>
                </a:solidFill>
                <a:latin typeface="Calibri"/>
                <a:cs typeface="Calibri"/>
              </a:rPr>
              <a:t> </a:t>
            </a:r>
            <a:r>
              <a:rPr sz="2400" b="1" spc="-15" dirty="0">
                <a:solidFill>
                  <a:srgbClr val="FF0000"/>
                </a:solidFill>
                <a:latin typeface="Calibri"/>
                <a:cs typeface="Calibri"/>
              </a:rPr>
              <a:t>recompute </a:t>
            </a:r>
            <a:r>
              <a:rPr sz="2400" b="1" spc="-530" dirty="0">
                <a:solidFill>
                  <a:srgbClr val="FF0000"/>
                </a:solidFill>
                <a:latin typeface="Calibri"/>
                <a:cs typeface="Calibri"/>
              </a:rPr>
              <a:t> </a:t>
            </a:r>
            <a:r>
              <a:rPr sz="2400" b="1" spc="-5" dirty="0">
                <a:solidFill>
                  <a:srgbClr val="FF0000"/>
                </a:solidFill>
                <a:latin typeface="Calibri"/>
                <a:cs typeface="Calibri"/>
              </a:rPr>
              <a:t>the</a:t>
            </a:r>
            <a:r>
              <a:rPr sz="2400" b="1" spc="-10" dirty="0">
                <a:solidFill>
                  <a:srgbClr val="FF0000"/>
                </a:solidFill>
                <a:latin typeface="Calibri"/>
                <a:cs typeface="Calibri"/>
              </a:rPr>
              <a:t> centroid</a:t>
            </a:r>
            <a:r>
              <a:rPr sz="2400" spc="-10" dirty="0">
                <a:latin typeface="Calibri"/>
                <a:cs typeface="Calibri"/>
              </a:rPr>
              <a:t>)</a:t>
            </a:r>
            <a:endParaRPr sz="2400">
              <a:latin typeface="Calibri"/>
              <a:cs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CAAE13-6233-F3C0-F623-617B1D4C3FDB}"/>
              </a:ext>
            </a:extLst>
          </p:cNvPr>
          <p:cNvPicPr>
            <a:picLocks noChangeAspect="1"/>
          </p:cNvPicPr>
          <p:nvPr/>
        </p:nvPicPr>
        <p:blipFill>
          <a:blip r:embed="rId2"/>
          <a:stretch>
            <a:fillRect/>
          </a:stretch>
        </p:blipFill>
        <p:spPr>
          <a:xfrm>
            <a:off x="843358" y="914400"/>
            <a:ext cx="10713642" cy="4937922"/>
          </a:xfrm>
          <a:prstGeom prst="rect">
            <a:avLst/>
          </a:prstGeom>
        </p:spPr>
      </p:pic>
    </p:spTree>
    <p:extLst>
      <p:ext uri="{BB962C8B-B14F-4D97-AF65-F5344CB8AC3E}">
        <p14:creationId xmlns:p14="http://schemas.microsoft.com/office/powerpoint/2010/main" val="2258650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7150" y="359361"/>
            <a:ext cx="7007225" cy="391160"/>
          </a:xfrm>
          <a:prstGeom prst="rect">
            <a:avLst/>
          </a:prstGeom>
        </p:spPr>
        <p:txBody>
          <a:bodyPr vert="horz" wrap="square" lIns="0" tIns="12700" rIns="0" bIns="0" rtlCol="0">
            <a:spAutoFit/>
          </a:bodyPr>
          <a:lstStyle/>
          <a:p>
            <a:pPr marL="12700">
              <a:lnSpc>
                <a:spcPct val="100000"/>
              </a:lnSpc>
              <a:spcBef>
                <a:spcPts val="100"/>
              </a:spcBef>
            </a:pPr>
            <a:r>
              <a:rPr sz="2400" spc="-5" dirty="0"/>
              <a:t>Apply</a:t>
            </a:r>
            <a:r>
              <a:rPr sz="2400" spc="-10" dirty="0"/>
              <a:t> </a:t>
            </a:r>
            <a:r>
              <a:rPr sz="2400" spc="-20" dirty="0"/>
              <a:t>k-means</a:t>
            </a:r>
            <a:r>
              <a:rPr sz="2400" spc="-5" dirty="0"/>
              <a:t> </a:t>
            </a:r>
            <a:r>
              <a:rPr sz="2400" spc="-10" dirty="0"/>
              <a:t>Algorithm </a:t>
            </a:r>
            <a:r>
              <a:rPr sz="2400" spc="-5" dirty="0"/>
              <a:t>on the</a:t>
            </a:r>
            <a:r>
              <a:rPr sz="2400" spc="-10" dirty="0"/>
              <a:t> following</a:t>
            </a:r>
            <a:r>
              <a:rPr sz="2400" spc="-5" dirty="0"/>
              <a:t> sample </a:t>
            </a:r>
            <a:r>
              <a:rPr sz="2400" spc="-10" dirty="0"/>
              <a:t>points</a:t>
            </a:r>
            <a:endParaRPr sz="2400"/>
          </a:p>
        </p:txBody>
      </p:sp>
      <p:sp>
        <p:nvSpPr>
          <p:cNvPr id="3" name="object 3"/>
          <p:cNvSpPr txBox="1"/>
          <p:nvPr/>
        </p:nvSpPr>
        <p:spPr>
          <a:xfrm>
            <a:off x="397150" y="1420065"/>
            <a:ext cx="12379050" cy="5459828"/>
          </a:xfrm>
          <a:prstGeom prst="rect">
            <a:avLst/>
          </a:prstGeom>
        </p:spPr>
        <p:txBody>
          <a:bodyPr vert="horz" wrap="square" lIns="0" tIns="34925" rIns="0" bIns="0" rtlCol="0">
            <a:spAutoFit/>
          </a:bodyPr>
          <a:lstStyle/>
          <a:p>
            <a:pPr marL="1841500" marR="1295400" indent="457200">
              <a:lnSpc>
                <a:spcPts val="2780"/>
              </a:lnSpc>
              <a:spcBef>
                <a:spcPts val="275"/>
              </a:spcBef>
            </a:pPr>
            <a:r>
              <a:rPr sz="2400" spc="-5" dirty="0">
                <a:latin typeface="Calibri"/>
                <a:cs typeface="Calibri"/>
              </a:rPr>
              <a:t>Begin</a:t>
            </a:r>
            <a:r>
              <a:rPr sz="2400" spc="-10" dirty="0">
                <a:latin typeface="Calibri"/>
                <a:cs typeface="Calibri"/>
              </a:rPr>
              <a:t> </a:t>
            </a:r>
            <a:r>
              <a:rPr sz="2400" spc="-5" dirty="0">
                <a:latin typeface="Calibri"/>
                <a:cs typeface="Calibri"/>
              </a:rPr>
              <a:t>with </a:t>
            </a:r>
            <a:r>
              <a:rPr sz="2400" spc="-10" dirty="0">
                <a:latin typeface="Calibri"/>
                <a:cs typeface="Calibri"/>
              </a:rPr>
              <a:t>two</a:t>
            </a:r>
            <a:r>
              <a:rPr sz="2400" spc="-5" dirty="0">
                <a:latin typeface="Calibri"/>
                <a:cs typeface="Calibri"/>
              </a:rPr>
              <a:t> </a:t>
            </a:r>
            <a:r>
              <a:rPr sz="2400" spc="-20" dirty="0">
                <a:latin typeface="Calibri"/>
                <a:cs typeface="Calibri"/>
              </a:rPr>
              <a:t>clusters</a:t>
            </a:r>
            <a:r>
              <a:rPr sz="2400" spc="-5" dirty="0">
                <a:latin typeface="Calibri"/>
                <a:cs typeface="Calibri"/>
              </a:rPr>
              <a:t> {(8,4)} </a:t>
            </a:r>
            <a:r>
              <a:rPr sz="2400" dirty="0">
                <a:latin typeface="Calibri"/>
                <a:cs typeface="Calibri"/>
              </a:rPr>
              <a:t>and</a:t>
            </a:r>
            <a:r>
              <a:rPr sz="2400" spc="-5" dirty="0">
                <a:latin typeface="Calibri"/>
                <a:cs typeface="Calibri"/>
              </a:rPr>
              <a:t> {(24,4)} with the </a:t>
            </a:r>
            <a:r>
              <a:rPr sz="2400" spc="-15" dirty="0">
                <a:latin typeface="Calibri"/>
                <a:cs typeface="Calibri"/>
              </a:rPr>
              <a:t>centroids </a:t>
            </a:r>
            <a:r>
              <a:rPr sz="2400" spc="-530" dirty="0">
                <a:latin typeface="Calibri"/>
                <a:cs typeface="Calibri"/>
              </a:rPr>
              <a:t> </a:t>
            </a:r>
            <a:r>
              <a:rPr lang="en-US" sz="2400" spc="-530" dirty="0">
                <a:latin typeface="Calibri"/>
                <a:cs typeface="Calibri"/>
              </a:rPr>
              <a:t>    </a:t>
            </a:r>
          </a:p>
          <a:p>
            <a:pPr marL="1841500" marR="1295400" indent="457200">
              <a:lnSpc>
                <a:spcPts val="2780"/>
              </a:lnSpc>
              <a:spcBef>
                <a:spcPts val="275"/>
              </a:spcBef>
            </a:pPr>
            <a:r>
              <a:rPr lang="en-US" sz="2400" spc="-530" dirty="0">
                <a:latin typeface="Calibri"/>
                <a:cs typeface="Calibri"/>
              </a:rPr>
              <a:t>    </a:t>
            </a:r>
            <a:r>
              <a:rPr sz="2400" spc="-5" dirty="0">
                <a:latin typeface="Calibri"/>
                <a:cs typeface="Calibri"/>
              </a:rPr>
              <a:t>(8,4)</a:t>
            </a:r>
            <a:r>
              <a:rPr sz="2400" spc="-10" dirty="0">
                <a:latin typeface="Calibri"/>
                <a:cs typeface="Calibri"/>
              </a:rPr>
              <a:t> </a:t>
            </a:r>
            <a:r>
              <a:rPr sz="2400" dirty="0">
                <a:latin typeface="Calibri"/>
                <a:cs typeface="Calibri"/>
              </a:rPr>
              <a:t>and</a:t>
            </a:r>
            <a:r>
              <a:rPr sz="2400" spc="-5" dirty="0">
                <a:latin typeface="Calibri"/>
                <a:cs typeface="Calibri"/>
              </a:rPr>
              <a:t> (24,4)</a:t>
            </a:r>
            <a:endParaRPr lang="en-US" sz="2400" spc="-5" dirty="0">
              <a:latin typeface="Calibri"/>
              <a:cs typeface="Calibri"/>
            </a:endParaRPr>
          </a:p>
          <a:p>
            <a:pPr marL="1841500" marR="1295400" indent="457200">
              <a:lnSpc>
                <a:spcPts val="2780"/>
              </a:lnSpc>
              <a:spcBef>
                <a:spcPts val="275"/>
              </a:spcBef>
            </a:pPr>
            <a:endParaRPr sz="2400" dirty="0">
              <a:latin typeface="Calibri"/>
              <a:cs typeface="Calibri"/>
            </a:endParaRPr>
          </a:p>
          <a:p>
            <a:pPr marL="2298700" marR="5080">
              <a:lnSpc>
                <a:spcPts val="2780"/>
              </a:lnSpc>
              <a:spcBef>
                <a:spcPts val="5"/>
              </a:spcBef>
            </a:pPr>
            <a:r>
              <a:rPr sz="2400" spc="-15" dirty="0">
                <a:latin typeface="Calibri"/>
                <a:cs typeface="Calibri"/>
              </a:rPr>
              <a:t>For</a:t>
            </a:r>
            <a:r>
              <a:rPr sz="2400" spc="-5" dirty="0">
                <a:latin typeface="Calibri"/>
                <a:cs typeface="Calibri"/>
              </a:rPr>
              <a:t> each </a:t>
            </a:r>
            <a:r>
              <a:rPr sz="2400" spc="-10" dirty="0">
                <a:latin typeface="Calibri"/>
                <a:cs typeface="Calibri"/>
              </a:rPr>
              <a:t>remaining</a:t>
            </a:r>
            <a:r>
              <a:rPr sz="2400" spc="-5" dirty="0">
                <a:latin typeface="Calibri"/>
                <a:cs typeface="Calibri"/>
              </a:rPr>
              <a:t> samples, find the </a:t>
            </a:r>
            <a:r>
              <a:rPr sz="2400" spc="-15" dirty="0">
                <a:latin typeface="Calibri"/>
                <a:cs typeface="Calibri"/>
              </a:rPr>
              <a:t>nearest</a:t>
            </a:r>
            <a:r>
              <a:rPr sz="2400" dirty="0">
                <a:latin typeface="Calibri"/>
                <a:cs typeface="Calibri"/>
              </a:rPr>
              <a:t> </a:t>
            </a:r>
            <a:r>
              <a:rPr sz="2400" spc="-15" dirty="0">
                <a:latin typeface="Calibri"/>
                <a:cs typeface="Calibri"/>
              </a:rPr>
              <a:t>centroid</a:t>
            </a:r>
            <a:r>
              <a:rPr sz="2400" spc="-5" dirty="0">
                <a:latin typeface="Calibri"/>
                <a:cs typeface="Calibri"/>
              </a:rPr>
              <a:t> </a:t>
            </a:r>
            <a:r>
              <a:rPr sz="2400" dirty="0">
                <a:latin typeface="Calibri"/>
                <a:cs typeface="Calibri"/>
              </a:rPr>
              <a:t>and</a:t>
            </a:r>
            <a:r>
              <a:rPr sz="2400" spc="-5" dirty="0">
                <a:latin typeface="Calibri"/>
                <a:cs typeface="Calibri"/>
              </a:rPr>
              <a:t> put</a:t>
            </a:r>
            <a:r>
              <a:rPr sz="2400" spc="190" dirty="0">
                <a:latin typeface="Calibri"/>
                <a:cs typeface="Calibri"/>
              </a:rPr>
              <a:t> </a:t>
            </a:r>
            <a:r>
              <a:rPr sz="2400" spc="-5" dirty="0">
                <a:latin typeface="Calibri"/>
                <a:cs typeface="Calibri"/>
              </a:rPr>
              <a:t>it in </a:t>
            </a:r>
            <a:r>
              <a:rPr sz="2400" spc="-10" dirty="0">
                <a:latin typeface="Calibri"/>
                <a:cs typeface="Calibri"/>
              </a:rPr>
              <a:t>that </a:t>
            </a:r>
            <a:r>
              <a:rPr sz="2400" spc="-525" dirty="0">
                <a:latin typeface="Calibri"/>
                <a:cs typeface="Calibri"/>
              </a:rPr>
              <a:t> </a:t>
            </a:r>
            <a:r>
              <a:rPr sz="2400" spc="-45" dirty="0">
                <a:latin typeface="Calibri"/>
                <a:cs typeface="Calibri"/>
              </a:rPr>
              <a:t>Cluster.</a:t>
            </a:r>
            <a:endParaRPr sz="2400" dirty="0">
              <a:latin typeface="Calibri"/>
              <a:cs typeface="Calibri"/>
            </a:endParaRPr>
          </a:p>
          <a:p>
            <a:pPr marL="2298700">
              <a:lnSpc>
                <a:spcPts val="2665"/>
              </a:lnSpc>
            </a:pPr>
            <a:r>
              <a:rPr sz="2400" spc="-5" dirty="0">
                <a:latin typeface="Calibri"/>
                <a:cs typeface="Calibri"/>
              </a:rPr>
              <a:t>Then </a:t>
            </a:r>
            <a:r>
              <a:rPr sz="2400" spc="-15" dirty="0">
                <a:latin typeface="Calibri"/>
                <a:cs typeface="Calibri"/>
              </a:rPr>
              <a:t>re-compute</a:t>
            </a:r>
            <a:r>
              <a:rPr sz="2400" spc="-5" dirty="0">
                <a:latin typeface="Calibri"/>
                <a:cs typeface="Calibri"/>
              </a:rPr>
              <a:t> the</a:t>
            </a:r>
            <a:r>
              <a:rPr sz="2400" dirty="0">
                <a:latin typeface="Calibri"/>
                <a:cs typeface="Calibri"/>
              </a:rPr>
              <a:t> </a:t>
            </a:r>
            <a:r>
              <a:rPr sz="2400" spc="-15" dirty="0">
                <a:latin typeface="Calibri"/>
                <a:cs typeface="Calibri"/>
              </a:rPr>
              <a:t>centroid</a:t>
            </a:r>
            <a:r>
              <a:rPr sz="2400" spc="-5" dirty="0">
                <a:latin typeface="Calibri"/>
                <a:cs typeface="Calibri"/>
              </a:rPr>
              <a:t> of</a:t>
            </a:r>
            <a:r>
              <a:rPr sz="2400" dirty="0">
                <a:latin typeface="Calibri"/>
                <a:cs typeface="Calibri"/>
              </a:rPr>
              <a:t> </a:t>
            </a:r>
            <a:r>
              <a:rPr sz="2400" spc="-5" dirty="0">
                <a:latin typeface="Calibri"/>
                <a:cs typeface="Calibri"/>
              </a:rPr>
              <a:t>the </a:t>
            </a:r>
            <a:r>
              <a:rPr sz="2400" spc="-45" dirty="0">
                <a:latin typeface="Calibri"/>
                <a:cs typeface="Calibri"/>
              </a:rPr>
              <a:t>cluster.</a:t>
            </a:r>
            <a:endParaRPr lang="en-US" sz="2400" spc="-45" dirty="0">
              <a:latin typeface="Calibri"/>
              <a:cs typeface="Calibri"/>
            </a:endParaRPr>
          </a:p>
          <a:p>
            <a:pPr marL="2298700">
              <a:lnSpc>
                <a:spcPts val="2665"/>
              </a:lnSpc>
            </a:pPr>
            <a:endParaRPr sz="2400" dirty="0">
              <a:latin typeface="Calibri"/>
              <a:cs typeface="Calibri"/>
            </a:endParaRPr>
          </a:p>
          <a:p>
            <a:pPr marL="2298700" marR="381000">
              <a:lnSpc>
                <a:spcPts val="2780"/>
              </a:lnSpc>
              <a:spcBef>
                <a:spcPts val="130"/>
              </a:spcBef>
              <a:tabLst>
                <a:tab pos="8523605" algn="l"/>
              </a:tabLst>
            </a:pPr>
            <a:r>
              <a:rPr sz="2400" spc="-5" dirty="0">
                <a:latin typeface="Calibri"/>
                <a:cs typeface="Calibri"/>
              </a:rPr>
              <a:t>The</a:t>
            </a:r>
            <a:r>
              <a:rPr sz="2400" dirty="0">
                <a:latin typeface="Calibri"/>
                <a:cs typeface="Calibri"/>
              </a:rPr>
              <a:t> </a:t>
            </a:r>
            <a:r>
              <a:rPr sz="2400" spc="-15" dirty="0">
                <a:latin typeface="Calibri"/>
                <a:cs typeface="Calibri"/>
              </a:rPr>
              <a:t>next</a:t>
            </a:r>
            <a:r>
              <a:rPr sz="2400" dirty="0">
                <a:latin typeface="Calibri"/>
                <a:cs typeface="Calibri"/>
              </a:rPr>
              <a:t> </a:t>
            </a:r>
            <a:r>
              <a:rPr sz="2400" spc="-5" dirty="0">
                <a:latin typeface="Calibri"/>
                <a:cs typeface="Calibri"/>
              </a:rPr>
              <a:t>sample</a:t>
            </a:r>
            <a:r>
              <a:rPr sz="2400" dirty="0">
                <a:latin typeface="Calibri"/>
                <a:cs typeface="Calibri"/>
              </a:rPr>
              <a:t> </a:t>
            </a:r>
            <a:r>
              <a:rPr sz="2400" spc="-5" dirty="0">
                <a:latin typeface="Calibri"/>
                <a:cs typeface="Calibri"/>
              </a:rPr>
              <a:t>(15,8)</a:t>
            </a:r>
            <a:r>
              <a:rPr sz="2400" dirty="0">
                <a:latin typeface="Calibri"/>
                <a:cs typeface="Calibri"/>
              </a:rPr>
              <a:t> </a:t>
            </a:r>
            <a:r>
              <a:rPr sz="2400" spc="-5" dirty="0">
                <a:latin typeface="Calibri"/>
                <a:cs typeface="Calibri"/>
              </a:rPr>
              <a:t>is</a:t>
            </a:r>
            <a:r>
              <a:rPr sz="2400" dirty="0">
                <a:latin typeface="Calibri"/>
                <a:cs typeface="Calibri"/>
              </a:rPr>
              <a:t> </a:t>
            </a:r>
            <a:r>
              <a:rPr sz="2400" spc="-5" dirty="0">
                <a:latin typeface="Calibri"/>
                <a:cs typeface="Calibri"/>
              </a:rPr>
              <a:t>closer</a:t>
            </a:r>
            <a:r>
              <a:rPr sz="2400" dirty="0">
                <a:latin typeface="Calibri"/>
                <a:cs typeface="Calibri"/>
              </a:rPr>
              <a:t> </a:t>
            </a:r>
            <a:r>
              <a:rPr sz="2400" spc="-15" dirty="0">
                <a:latin typeface="Calibri"/>
                <a:cs typeface="Calibri"/>
              </a:rPr>
              <a:t>to</a:t>
            </a:r>
            <a:r>
              <a:rPr sz="2400" dirty="0">
                <a:latin typeface="Calibri"/>
                <a:cs typeface="Calibri"/>
              </a:rPr>
              <a:t> </a:t>
            </a:r>
            <a:r>
              <a:rPr sz="2400" spc="-5" dirty="0">
                <a:latin typeface="Calibri"/>
                <a:cs typeface="Calibri"/>
              </a:rPr>
              <a:t>(8,4)</a:t>
            </a:r>
            <a:r>
              <a:rPr sz="2400" dirty="0">
                <a:latin typeface="Calibri"/>
                <a:cs typeface="Calibri"/>
              </a:rPr>
              <a:t> </a:t>
            </a:r>
            <a:r>
              <a:rPr sz="2400" spc="-5" dirty="0">
                <a:latin typeface="Calibri"/>
                <a:cs typeface="Calibri"/>
              </a:rPr>
              <a:t>so</a:t>
            </a:r>
            <a:r>
              <a:rPr sz="2400" dirty="0">
                <a:latin typeface="Calibri"/>
                <a:cs typeface="Calibri"/>
              </a:rPr>
              <a:t> </a:t>
            </a:r>
            <a:r>
              <a:rPr sz="2400" spc="-5" dirty="0">
                <a:latin typeface="Calibri"/>
                <a:cs typeface="Calibri"/>
              </a:rPr>
              <a:t>it</a:t>
            </a:r>
            <a:r>
              <a:rPr sz="2400" dirty="0">
                <a:latin typeface="Calibri"/>
                <a:cs typeface="Calibri"/>
              </a:rPr>
              <a:t> </a:t>
            </a:r>
            <a:r>
              <a:rPr sz="2400" spc="-5" dirty="0">
                <a:latin typeface="Calibri"/>
                <a:cs typeface="Calibri"/>
              </a:rPr>
              <a:t>joins	the</a:t>
            </a:r>
            <a:r>
              <a:rPr sz="2400" spc="-35" dirty="0">
                <a:latin typeface="Calibri"/>
                <a:cs typeface="Calibri"/>
              </a:rPr>
              <a:t> </a:t>
            </a:r>
            <a:r>
              <a:rPr sz="2400" spc="-15" dirty="0">
                <a:latin typeface="Calibri"/>
                <a:cs typeface="Calibri"/>
              </a:rPr>
              <a:t>cluster</a:t>
            </a:r>
            <a:r>
              <a:rPr sz="2400" spc="-40" dirty="0">
                <a:latin typeface="Calibri"/>
                <a:cs typeface="Calibri"/>
              </a:rPr>
              <a:t> </a:t>
            </a:r>
            <a:r>
              <a:rPr sz="2400" spc="-5" dirty="0">
                <a:latin typeface="Calibri"/>
                <a:cs typeface="Calibri"/>
              </a:rPr>
              <a:t>{(8,4)}. </a:t>
            </a:r>
            <a:r>
              <a:rPr sz="2400" spc="-530" dirty="0">
                <a:latin typeface="Calibri"/>
                <a:cs typeface="Calibri"/>
              </a:rPr>
              <a:t> </a:t>
            </a:r>
            <a:r>
              <a:rPr sz="2400" spc="-5" dirty="0">
                <a:latin typeface="Calibri"/>
                <a:cs typeface="Calibri"/>
              </a:rPr>
              <a:t>The </a:t>
            </a:r>
            <a:r>
              <a:rPr sz="2400" spc="-15" dirty="0">
                <a:latin typeface="Calibri"/>
                <a:cs typeface="Calibri"/>
              </a:rPr>
              <a:t>centroid</a:t>
            </a:r>
            <a:r>
              <a:rPr sz="2400" spc="-5" dirty="0">
                <a:latin typeface="Calibri"/>
                <a:cs typeface="Calibri"/>
              </a:rPr>
              <a:t> of the </a:t>
            </a:r>
            <a:r>
              <a:rPr sz="2400" spc="-20" dirty="0">
                <a:latin typeface="Calibri"/>
                <a:cs typeface="Calibri"/>
              </a:rPr>
              <a:t>first</a:t>
            </a:r>
            <a:r>
              <a:rPr sz="2400" spc="-5" dirty="0">
                <a:latin typeface="Calibri"/>
                <a:cs typeface="Calibri"/>
              </a:rPr>
              <a:t> </a:t>
            </a:r>
            <a:r>
              <a:rPr sz="2400" spc="-15" dirty="0">
                <a:latin typeface="Calibri"/>
                <a:cs typeface="Calibri"/>
              </a:rPr>
              <a:t>cluster</a:t>
            </a:r>
            <a:r>
              <a:rPr sz="2400" spc="-5" dirty="0">
                <a:latin typeface="Calibri"/>
                <a:cs typeface="Calibri"/>
              </a:rPr>
              <a:t> is </a:t>
            </a:r>
            <a:r>
              <a:rPr sz="2400" spc="-15" dirty="0">
                <a:latin typeface="Calibri"/>
                <a:cs typeface="Calibri"/>
              </a:rPr>
              <a:t>updated</a:t>
            </a:r>
            <a:r>
              <a:rPr sz="2400" spc="-5" dirty="0">
                <a:latin typeface="Calibri"/>
                <a:cs typeface="Calibri"/>
              </a:rPr>
              <a:t> </a:t>
            </a:r>
            <a:r>
              <a:rPr sz="2400" spc="-15" dirty="0">
                <a:latin typeface="Calibri"/>
                <a:cs typeface="Calibri"/>
              </a:rPr>
              <a:t>to</a:t>
            </a:r>
            <a:r>
              <a:rPr sz="2400" dirty="0">
                <a:latin typeface="Calibri"/>
                <a:cs typeface="Calibri"/>
              </a:rPr>
              <a:t> </a:t>
            </a:r>
            <a:r>
              <a:rPr sz="2400" spc="-5" dirty="0">
                <a:latin typeface="Calibri"/>
                <a:cs typeface="Calibri"/>
              </a:rPr>
              <a:t>(11.5,6).</a:t>
            </a:r>
            <a:endParaRPr sz="2400" dirty="0">
              <a:latin typeface="Calibri"/>
              <a:cs typeface="Calibri"/>
            </a:endParaRPr>
          </a:p>
          <a:p>
            <a:pPr marL="2298700">
              <a:lnSpc>
                <a:spcPts val="2665"/>
              </a:lnSpc>
              <a:tabLst>
                <a:tab pos="4335145" algn="l"/>
              </a:tabLst>
            </a:pPr>
            <a:r>
              <a:rPr sz="2400" spc="-5" dirty="0">
                <a:latin typeface="Calibri"/>
                <a:cs typeface="Calibri"/>
              </a:rPr>
              <a:t>(8+15)/2 </a:t>
            </a:r>
            <a:r>
              <a:rPr sz="2400" dirty="0">
                <a:latin typeface="Calibri"/>
                <a:cs typeface="Calibri"/>
              </a:rPr>
              <a:t>=</a:t>
            </a:r>
            <a:r>
              <a:rPr sz="2400" spc="-5" dirty="0">
                <a:latin typeface="Calibri"/>
                <a:cs typeface="Calibri"/>
              </a:rPr>
              <a:t> 11.5	</a:t>
            </a:r>
            <a:r>
              <a:rPr sz="2400" dirty="0">
                <a:latin typeface="Calibri"/>
                <a:cs typeface="Calibri"/>
              </a:rPr>
              <a:t>and</a:t>
            </a:r>
            <a:r>
              <a:rPr sz="2400" spc="-25" dirty="0">
                <a:latin typeface="Calibri"/>
                <a:cs typeface="Calibri"/>
              </a:rPr>
              <a:t> </a:t>
            </a:r>
            <a:r>
              <a:rPr sz="2400" spc="-5" dirty="0">
                <a:latin typeface="Calibri"/>
                <a:cs typeface="Calibri"/>
              </a:rPr>
              <a:t>(4+8)/2</a:t>
            </a:r>
            <a:r>
              <a:rPr sz="2400" spc="-25" dirty="0">
                <a:latin typeface="Calibri"/>
                <a:cs typeface="Calibri"/>
              </a:rPr>
              <a:t> </a:t>
            </a:r>
            <a:r>
              <a:rPr sz="2400" dirty="0">
                <a:latin typeface="Calibri"/>
                <a:cs typeface="Calibri"/>
              </a:rPr>
              <a:t>=</a:t>
            </a:r>
            <a:r>
              <a:rPr sz="2400" spc="-25" dirty="0">
                <a:latin typeface="Calibri"/>
                <a:cs typeface="Calibri"/>
              </a:rPr>
              <a:t> </a:t>
            </a:r>
            <a:r>
              <a:rPr sz="2400" spc="-5" dirty="0">
                <a:latin typeface="Calibri"/>
                <a:cs typeface="Calibri"/>
              </a:rPr>
              <a:t>6.</a:t>
            </a:r>
            <a:endParaRPr lang="en-US" sz="2400" spc="-5" dirty="0">
              <a:latin typeface="Calibri"/>
              <a:cs typeface="Calibri"/>
            </a:endParaRPr>
          </a:p>
          <a:p>
            <a:pPr marL="2298700">
              <a:lnSpc>
                <a:spcPts val="2665"/>
              </a:lnSpc>
              <a:tabLst>
                <a:tab pos="4335145" algn="l"/>
              </a:tabLst>
            </a:pPr>
            <a:endParaRPr sz="2400" dirty="0">
              <a:latin typeface="Calibri"/>
              <a:cs typeface="Calibri"/>
            </a:endParaRPr>
          </a:p>
          <a:p>
            <a:pPr marL="12700" marR="1122680" indent="2286000">
              <a:lnSpc>
                <a:spcPts val="2300"/>
              </a:lnSpc>
              <a:spcBef>
                <a:spcPts val="509"/>
              </a:spcBef>
            </a:pPr>
            <a:r>
              <a:rPr sz="2400" spc="-5" dirty="0">
                <a:latin typeface="Calibri"/>
                <a:cs typeface="Calibri"/>
              </a:rPr>
              <a:t>The </a:t>
            </a:r>
            <a:r>
              <a:rPr sz="2400" spc="-15" dirty="0">
                <a:latin typeface="Calibri"/>
                <a:cs typeface="Calibri"/>
              </a:rPr>
              <a:t>next</a:t>
            </a:r>
            <a:r>
              <a:rPr sz="2400" spc="-5" dirty="0">
                <a:latin typeface="Calibri"/>
                <a:cs typeface="Calibri"/>
              </a:rPr>
              <a:t> sample is (4,4) is </a:t>
            </a:r>
            <a:r>
              <a:rPr sz="2400" spc="-15" dirty="0">
                <a:latin typeface="Calibri"/>
                <a:cs typeface="Calibri"/>
              </a:rPr>
              <a:t>nearest</a:t>
            </a:r>
            <a:r>
              <a:rPr sz="2400" spc="-5" dirty="0">
                <a:latin typeface="Calibri"/>
                <a:cs typeface="Calibri"/>
              </a:rPr>
              <a:t> </a:t>
            </a:r>
            <a:r>
              <a:rPr sz="2400" spc="-15" dirty="0">
                <a:latin typeface="Calibri"/>
                <a:cs typeface="Calibri"/>
              </a:rPr>
              <a:t>to</a:t>
            </a:r>
            <a:r>
              <a:rPr sz="2400" spc="-5" dirty="0">
                <a:latin typeface="Calibri"/>
                <a:cs typeface="Calibri"/>
              </a:rPr>
              <a:t> the </a:t>
            </a:r>
            <a:r>
              <a:rPr sz="2400" spc="-15" dirty="0">
                <a:latin typeface="Calibri"/>
                <a:cs typeface="Calibri"/>
              </a:rPr>
              <a:t>centroid</a:t>
            </a:r>
            <a:r>
              <a:rPr sz="2400" spc="-5" dirty="0">
                <a:latin typeface="Calibri"/>
                <a:cs typeface="Calibri"/>
              </a:rPr>
              <a:t> (11.5,6) so it </a:t>
            </a:r>
            <a:r>
              <a:rPr sz="2400" spc="-525" dirty="0">
                <a:latin typeface="Calibri"/>
                <a:cs typeface="Calibri"/>
              </a:rPr>
              <a:t> </a:t>
            </a:r>
            <a:r>
              <a:rPr lang="en-US" sz="2400" spc="-525" dirty="0">
                <a:latin typeface="Calibri"/>
                <a:cs typeface="Calibri"/>
              </a:rPr>
              <a:t> </a:t>
            </a:r>
          </a:p>
          <a:p>
            <a:pPr marL="12700" marR="1122680" indent="2286000">
              <a:lnSpc>
                <a:spcPts val="2300"/>
              </a:lnSpc>
              <a:spcBef>
                <a:spcPts val="509"/>
              </a:spcBef>
            </a:pPr>
            <a:r>
              <a:rPr sz="2400" spc="-5" dirty="0">
                <a:latin typeface="Calibri"/>
                <a:cs typeface="Calibri"/>
              </a:rPr>
              <a:t>joins</a:t>
            </a:r>
            <a:r>
              <a:rPr sz="2400" spc="-10" dirty="0">
                <a:latin typeface="Calibri"/>
                <a:cs typeface="Calibri"/>
              </a:rPr>
              <a:t> </a:t>
            </a:r>
            <a:r>
              <a:rPr sz="2400" spc="-5" dirty="0">
                <a:latin typeface="Calibri"/>
                <a:cs typeface="Calibri"/>
              </a:rPr>
              <a:t>the </a:t>
            </a:r>
            <a:r>
              <a:rPr sz="2400" spc="-15" dirty="0">
                <a:latin typeface="Calibri"/>
                <a:cs typeface="Calibri"/>
              </a:rPr>
              <a:t>cluster</a:t>
            </a:r>
            <a:r>
              <a:rPr sz="2400" spc="-5" dirty="0">
                <a:latin typeface="Calibri"/>
                <a:cs typeface="Calibri"/>
              </a:rPr>
              <a:t> {(8,4),(15,8),(4,4)}.</a:t>
            </a:r>
            <a:endParaRPr lang="en-US" sz="2400" dirty="0">
              <a:latin typeface="Calibri"/>
              <a:cs typeface="Calibri"/>
            </a:endParaRPr>
          </a:p>
          <a:p>
            <a:pPr marL="12700" marR="1122680" indent="2286000">
              <a:lnSpc>
                <a:spcPts val="2300"/>
              </a:lnSpc>
              <a:spcBef>
                <a:spcPts val="509"/>
              </a:spcBef>
            </a:pPr>
            <a:endParaRPr lang="en-IN" sz="2400" spc="-5" dirty="0">
              <a:latin typeface="Calibri"/>
              <a:cs typeface="Calibri"/>
            </a:endParaRPr>
          </a:p>
          <a:p>
            <a:pPr marL="12700" marR="1122680" indent="2286000">
              <a:lnSpc>
                <a:spcPts val="2300"/>
              </a:lnSpc>
              <a:spcBef>
                <a:spcPts val="509"/>
              </a:spcBef>
            </a:pPr>
            <a:r>
              <a:rPr sz="2400" spc="-5" dirty="0">
                <a:latin typeface="Calibri"/>
                <a:cs typeface="Calibri"/>
              </a:rPr>
              <a:t>Now</a:t>
            </a:r>
            <a:r>
              <a:rPr sz="2400" spc="-10" dirty="0">
                <a:latin typeface="Calibri"/>
                <a:cs typeface="Calibri"/>
              </a:rPr>
              <a:t> </a:t>
            </a:r>
            <a:r>
              <a:rPr sz="2400" spc="-5" dirty="0">
                <a:latin typeface="Calibri"/>
                <a:cs typeface="Calibri"/>
              </a:rPr>
              <a:t>the </a:t>
            </a:r>
            <a:r>
              <a:rPr sz="2400" spc="-10" dirty="0">
                <a:latin typeface="Calibri"/>
                <a:cs typeface="Calibri"/>
              </a:rPr>
              <a:t>new </a:t>
            </a:r>
            <a:r>
              <a:rPr sz="2400" spc="-15" dirty="0">
                <a:latin typeface="Calibri"/>
                <a:cs typeface="Calibri"/>
              </a:rPr>
              <a:t>centroid</a:t>
            </a:r>
            <a:r>
              <a:rPr sz="2400" spc="-5" dirty="0">
                <a:latin typeface="Calibri"/>
                <a:cs typeface="Calibri"/>
              </a:rPr>
              <a:t> of</a:t>
            </a:r>
            <a:r>
              <a:rPr sz="2400" spc="-10" dirty="0">
                <a:latin typeface="Calibri"/>
                <a:cs typeface="Calibri"/>
              </a:rPr>
              <a:t> </a:t>
            </a:r>
            <a:r>
              <a:rPr sz="2400" spc="-5" dirty="0">
                <a:latin typeface="Calibri"/>
                <a:cs typeface="Calibri"/>
              </a:rPr>
              <a:t>the </a:t>
            </a:r>
            <a:r>
              <a:rPr sz="2400" spc="-15" dirty="0">
                <a:latin typeface="Calibri"/>
                <a:cs typeface="Calibri"/>
              </a:rPr>
              <a:t>cluster</a:t>
            </a:r>
            <a:r>
              <a:rPr sz="2400" spc="-5" dirty="0">
                <a:latin typeface="Calibri"/>
                <a:cs typeface="Calibri"/>
              </a:rPr>
              <a:t> is</a:t>
            </a:r>
            <a:r>
              <a:rPr sz="2400" spc="-10" dirty="0">
                <a:latin typeface="Calibri"/>
                <a:cs typeface="Calibri"/>
              </a:rPr>
              <a:t> </a:t>
            </a:r>
            <a:r>
              <a:rPr sz="2400" spc="-5" dirty="0">
                <a:latin typeface="Calibri"/>
                <a:cs typeface="Calibri"/>
              </a:rPr>
              <a:t>(9,5.3)</a:t>
            </a:r>
            <a:endParaRPr sz="2400" dirty="0">
              <a:latin typeface="Calibri"/>
              <a:cs typeface="Calibri"/>
            </a:endParaRPr>
          </a:p>
          <a:p>
            <a:pPr marL="12700">
              <a:lnSpc>
                <a:spcPts val="2830"/>
              </a:lnSpc>
            </a:pPr>
            <a:r>
              <a:rPr sz="2400" spc="-5" dirty="0">
                <a:latin typeface="Calibri"/>
                <a:cs typeface="Calibri"/>
              </a:rPr>
              <a:t>The </a:t>
            </a:r>
            <a:r>
              <a:rPr sz="2400" spc="-15" dirty="0">
                <a:latin typeface="Calibri"/>
                <a:cs typeface="Calibri"/>
              </a:rPr>
              <a:t>next</a:t>
            </a:r>
            <a:r>
              <a:rPr sz="2400" spc="-5" dirty="0">
                <a:latin typeface="Calibri"/>
                <a:cs typeface="Calibri"/>
              </a:rPr>
              <a:t> sample (24,12) is closer </a:t>
            </a:r>
            <a:r>
              <a:rPr sz="2400" spc="-15" dirty="0">
                <a:latin typeface="Calibri"/>
                <a:cs typeface="Calibri"/>
              </a:rPr>
              <a:t>to</a:t>
            </a:r>
            <a:r>
              <a:rPr sz="2400" spc="-5" dirty="0">
                <a:latin typeface="Calibri"/>
                <a:cs typeface="Calibri"/>
              </a:rPr>
              <a:t> </a:t>
            </a:r>
            <a:r>
              <a:rPr sz="2400" spc="-15" dirty="0">
                <a:latin typeface="Calibri"/>
                <a:cs typeface="Calibri"/>
              </a:rPr>
              <a:t>centroid</a:t>
            </a:r>
            <a:r>
              <a:rPr sz="2400" dirty="0">
                <a:latin typeface="Calibri"/>
                <a:cs typeface="Calibri"/>
              </a:rPr>
              <a:t> </a:t>
            </a:r>
            <a:r>
              <a:rPr sz="2400" spc="-5" dirty="0">
                <a:latin typeface="Calibri"/>
                <a:cs typeface="Calibri"/>
              </a:rPr>
              <a:t>(24,4) </a:t>
            </a:r>
            <a:r>
              <a:rPr sz="2400" dirty="0">
                <a:latin typeface="Calibri"/>
                <a:cs typeface="Calibri"/>
              </a:rPr>
              <a:t>and</a:t>
            </a:r>
            <a:r>
              <a:rPr sz="2400" spc="-5" dirty="0">
                <a:latin typeface="Calibri"/>
                <a:cs typeface="Calibri"/>
              </a:rPr>
              <a:t> joins the </a:t>
            </a:r>
            <a:r>
              <a:rPr sz="2400" spc="-15" dirty="0">
                <a:latin typeface="Calibri"/>
                <a:cs typeface="Calibri"/>
              </a:rPr>
              <a:t>cluster</a:t>
            </a:r>
            <a:r>
              <a:rPr sz="2400" spc="-5" dirty="0">
                <a:latin typeface="Calibri"/>
                <a:cs typeface="Calibri"/>
              </a:rPr>
              <a:t> {(24,4),(24,12)}.</a:t>
            </a:r>
            <a:endParaRPr sz="2400" dirty="0">
              <a:latin typeface="Calibri"/>
              <a:cs typeface="Calibri"/>
            </a:endParaRPr>
          </a:p>
        </p:txBody>
      </p:sp>
      <p:pic>
        <p:nvPicPr>
          <p:cNvPr id="4" name="object 4"/>
          <p:cNvPicPr/>
          <p:nvPr/>
        </p:nvPicPr>
        <p:blipFill>
          <a:blip r:embed="rId2" cstate="print"/>
          <a:stretch>
            <a:fillRect/>
          </a:stretch>
        </p:blipFill>
        <p:spPr>
          <a:xfrm>
            <a:off x="272355" y="1124744"/>
            <a:ext cx="2090737" cy="3146424"/>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69156" y="284904"/>
            <a:ext cx="11132185" cy="2524760"/>
          </a:xfrm>
          <a:prstGeom prst="rect">
            <a:avLst/>
          </a:prstGeom>
        </p:spPr>
        <p:txBody>
          <a:bodyPr vert="horz" wrap="square" lIns="0" tIns="12700" rIns="0" bIns="0" rtlCol="0">
            <a:spAutoFit/>
          </a:bodyPr>
          <a:lstStyle/>
          <a:p>
            <a:pPr marL="12700" marR="3154680">
              <a:lnSpc>
                <a:spcPct val="116700"/>
              </a:lnSpc>
              <a:spcBef>
                <a:spcPts val="100"/>
              </a:spcBef>
            </a:pPr>
            <a:r>
              <a:rPr sz="2400" spc="-5" dirty="0">
                <a:latin typeface="Calibri"/>
                <a:cs typeface="Calibri"/>
              </a:rPr>
              <a:t>Now the</a:t>
            </a:r>
            <a:r>
              <a:rPr sz="2400" dirty="0">
                <a:latin typeface="Calibri"/>
                <a:cs typeface="Calibri"/>
              </a:rPr>
              <a:t> </a:t>
            </a:r>
            <a:r>
              <a:rPr sz="2400" spc="-10" dirty="0">
                <a:latin typeface="Calibri"/>
                <a:cs typeface="Calibri"/>
              </a:rPr>
              <a:t>new</a:t>
            </a:r>
            <a:r>
              <a:rPr sz="2400" spc="-5" dirty="0">
                <a:latin typeface="Calibri"/>
                <a:cs typeface="Calibri"/>
              </a:rPr>
              <a:t> </a:t>
            </a:r>
            <a:r>
              <a:rPr sz="2400" spc="-15" dirty="0">
                <a:latin typeface="Calibri"/>
                <a:cs typeface="Calibri"/>
              </a:rPr>
              <a:t>centroid</a:t>
            </a:r>
            <a:r>
              <a:rPr sz="2400" dirty="0">
                <a:latin typeface="Calibri"/>
                <a:cs typeface="Calibri"/>
              </a:rPr>
              <a:t> </a:t>
            </a:r>
            <a:r>
              <a:rPr sz="2400" spc="-5" dirty="0">
                <a:latin typeface="Calibri"/>
                <a:cs typeface="Calibri"/>
              </a:rPr>
              <a:t>of</a:t>
            </a:r>
            <a:r>
              <a:rPr sz="2400" dirty="0">
                <a:latin typeface="Calibri"/>
                <a:cs typeface="Calibri"/>
              </a:rPr>
              <a:t> </a:t>
            </a:r>
            <a:r>
              <a:rPr sz="2400" spc="-5" dirty="0">
                <a:latin typeface="Calibri"/>
                <a:cs typeface="Calibri"/>
              </a:rPr>
              <a:t>the </a:t>
            </a:r>
            <a:r>
              <a:rPr sz="2400" spc="-10" dirty="0">
                <a:latin typeface="Calibri"/>
                <a:cs typeface="Calibri"/>
              </a:rPr>
              <a:t>second</a:t>
            </a:r>
            <a:r>
              <a:rPr sz="2400" dirty="0">
                <a:latin typeface="Calibri"/>
                <a:cs typeface="Calibri"/>
              </a:rPr>
              <a:t> </a:t>
            </a:r>
            <a:r>
              <a:rPr sz="2400" spc="-15" dirty="0">
                <a:latin typeface="Calibri"/>
                <a:cs typeface="Calibri"/>
              </a:rPr>
              <a:t>cluster</a:t>
            </a:r>
            <a:r>
              <a:rPr sz="2400" spc="-5" dirty="0">
                <a:latin typeface="Calibri"/>
                <a:cs typeface="Calibri"/>
              </a:rPr>
              <a:t> is</a:t>
            </a:r>
            <a:r>
              <a:rPr sz="2400" dirty="0">
                <a:latin typeface="Calibri"/>
                <a:cs typeface="Calibri"/>
              </a:rPr>
              <a:t> </a:t>
            </a:r>
            <a:r>
              <a:rPr sz="2400" spc="-15" dirty="0">
                <a:latin typeface="Calibri"/>
                <a:cs typeface="Calibri"/>
              </a:rPr>
              <a:t>updated</a:t>
            </a:r>
            <a:r>
              <a:rPr sz="2400" dirty="0">
                <a:latin typeface="Calibri"/>
                <a:cs typeface="Calibri"/>
              </a:rPr>
              <a:t> </a:t>
            </a:r>
            <a:r>
              <a:rPr sz="2400" spc="-15" dirty="0">
                <a:latin typeface="Calibri"/>
                <a:cs typeface="Calibri"/>
              </a:rPr>
              <a:t>to</a:t>
            </a:r>
            <a:r>
              <a:rPr sz="2400" spc="-5" dirty="0">
                <a:latin typeface="Calibri"/>
                <a:cs typeface="Calibri"/>
              </a:rPr>
              <a:t> (24,8). </a:t>
            </a:r>
            <a:r>
              <a:rPr sz="2400" spc="-525" dirty="0">
                <a:latin typeface="Calibri"/>
                <a:cs typeface="Calibri"/>
              </a:rPr>
              <a:t> </a:t>
            </a:r>
            <a:r>
              <a:rPr sz="2400" spc="-35" dirty="0">
                <a:latin typeface="Calibri"/>
                <a:cs typeface="Calibri"/>
              </a:rPr>
              <a:t>At</a:t>
            </a:r>
            <a:r>
              <a:rPr sz="2400" spc="-10" dirty="0">
                <a:latin typeface="Calibri"/>
                <a:cs typeface="Calibri"/>
              </a:rPr>
              <a:t> </a:t>
            </a:r>
            <a:r>
              <a:rPr sz="2400" spc="-5" dirty="0">
                <a:latin typeface="Calibri"/>
                <a:cs typeface="Calibri"/>
              </a:rPr>
              <a:t>this </a:t>
            </a:r>
            <a:r>
              <a:rPr sz="2400" spc="-10" dirty="0">
                <a:latin typeface="Calibri"/>
                <a:cs typeface="Calibri"/>
              </a:rPr>
              <a:t>point</a:t>
            </a:r>
            <a:r>
              <a:rPr sz="2400" spc="-5" dirty="0">
                <a:latin typeface="Calibri"/>
                <a:cs typeface="Calibri"/>
              </a:rPr>
              <a:t> </a:t>
            </a:r>
            <a:r>
              <a:rPr sz="2400" spc="-15" dirty="0">
                <a:latin typeface="Calibri"/>
                <a:cs typeface="Calibri"/>
              </a:rPr>
              <a:t>step1</a:t>
            </a:r>
            <a:r>
              <a:rPr sz="2400" spc="-5" dirty="0">
                <a:latin typeface="Calibri"/>
                <a:cs typeface="Calibri"/>
              </a:rPr>
              <a:t> is </a:t>
            </a:r>
            <a:r>
              <a:rPr sz="2400" spc="-15" dirty="0">
                <a:latin typeface="Calibri"/>
                <a:cs typeface="Calibri"/>
              </a:rPr>
              <a:t>completed.</a:t>
            </a:r>
            <a:endParaRPr sz="2400" dirty="0">
              <a:latin typeface="Calibri"/>
              <a:cs typeface="Calibri"/>
            </a:endParaRPr>
          </a:p>
          <a:p>
            <a:pPr marL="12700" marR="5080">
              <a:lnSpc>
                <a:spcPct val="100000"/>
              </a:lnSpc>
              <a:spcBef>
                <a:spcPts val="480"/>
              </a:spcBef>
              <a:tabLst>
                <a:tab pos="10089515" algn="l"/>
              </a:tabLst>
            </a:pPr>
            <a:r>
              <a:rPr sz="2400" spc="-15" dirty="0">
                <a:latin typeface="Calibri"/>
                <a:cs typeface="Calibri"/>
              </a:rPr>
              <a:t>For</a:t>
            </a:r>
            <a:r>
              <a:rPr sz="2400" dirty="0">
                <a:latin typeface="Calibri"/>
                <a:cs typeface="Calibri"/>
              </a:rPr>
              <a:t> </a:t>
            </a:r>
            <a:r>
              <a:rPr sz="2400" spc="-15" dirty="0">
                <a:latin typeface="Calibri"/>
                <a:cs typeface="Calibri"/>
              </a:rPr>
              <a:t>step2</a:t>
            </a:r>
            <a:r>
              <a:rPr sz="2400" dirty="0">
                <a:latin typeface="Calibri"/>
                <a:cs typeface="Calibri"/>
              </a:rPr>
              <a:t> </a:t>
            </a:r>
            <a:r>
              <a:rPr sz="2400" spc="-15" dirty="0">
                <a:latin typeface="Calibri"/>
                <a:cs typeface="Calibri"/>
              </a:rPr>
              <a:t>examine</a:t>
            </a:r>
            <a:r>
              <a:rPr sz="2400" spc="5" dirty="0">
                <a:latin typeface="Calibri"/>
                <a:cs typeface="Calibri"/>
              </a:rPr>
              <a:t> </a:t>
            </a:r>
            <a:r>
              <a:rPr sz="2400" spc="-5" dirty="0">
                <a:latin typeface="Calibri"/>
                <a:cs typeface="Calibri"/>
              </a:rPr>
              <a:t>the</a:t>
            </a:r>
            <a:r>
              <a:rPr sz="2400" dirty="0">
                <a:latin typeface="Calibri"/>
                <a:cs typeface="Calibri"/>
              </a:rPr>
              <a:t> </a:t>
            </a:r>
            <a:r>
              <a:rPr sz="2400" spc="-5" dirty="0">
                <a:latin typeface="Calibri"/>
                <a:cs typeface="Calibri"/>
              </a:rPr>
              <a:t>samples</a:t>
            </a:r>
            <a:r>
              <a:rPr sz="2400" spc="5" dirty="0">
                <a:latin typeface="Calibri"/>
                <a:cs typeface="Calibri"/>
              </a:rPr>
              <a:t> </a:t>
            </a:r>
            <a:r>
              <a:rPr sz="2400" spc="-5" dirty="0">
                <a:latin typeface="Calibri"/>
                <a:cs typeface="Calibri"/>
              </a:rPr>
              <a:t>one</a:t>
            </a:r>
            <a:r>
              <a:rPr sz="2400" dirty="0">
                <a:latin typeface="Calibri"/>
                <a:cs typeface="Calibri"/>
              </a:rPr>
              <a:t> </a:t>
            </a:r>
            <a:r>
              <a:rPr sz="2400" spc="-10" dirty="0">
                <a:latin typeface="Calibri"/>
                <a:cs typeface="Calibri"/>
              </a:rPr>
              <a:t>by</a:t>
            </a:r>
            <a:r>
              <a:rPr sz="2400" dirty="0">
                <a:latin typeface="Calibri"/>
                <a:cs typeface="Calibri"/>
              </a:rPr>
              <a:t> </a:t>
            </a:r>
            <a:r>
              <a:rPr sz="2400" spc="-5" dirty="0">
                <a:latin typeface="Calibri"/>
                <a:cs typeface="Calibri"/>
              </a:rPr>
              <a:t>one</a:t>
            </a:r>
            <a:r>
              <a:rPr sz="2400" spc="5" dirty="0">
                <a:latin typeface="Calibri"/>
                <a:cs typeface="Calibri"/>
              </a:rPr>
              <a:t> </a:t>
            </a:r>
            <a:r>
              <a:rPr sz="2400" dirty="0">
                <a:latin typeface="Calibri"/>
                <a:cs typeface="Calibri"/>
              </a:rPr>
              <a:t>and </a:t>
            </a:r>
            <a:r>
              <a:rPr sz="2400" spc="-5" dirty="0">
                <a:latin typeface="Calibri"/>
                <a:cs typeface="Calibri"/>
              </a:rPr>
              <a:t>put</a:t>
            </a:r>
            <a:r>
              <a:rPr sz="2400" spc="5" dirty="0">
                <a:latin typeface="Calibri"/>
                <a:cs typeface="Calibri"/>
              </a:rPr>
              <a:t> </a:t>
            </a:r>
            <a:r>
              <a:rPr sz="2400" spc="-5" dirty="0">
                <a:latin typeface="Calibri"/>
                <a:cs typeface="Calibri"/>
              </a:rPr>
              <a:t>each</a:t>
            </a:r>
            <a:r>
              <a:rPr sz="2400" dirty="0">
                <a:latin typeface="Calibri"/>
                <a:cs typeface="Calibri"/>
              </a:rPr>
              <a:t> </a:t>
            </a:r>
            <a:r>
              <a:rPr sz="2400" spc="-5" dirty="0">
                <a:latin typeface="Calibri"/>
                <a:cs typeface="Calibri"/>
              </a:rPr>
              <a:t>sample</a:t>
            </a:r>
            <a:r>
              <a:rPr sz="2400" dirty="0">
                <a:latin typeface="Calibri"/>
                <a:cs typeface="Calibri"/>
              </a:rPr>
              <a:t> </a:t>
            </a:r>
            <a:r>
              <a:rPr sz="2400" spc="-5" dirty="0">
                <a:latin typeface="Calibri"/>
                <a:cs typeface="Calibri"/>
              </a:rPr>
              <a:t>in</a:t>
            </a:r>
            <a:r>
              <a:rPr sz="2400" spc="5" dirty="0">
                <a:latin typeface="Calibri"/>
                <a:cs typeface="Calibri"/>
              </a:rPr>
              <a:t> </a:t>
            </a:r>
            <a:r>
              <a:rPr sz="2400" spc="-5" dirty="0">
                <a:latin typeface="Calibri"/>
                <a:cs typeface="Calibri"/>
              </a:rPr>
              <a:t>the</a:t>
            </a:r>
            <a:r>
              <a:rPr sz="2400" dirty="0">
                <a:latin typeface="Calibri"/>
                <a:cs typeface="Calibri"/>
              </a:rPr>
              <a:t> </a:t>
            </a:r>
            <a:r>
              <a:rPr sz="2400" spc="-10" dirty="0">
                <a:latin typeface="Calibri"/>
                <a:cs typeface="Calibri"/>
              </a:rPr>
              <a:t>identified	</a:t>
            </a:r>
            <a:r>
              <a:rPr sz="2400" spc="-5" dirty="0">
                <a:latin typeface="Calibri"/>
                <a:cs typeface="Calibri"/>
              </a:rPr>
              <a:t>with</a:t>
            </a:r>
            <a:r>
              <a:rPr sz="2400" spc="-95" dirty="0">
                <a:latin typeface="Calibri"/>
                <a:cs typeface="Calibri"/>
              </a:rPr>
              <a:t> </a:t>
            </a:r>
            <a:r>
              <a:rPr sz="2400" spc="-5" dirty="0">
                <a:latin typeface="Calibri"/>
                <a:cs typeface="Calibri"/>
              </a:rPr>
              <a:t>the </a:t>
            </a:r>
            <a:r>
              <a:rPr sz="2400" spc="-525" dirty="0">
                <a:latin typeface="Calibri"/>
                <a:cs typeface="Calibri"/>
              </a:rPr>
              <a:t> </a:t>
            </a:r>
            <a:r>
              <a:rPr sz="2400" spc="-15" dirty="0">
                <a:latin typeface="Calibri"/>
                <a:cs typeface="Calibri"/>
              </a:rPr>
              <a:t>nearest</a:t>
            </a:r>
            <a:r>
              <a:rPr sz="2400" spc="-10" dirty="0">
                <a:latin typeface="Calibri"/>
                <a:cs typeface="Calibri"/>
              </a:rPr>
              <a:t> </a:t>
            </a:r>
            <a:r>
              <a:rPr sz="2400" spc="-15" dirty="0">
                <a:latin typeface="Calibri"/>
                <a:cs typeface="Calibri"/>
              </a:rPr>
              <a:t>cluster</a:t>
            </a:r>
            <a:r>
              <a:rPr sz="2400" spc="-5" dirty="0">
                <a:latin typeface="Calibri"/>
                <a:cs typeface="Calibri"/>
              </a:rPr>
              <a:t> </a:t>
            </a:r>
            <a:r>
              <a:rPr sz="2400" spc="-15" dirty="0">
                <a:latin typeface="Calibri"/>
                <a:cs typeface="Calibri"/>
              </a:rPr>
              <a:t>centroid.</a:t>
            </a:r>
            <a:endParaRPr sz="2400" dirty="0">
              <a:latin typeface="Calibri"/>
              <a:cs typeface="Calibri"/>
            </a:endParaRPr>
          </a:p>
          <a:p>
            <a:pPr marL="12700">
              <a:lnSpc>
                <a:spcPct val="100000"/>
              </a:lnSpc>
              <a:spcBef>
                <a:spcPts val="480"/>
              </a:spcBef>
              <a:tabLst>
                <a:tab pos="2767965" algn="l"/>
              </a:tabLst>
            </a:pPr>
            <a:r>
              <a:rPr sz="2400" spc="-5" dirty="0">
                <a:latin typeface="Calibri"/>
                <a:cs typeface="Calibri"/>
              </a:rPr>
              <a:t>The</a:t>
            </a:r>
            <a:r>
              <a:rPr sz="2400" spc="5" dirty="0">
                <a:latin typeface="Calibri"/>
                <a:cs typeface="Calibri"/>
              </a:rPr>
              <a:t> </a:t>
            </a:r>
            <a:r>
              <a:rPr sz="2400" spc="-10" dirty="0">
                <a:latin typeface="Calibri"/>
                <a:cs typeface="Calibri"/>
              </a:rPr>
              <a:t>resulting</a:t>
            </a:r>
            <a:r>
              <a:rPr sz="2400" spc="10" dirty="0">
                <a:latin typeface="Calibri"/>
                <a:cs typeface="Calibri"/>
              </a:rPr>
              <a:t> </a:t>
            </a:r>
            <a:r>
              <a:rPr sz="2400" spc="-20" dirty="0">
                <a:latin typeface="Calibri"/>
                <a:cs typeface="Calibri"/>
              </a:rPr>
              <a:t>clusters	</a:t>
            </a:r>
            <a:r>
              <a:rPr sz="2400" spc="-15" dirty="0">
                <a:latin typeface="Calibri"/>
                <a:cs typeface="Calibri"/>
              </a:rPr>
              <a:t>are</a:t>
            </a:r>
            <a:endParaRPr sz="2400" dirty="0">
              <a:latin typeface="Calibri"/>
              <a:cs typeface="Calibri"/>
            </a:endParaRPr>
          </a:p>
          <a:p>
            <a:pPr marL="1841500">
              <a:lnSpc>
                <a:spcPct val="100000"/>
              </a:lnSpc>
              <a:spcBef>
                <a:spcPts val="480"/>
              </a:spcBef>
            </a:pPr>
            <a:r>
              <a:rPr sz="2400" spc="-5" dirty="0">
                <a:latin typeface="Calibri"/>
                <a:cs typeface="Calibri"/>
              </a:rPr>
              <a:t>{(8,4),(15,8),</a:t>
            </a:r>
            <a:r>
              <a:rPr lang="en-US" sz="2400" spc="-5" dirty="0">
                <a:latin typeface="Calibri"/>
                <a:cs typeface="Calibri"/>
              </a:rPr>
              <a:t>(</a:t>
            </a:r>
            <a:r>
              <a:rPr sz="2400" spc="-5" dirty="0">
                <a:latin typeface="Calibri"/>
                <a:cs typeface="Calibri"/>
              </a:rPr>
              <a:t>4,4)}</a:t>
            </a:r>
            <a:r>
              <a:rPr sz="2400" spc="-35" dirty="0">
                <a:latin typeface="Calibri"/>
                <a:cs typeface="Calibri"/>
              </a:rPr>
              <a:t> </a:t>
            </a:r>
            <a:r>
              <a:rPr sz="2400" dirty="0">
                <a:latin typeface="Calibri"/>
                <a:cs typeface="Calibri"/>
              </a:rPr>
              <a:t>and</a:t>
            </a:r>
            <a:r>
              <a:rPr sz="2400" spc="-30" dirty="0">
                <a:latin typeface="Calibri"/>
                <a:cs typeface="Calibri"/>
              </a:rPr>
              <a:t> </a:t>
            </a:r>
            <a:r>
              <a:rPr sz="2400" spc="-5" dirty="0">
                <a:latin typeface="Calibri"/>
                <a:cs typeface="Calibri"/>
              </a:rPr>
              <a:t>{(24,12),(24,4)}</a:t>
            </a:r>
            <a:endParaRPr sz="2400" dirty="0">
              <a:latin typeface="Calibri"/>
              <a:cs typeface="Calibri"/>
            </a:endParaRPr>
          </a:p>
        </p:txBody>
      </p:sp>
      <p:graphicFrame>
        <p:nvGraphicFramePr>
          <p:cNvPr id="3" name="object 3"/>
          <p:cNvGraphicFramePr>
            <a:graphicFrameLocks noGrp="1"/>
          </p:cNvGraphicFramePr>
          <p:nvPr>
            <p:extLst>
              <p:ext uri="{D42A27DB-BD31-4B8C-83A1-F6EECF244321}">
                <p14:modId xmlns:p14="http://schemas.microsoft.com/office/powerpoint/2010/main" val="1012885349"/>
              </p:ext>
            </p:extLst>
          </p:nvPr>
        </p:nvGraphicFramePr>
        <p:xfrm>
          <a:off x="5862389" y="3350642"/>
          <a:ext cx="4752340" cy="2699944"/>
        </p:xfrm>
        <a:graphic>
          <a:graphicData uri="http://schemas.openxmlformats.org/drawingml/2006/table">
            <a:tbl>
              <a:tblPr firstRow="1" bandRow="1">
                <a:tableStyleId>{2D5ABB26-0587-4C30-8999-92F81FD0307C}</a:tableStyleId>
              </a:tblPr>
              <a:tblGrid>
                <a:gridCol w="1080135">
                  <a:extLst>
                    <a:ext uri="{9D8B030D-6E8A-4147-A177-3AD203B41FA5}">
                      <a16:colId xmlns:a16="http://schemas.microsoft.com/office/drawing/2014/main" val="20000"/>
                    </a:ext>
                  </a:extLst>
                </a:gridCol>
                <a:gridCol w="1800225">
                  <a:extLst>
                    <a:ext uri="{9D8B030D-6E8A-4147-A177-3AD203B41FA5}">
                      <a16:colId xmlns:a16="http://schemas.microsoft.com/office/drawing/2014/main" val="20001"/>
                    </a:ext>
                  </a:extLst>
                </a:gridCol>
                <a:gridCol w="1871980">
                  <a:extLst>
                    <a:ext uri="{9D8B030D-6E8A-4147-A177-3AD203B41FA5}">
                      <a16:colId xmlns:a16="http://schemas.microsoft.com/office/drawing/2014/main" val="20002"/>
                    </a:ext>
                  </a:extLst>
                </a:gridCol>
              </a:tblGrid>
              <a:tr h="640074">
                <a:tc>
                  <a:txBody>
                    <a:bodyPr/>
                    <a:lstStyle/>
                    <a:p>
                      <a:pPr marL="85725">
                        <a:lnSpc>
                          <a:spcPct val="100000"/>
                        </a:lnSpc>
                        <a:spcBef>
                          <a:spcPts val="225"/>
                        </a:spcBef>
                      </a:pPr>
                      <a:r>
                        <a:rPr sz="1800" b="1" spc="-5" dirty="0">
                          <a:latin typeface="Calibri"/>
                          <a:cs typeface="Calibri"/>
                        </a:rPr>
                        <a:t>Sample</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EF3E9"/>
                    </a:solidFill>
                  </a:tcPr>
                </a:tc>
                <a:tc>
                  <a:txBody>
                    <a:bodyPr/>
                    <a:lstStyle/>
                    <a:p>
                      <a:pPr marL="85725" marR="256540">
                        <a:lnSpc>
                          <a:spcPct val="100000"/>
                        </a:lnSpc>
                        <a:spcBef>
                          <a:spcPts val="225"/>
                        </a:spcBef>
                      </a:pPr>
                      <a:r>
                        <a:rPr sz="1800" b="1" spc="-10" dirty="0">
                          <a:latin typeface="Calibri"/>
                          <a:cs typeface="Calibri"/>
                        </a:rPr>
                        <a:t>Distance to </a:t>
                      </a:r>
                      <a:r>
                        <a:rPr sz="1800" b="1" spc="-5" dirty="0">
                          <a:latin typeface="Calibri"/>
                          <a:cs typeface="Calibri"/>
                        </a:rPr>
                        <a:t> </a:t>
                      </a:r>
                      <a:r>
                        <a:rPr sz="1800" b="1" spc="-10" dirty="0">
                          <a:latin typeface="Calibri"/>
                          <a:cs typeface="Calibri"/>
                        </a:rPr>
                        <a:t>centroid</a:t>
                      </a:r>
                      <a:r>
                        <a:rPr sz="1800" b="1" spc="-85" dirty="0">
                          <a:latin typeface="Calibri"/>
                          <a:cs typeface="Calibri"/>
                        </a:rPr>
                        <a:t> </a:t>
                      </a:r>
                      <a:r>
                        <a:rPr sz="1800" b="1" spc="-5" dirty="0">
                          <a:latin typeface="Calibri"/>
                          <a:cs typeface="Calibri"/>
                        </a:rPr>
                        <a:t>(9.5,3)</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EF3E9"/>
                    </a:solidFill>
                  </a:tcPr>
                </a:tc>
                <a:tc>
                  <a:txBody>
                    <a:bodyPr/>
                    <a:lstStyle/>
                    <a:p>
                      <a:pPr marL="85725" marR="337820">
                        <a:lnSpc>
                          <a:spcPct val="100000"/>
                        </a:lnSpc>
                        <a:spcBef>
                          <a:spcPts val="225"/>
                        </a:spcBef>
                      </a:pPr>
                      <a:r>
                        <a:rPr sz="1800" b="1" spc="-10" dirty="0">
                          <a:latin typeface="Calibri"/>
                          <a:cs typeface="Calibri"/>
                        </a:rPr>
                        <a:t>Distance to </a:t>
                      </a:r>
                      <a:r>
                        <a:rPr sz="1800" b="1" spc="-5" dirty="0">
                          <a:latin typeface="Calibri"/>
                          <a:cs typeface="Calibri"/>
                        </a:rPr>
                        <a:t> </a:t>
                      </a:r>
                      <a:r>
                        <a:rPr sz="1800" b="1" spc="-10" dirty="0">
                          <a:latin typeface="Calibri"/>
                          <a:cs typeface="Calibri"/>
                        </a:rPr>
                        <a:t>centroid</a:t>
                      </a:r>
                      <a:r>
                        <a:rPr sz="1800" b="1" spc="315" dirty="0">
                          <a:latin typeface="Calibri"/>
                          <a:cs typeface="Calibri"/>
                        </a:rPr>
                        <a:t> </a:t>
                      </a:r>
                      <a:r>
                        <a:rPr sz="1800" b="1" spc="-5" dirty="0">
                          <a:latin typeface="Calibri"/>
                          <a:cs typeface="Calibri"/>
                        </a:rPr>
                        <a:t>(24,8)</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EF3E9"/>
                    </a:solidFill>
                  </a:tcPr>
                </a:tc>
                <a:extLst>
                  <a:ext uri="{0D108BD9-81ED-4DB2-BD59-A6C34878D82A}">
                    <a16:rowId xmlns:a16="http://schemas.microsoft.com/office/drawing/2014/main" val="10000"/>
                  </a:ext>
                </a:extLst>
              </a:tr>
              <a:tr h="411974">
                <a:tc>
                  <a:txBody>
                    <a:bodyPr/>
                    <a:lstStyle/>
                    <a:p>
                      <a:pPr marL="85725">
                        <a:lnSpc>
                          <a:spcPct val="100000"/>
                        </a:lnSpc>
                        <a:spcBef>
                          <a:spcPts val="225"/>
                        </a:spcBef>
                      </a:pPr>
                      <a:r>
                        <a:rPr sz="1800" spc="-5" dirty="0">
                          <a:latin typeface="Calibri"/>
                          <a:cs typeface="Calibri"/>
                        </a:rPr>
                        <a:t>(8,4)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DEE7D0"/>
                    </a:solidFill>
                  </a:tcPr>
                </a:tc>
                <a:tc>
                  <a:txBody>
                    <a:bodyPr/>
                    <a:lstStyle/>
                    <a:p>
                      <a:pPr marL="85725">
                        <a:lnSpc>
                          <a:spcPct val="100000"/>
                        </a:lnSpc>
                        <a:spcBef>
                          <a:spcPts val="225"/>
                        </a:spcBef>
                      </a:pPr>
                      <a:r>
                        <a:rPr sz="1800" spc="-5" dirty="0">
                          <a:latin typeface="Calibri"/>
                          <a:cs typeface="Calibri"/>
                        </a:rPr>
                        <a:t>1.6</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DEE7D0"/>
                    </a:solidFill>
                  </a:tcPr>
                </a:tc>
                <a:tc>
                  <a:txBody>
                    <a:bodyPr/>
                    <a:lstStyle/>
                    <a:p>
                      <a:pPr marL="85725">
                        <a:lnSpc>
                          <a:spcPct val="100000"/>
                        </a:lnSpc>
                        <a:spcBef>
                          <a:spcPts val="225"/>
                        </a:spcBef>
                      </a:pPr>
                      <a:r>
                        <a:rPr sz="1800" spc="-5" dirty="0">
                          <a:latin typeface="Calibri"/>
                          <a:cs typeface="Calibri"/>
                        </a:rPr>
                        <a:t>16.5</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DEE7D0"/>
                    </a:solidFill>
                  </a:tcPr>
                </a:tc>
                <a:extLst>
                  <a:ext uri="{0D108BD9-81ED-4DB2-BD59-A6C34878D82A}">
                    <a16:rowId xmlns:a16="http://schemas.microsoft.com/office/drawing/2014/main" val="10001"/>
                  </a:ext>
                </a:extLst>
              </a:tr>
              <a:tr h="411974">
                <a:tc>
                  <a:txBody>
                    <a:bodyPr/>
                    <a:lstStyle/>
                    <a:p>
                      <a:pPr marL="85725">
                        <a:lnSpc>
                          <a:spcPct val="100000"/>
                        </a:lnSpc>
                        <a:spcBef>
                          <a:spcPts val="225"/>
                        </a:spcBef>
                      </a:pPr>
                      <a:r>
                        <a:rPr sz="1800" spc="-5" dirty="0">
                          <a:latin typeface="Calibri"/>
                          <a:cs typeface="Calibri"/>
                        </a:rPr>
                        <a:t>(24,4)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EF3E9"/>
                    </a:solidFill>
                  </a:tcPr>
                </a:tc>
                <a:tc>
                  <a:txBody>
                    <a:bodyPr/>
                    <a:lstStyle/>
                    <a:p>
                      <a:pPr marL="85725">
                        <a:lnSpc>
                          <a:spcPct val="100000"/>
                        </a:lnSpc>
                        <a:spcBef>
                          <a:spcPts val="225"/>
                        </a:spcBef>
                      </a:pPr>
                      <a:r>
                        <a:rPr sz="1800" spc="-5" dirty="0">
                          <a:latin typeface="Calibri"/>
                          <a:cs typeface="Calibri"/>
                        </a:rPr>
                        <a:t>15.1</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EF3E9"/>
                    </a:solidFill>
                  </a:tcPr>
                </a:tc>
                <a:tc>
                  <a:txBody>
                    <a:bodyPr/>
                    <a:lstStyle/>
                    <a:p>
                      <a:pPr marL="85725">
                        <a:lnSpc>
                          <a:spcPct val="100000"/>
                        </a:lnSpc>
                        <a:spcBef>
                          <a:spcPts val="225"/>
                        </a:spcBef>
                      </a:pPr>
                      <a:r>
                        <a:rPr sz="1800" spc="-5" dirty="0">
                          <a:latin typeface="Calibri"/>
                          <a:cs typeface="Calibri"/>
                        </a:rPr>
                        <a:t>4.0</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EF3E9"/>
                    </a:solidFill>
                  </a:tcPr>
                </a:tc>
                <a:extLst>
                  <a:ext uri="{0D108BD9-81ED-4DB2-BD59-A6C34878D82A}">
                    <a16:rowId xmlns:a16="http://schemas.microsoft.com/office/drawing/2014/main" val="10002"/>
                  </a:ext>
                </a:extLst>
              </a:tr>
              <a:tr h="411974">
                <a:tc>
                  <a:txBody>
                    <a:bodyPr/>
                    <a:lstStyle/>
                    <a:p>
                      <a:pPr marL="85725">
                        <a:lnSpc>
                          <a:spcPct val="100000"/>
                        </a:lnSpc>
                        <a:spcBef>
                          <a:spcPts val="225"/>
                        </a:spcBef>
                      </a:pPr>
                      <a:r>
                        <a:rPr sz="1800" spc="-5" dirty="0">
                          <a:latin typeface="Calibri"/>
                          <a:cs typeface="Calibri"/>
                        </a:rPr>
                        <a:t>(15</a:t>
                      </a:r>
                      <a:r>
                        <a:rPr lang="en-US" sz="1800" spc="-5" dirty="0">
                          <a:latin typeface="Calibri"/>
                          <a:cs typeface="Calibri"/>
                        </a:rPr>
                        <a:t>,</a:t>
                      </a:r>
                      <a:r>
                        <a:rPr sz="1800" spc="-5" dirty="0">
                          <a:latin typeface="Calibri"/>
                          <a:cs typeface="Calibri"/>
                        </a:rPr>
                        <a:t>8)</a:t>
                      </a:r>
                      <a:endParaRPr sz="1800" dirty="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DEE7D0"/>
                    </a:solidFill>
                  </a:tcPr>
                </a:tc>
                <a:tc>
                  <a:txBody>
                    <a:bodyPr/>
                    <a:lstStyle/>
                    <a:p>
                      <a:pPr marL="85725">
                        <a:lnSpc>
                          <a:spcPct val="100000"/>
                        </a:lnSpc>
                        <a:spcBef>
                          <a:spcPts val="225"/>
                        </a:spcBef>
                      </a:pPr>
                      <a:r>
                        <a:rPr sz="1800" spc="-5" dirty="0">
                          <a:latin typeface="Calibri"/>
                          <a:cs typeface="Calibri"/>
                        </a:rPr>
                        <a:t>6.6</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DEE7D0"/>
                    </a:solidFill>
                  </a:tcPr>
                </a:tc>
                <a:tc>
                  <a:txBody>
                    <a:bodyPr/>
                    <a:lstStyle/>
                    <a:p>
                      <a:pPr marL="85725">
                        <a:lnSpc>
                          <a:spcPct val="100000"/>
                        </a:lnSpc>
                        <a:spcBef>
                          <a:spcPts val="225"/>
                        </a:spcBef>
                      </a:pPr>
                      <a:r>
                        <a:rPr sz="1800" spc="-5" dirty="0">
                          <a:latin typeface="Calibri"/>
                          <a:cs typeface="Calibri"/>
                        </a:rPr>
                        <a:t>9.0</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DEE7D0"/>
                    </a:solidFill>
                  </a:tcPr>
                </a:tc>
                <a:extLst>
                  <a:ext uri="{0D108BD9-81ED-4DB2-BD59-A6C34878D82A}">
                    <a16:rowId xmlns:a16="http://schemas.microsoft.com/office/drawing/2014/main" val="10003"/>
                  </a:ext>
                </a:extLst>
              </a:tr>
              <a:tr h="411974">
                <a:tc>
                  <a:txBody>
                    <a:bodyPr/>
                    <a:lstStyle/>
                    <a:p>
                      <a:pPr marL="85725">
                        <a:lnSpc>
                          <a:spcPct val="100000"/>
                        </a:lnSpc>
                        <a:spcBef>
                          <a:spcPts val="225"/>
                        </a:spcBef>
                      </a:pPr>
                      <a:r>
                        <a:rPr sz="1800" spc="-5" dirty="0">
                          <a:latin typeface="Calibri"/>
                          <a:cs typeface="Calibri"/>
                        </a:rPr>
                        <a:t>(4,4)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EF3E9"/>
                    </a:solidFill>
                  </a:tcPr>
                </a:tc>
                <a:tc>
                  <a:txBody>
                    <a:bodyPr/>
                    <a:lstStyle/>
                    <a:p>
                      <a:pPr marL="85725">
                        <a:lnSpc>
                          <a:spcPct val="100000"/>
                        </a:lnSpc>
                        <a:spcBef>
                          <a:spcPts val="225"/>
                        </a:spcBef>
                      </a:pPr>
                      <a:r>
                        <a:rPr sz="1800" spc="-5" dirty="0">
                          <a:latin typeface="Calibri"/>
                          <a:cs typeface="Calibri"/>
                        </a:rPr>
                        <a:t>6.6</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EF3E9"/>
                    </a:solidFill>
                  </a:tcPr>
                </a:tc>
                <a:tc>
                  <a:txBody>
                    <a:bodyPr/>
                    <a:lstStyle/>
                    <a:p>
                      <a:pPr marL="85725">
                        <a:lnSpc>
                          <a:spcPct val="100000"/>
                        </a:lnSpc>
                        <a:spcBef>
                          <a:spcPts val="225"/>
                        </a:spcBef>
                      </a:pPr>
                      <a:r>
                        <a:rPr sz="1800" spc="-5" dirty="0">
                          <a:latin typeface="Calibri"/>
                          <a:cs typeface="Calibri"/>
                        </a:rPr>
                        <a:t>40.0</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EEF3E9"/>
                    </a:solidFill>
                  </a:tcPr>
                </a:tc>
                <a:extLst>
                  <a:ext uri="{0D108BD9-81ED-4DB2-BD59-A6C34878D82A}">
                    <a16:rowId xmlns:a16="http://schemas.microsoft.com/office/drawing/2014/main" val="10004"/>
                  </a:ext>
                </a:extLst>
              </a:tr>
              <a:tr h="411974">
                <a:tc>
                  <a:txBody>
                    <a:bodyPr/>
                    <a:lstStyle/>
                    <a:p>
                      <a:pPr marL="85725">
                        <a:lnSpc>
                          <a:spcPct val="100000"/>
                        </a:lnSpc>
                        <a:spcBef>
                          <a:spcPts val="225"/>
                        </a:spcBef>
                      </a:pPr>
                      <a:r>
                        <a:rPr sz="1800" spc="-5" dirty="0">
                          <a:latin typeface="Calibri"/>
                          <a:cs typeface="Calibri"/>
                        </a:rPr>
                        <a:t>(24,12)</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DEE7D0"/>
                    </a:solidFill>
                  </a:tcPr>
                </a:tc>
                <a:tc>
                  <a:txBody>
                    <a:bodyPr/>
                    <a:lstStyle/>
                    <a:p>
                      <a:pPr marL="85725">
                        <a:lnSpc>
                          <a:spcPct val="100000"/>
                        </a:lnSpc>
                        <a:spcBef>
                          <a:spcPts val="225"/>
                        </a:spcBef>
                      </a:pPr>
                      <a:r>
                        <a:rPr sz="1800" spc="-5" dirty="0">
                          <a:latin typeface="Calibri"/>
                          <a:cs typeface="Calibri"/>
                        </a:rPr>
                        <a:t>16.4</a:t>
                      </a:r>
                      <a:endParaRPr sz="180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DEE7D0"/>
                    </a:solidFill>
                  </a:tcPr>
                </a:tc>
                <a:tc>
                  <a:txBody>
                    <a:bodyPr/>
                    <a:lstStyle/>
                    <a:p>
                      <a:pPr marL="85725">
                        <a:lnSpc>
                          <a:spcPct val="100000"/>
                        </a:lnSpc>
                        <a:spcBef>
                          <a:spcPts val="225"/>
                        </a:spcBef>
                      </a:pPr>
                      <a:r>
                        <a:rPr sz="1800" spc="-5" dirty="0">
                          <a:latin typeface="Calibri"/>
                          <a:cs typeface="Calibri"/>
                        </a:rPr>
                        <a:t>4.0</a:t>
                      </a:r>
                      <a:endParaRPr sz="1800" dirty="0">
                        <a:latin typeface="Calibri"/>
                        <a:cs typeface="Calibri"/>
                      </a:endParaRPr>
                    </a:p>
                  </a:txBody>
                  <a:tcPr marL="0" marR="0" marT="28575" marB="0">
                    <a:lnL w="12700">
                      <a:solidFill>
                        <a:srgbClr val="9BBB59"/>
                      </a:solidFill>
                      <a:prstDash val="solid"/>
                    </a:lnL>
                    <a:lnR w="12700">
                      <a:solidFill>
                        <a:srgbClr val="9BBB59"/>
                      </a:solidFill>
                      <a:prstDash val="solid"/>
                    </a:lnR>
                    <a:lnT w="12700">
                      <a:solidFill>
                        <a:srgbClr val="9BBB59"/>
                      </a:solidFill>
                      <a:prstDash val="solid"/>
                    </a:lnT>
                    <a:lnB w="12700">
                      <a:solidFill>
                        <a:srgbClr val="9BBB59"/>
                      </a:solidFill>
                      <a:prstDash val="solid"/>
                    </a:lnB>
                    <a:solidFill>
                      <a:srgbClr val="DEE7D0"/>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7147" y="1269279"/>
            <a:ext cx="10755630" cy="2707640"/>
          </a:xfrm>
          <a:prstGeom prst="rect">
            <a:avLst/>
          </a:prstGeom>
        </p:spPr>
        <p:txBody>
          <a:bodyPr vert="horz" wrap="square" lIns="0" tIns="12700" rIns="0" bIns="0" rtlCol="0">
            <a:spAutoFit/>
          </a:bodyPr>
          <a:lstStyle/>
          <a:p>
            <a:pPr marL="12700" marR="459105">
              <a:lnSpc>
                <a:spcPct val="100000"/>
              </a:lnSpc>
              <a:spcBef>
                <a:spcPts val="100"/>
              </a:spcBef>
            </a:pPr>
            <a:r>
              <a:rPr sz="2800" b="1" spc="-5" dirty="0">
                <a:solidFill>
                  <a:srgbClr val="FF0000"/>
                </a:solidFill>
                <a:latin typeface="Times New Roman"/>
                <a:cs typeface="Times New Roman"/>
              </a:rPr>
              <a:t>Note:</a:t>
            </a:r>
            <a:r>
              <a:rPr sz="2800" b="1" spc="-65" dirty="0">
                <a:solidFill>
                  <a:srgbClr val="FF0000"/>
                </a:solidFill>
                <a:latin typeface="Times New Roman"/>
                <a:cs typeface="Times New Roman"/>
              </a:rPr>
              <a:t> </a:t>
            </a:r>
            <a:r>
              <a:rPr sz="2800" b="1" spc="-10" dirty="0">
                <a:solidFill>
                  <a:srgbClr val="FF0000"/>
                </a:solidFill>
                <a:latin typeface="Times New Roman"/>
                <a:cs typeface="Times New Roman"/>
              </a:rPr>
              <a:t>The</a:t>
            </a:r>
            <a:r>
              <a:rPr sz="2800" b="1" spc="-15" dirty="0">
                <a:solidFill>
                  <a:srgbClr val="FF0000"/>
                </a:solidFill>
                <a:latin typeface="Times New Roman"/>
                <a:cs typeface="Times New Roman"/>
              </a:rPr>
              <a:t> </a:t>
            </a:r>
            <a:r>
              <a:rPr sz="2800" b="1" dirty="0">
                <a:solidFill>
                  <a:srgbClr val="FF0000"/>
                </a:solidFill>
                <a:latin typeface="Times New Roman"/>
                <a:cs typeface="Times New Roman"/>
              </a:rPr>
              <a:t>goal</a:t>
            </a:r>
            <a:r>
              <a:rPr sz="2800" b="1" spc="-5" dirty="0">
                <a:solidFill>
                  <a:srgbClr val="FF0000"/>
                </a:solidFill>
                <a:latin typeface="Times New Roman"/>
                <a:cs typeface="Times New Roman"/>
              </a:rPr>
              <a:t> </a:t>
            </a:r>
            <a:r>
              <a:rPr sz="2800" b="1" dirty="0">
                <a:solidFill>
                  <a:srgbClr val="FF0000"/>
                </a:solidFill>
                <a:latin typeface="Times New Roman"/>
                <a:cs typeface="Times New Roman"/>
              </a:rPr>
              <a:t>of</a:t>
            </a:r>
            <a:r>
              <a:rPr sz="2800" b="1" spc="-5" dirty="0">
                <a:solidFill>
                  <a:srgbClr val="FF0000"/>
                </a:solidFill>
                <a:latin typeface="Times New Roman"/>
                <a:cs typeface="Times New Roman"/>
              </a:rPr>
              <a:t> </a:t>
            </a:r>
            <a:r>
              <a:rPr sz="2800" b="1" spc="-20" dirty="0">
                <a:solidFill>
                  <a:srgbClr val="FF0000"/>
                </a:solidFill>
                <a:latin typeface="Times New Roman"/>
                <a:cs typeface="Times New Roman"/>
              </a:rPr>
              <a:t>Forgy’s</a:t>
            </a:r>
            <a:r>
              <a:rPr sz="2800" b="1" spc="-15" dirty="0">
                <a:solidFill>
                  <a:srgbClr val="FF0000"/>
                </a:solidFill>
                <a:latin typeface="Times New Roman"/>
                <a:cs typeface="Times New Roman"/>
              </a:rPr>
              <a:t> </a:t>
            </a:r>
            <a:r>
              <a:rPr sz="2800" b="1" dirty="0">
                <a:solidFill>
                  <a:srgbClr val="FF0000"/>
                </a:solidFill>
                <a:latin typeface="Times New Roman"/>
                <a:cs typeface="Times New Roman"/>
              </a:rPr>
              <a:t>and</a:t>
            </a:r>
            <a:r>
              <a:rPr sz="2800" b="1" spc="-5" dirty="0">
                <a:solidFill>
                  <a:srgbClr val="FF0000"/>
                </a:solidFill>
                <a:latin typeface="Times New Roman"/>
                <a:cs typeface="Times New Roman"/>
              </a:rPr>
              <a:t> k-Means</a:t>
            </a:r>
            <a:r>
              <a:rPr sz="2800" b="1" spc="-10" dirty="0">
                <a:solidFill>
                  <a:srgbClr val="FF0000"/>
                </a:solidFill>
                <a:latin typeface="Times New Roman"/>
                <a:cs typeface="Times New Roman"/>
              </a:rPr>
              <a:t> </a:t>
            </a:r>
            <a:r>
              <a:rPr sz="2800" b="1" dirty="0">
                <a:solidFill>
                  <a:srgbClr val="FF0000"/>
                </a:solidFill>
                <a:latin typeface="Times New Roman"/>
                <a:cs typeface="Times New Roman"/>
              </a:rPr>
              <a:t>algorithm</a:t>
            </a:r>
            <a:r>
              <a:rPr sz="2800" b="1" spc="-10" dirty="0">
                <a:solidFill>
                  <a:srgbClr val="FF0000"/>
                </a:solidFill>
                <a:latin typeface="Times New Roman"/>
                <a:cs typeface="Times New Roman"/>
              </a:rPr>
              <a:t> </a:t>
            </a:r>
            <a:r>
              <a:rPr sz="2800" b="1" spc="-5" dirty="0">
                <a:solidFill>
                  <a:srgbClr val="FF0000"/>
                </a:solidFill>
                <a:latin typeface="Times New Roman"/>
                <a:cs typeface="Times New Roman"/>
              </a:rPr>
              <a:t>is</a:t>
            </a:r>
            <a:r>
              <a:rPr sz="2800" b="1" spc="-10" dirty="0">
                <a:solidFill>
                  <a:srgbClr val="FF0000"/>
                </a:solidFill>
                <a:latin typeface="Times New Roman"/>
                <a:cs typeface="Times New Roman"/>
              </a:rPr>
              <a:t> </a:t>
            </a:r>
            <a:r>
              <a:rPr sz="2800" b="1" dirty="0">
                <a:solidFill>
                  <a:srgbClr val="FF0000"/>
                </a:solidFill>
                <a:latin typeface="Times New Roman"/>
                <a:cs typeface="Times New Roman"/>
              </a:rPr>
              <a:t>to</a:t>
            </a:r>
            <a:r>
              <a:rPr sz="2800" b="1" spc="-5" dirty="0">
                <a:solidFill>
                  <a:srgbClr val="FF0000"/>
                </a:solidFill>
                <a:latin typeface="Times New Roman"/>
                <a:cs typeface="Times New Roman"/>
              </a:rPr>
              <a:t> </a:t>
            </a:r>
            <a:r>
              <a:rPr sz="2800" b="1" dirty="0">
                <a:solidFill>
                  <a:srgbClr val="FF0000"/>
                </a:solidFill>
                <a:latin typeface="Times New Roman"/>
                <a:cs typeface="Times New Roman"/>
              </a:rPr>
              <a:t>minimize</a:t>
            </a:r>
            <a:r>
              <a:rPr sz="2800" b="1" spc="-5" dirty="0">
                <a:solidFill>
                  <a:srgbClr val="FF0000"/>
                </a:solidFill>
                <a:latin typeface="Times New Roman"/>
                <a:cs typeface="Times New Roman"/>
              </a:rPr>
              <a:t> </a:t>
            </a:r>
            <a:r>
              <a:rPr sz="2800" b="1" dirty="0">
                <a:solidFill>
                  <a:srgbClr val="FF0000"/>
                </a:solidFill>
                <a:latin typeface="Times New Roman"/>
                <a:cs typeface="Times New Roman"/>
              </a:rPr>
              <a:t>the </a:t>
            </a:r>
            <a:r>
              <a:rPr sz="2800" b="1" spc="-685" dirty="0">
                <a:solidFill>
                  <a:srgbClr val="FF0000"/>
                </a:solidFill>
                <a:latin typeface="Times New Roman"/>
                <a:cs typeface="Times New Roman"/>
              </a:rPr>
              <a:t> </a:t>
            </a:r>
            <a:r>
              <a:rPr sz="2800" b="1" spc="-15" dirty="0">
                <a:solidFill>
                  <a:srgbClr val="FF0000"/>
                </a:solidFill>
                <a:latin typeface="Times New Roman"/>
                <a:cs typeface="Times New Roman"/>
              </a:rPr>
              <a:t>squared</a:t>
            </a:r>
            <a:r>
              <a:rPr sz="2800" b="1" spc="-10" dirty="0">
                <a:solidFill>
                  <a:srgbClr val="FF0000"/>
                </a:solidFill>
                <a:latin typeface="Times New Roman"/>
                <a:cs typeface="Times New Roman"/>
              </a:rPr>
              <a:t> </a:t>
            </a:r>
            <a:r>
              <a:rPr sz="2800" b="1" spc="-15" dirty="0">
                <a:solidFill>
                  <a:srgbClr val="FF0000"/>
                </a:solidFill>
                <a:latin typeface="Times New Roman"/>
                <a:cs typeface="Times New Roman"/>
              </a:rPr>
              <a:t>error</a:t>
            </a:r>
            <a:r>
              <a:rPr sz="2800" b="1" spc="-55" dirty="0">
                <a:solidFill>
                  <a:srgbClr val="FF0000"/>
                </a:solidFill>
                <a:latin typeface="Times New Roman"/>
                <a:cs typeface="Times New Roman"/>
              </a:rPr>
              <a:t> </a:t>
            </a:r>
            <a:r>
              <a:rPr sz="2800" b="1" dirty="0">
                <a:solidFill>
                  <a:srgbClr val="FF0000"/>
                </a:solidFill>
                <a:latin typeface="Times New Roman"/>
                <a:cs typeface="Times New Roman"/>
              </a:rPr>
              <a:t>for</a:t>
            </a:r>
            <a:r>
              <a:rPr sz="2800" b="1" spc="-55" dirty="0">
                <a:solidFill>
                  <a:srgbClr val="FF0000"/>
                </a:solidFill>
                <a:latin typeface="Times New Roman"/>
                <a:cs typeface="Times New Roman"/>
              </a:rPr>
              <a:t> </a:t>
            </a:r>
            <a:r>
              <a:rPr sz="2800" b="1" dirty="0">
                <a:solidFill>
                  <a:srgbClr val="FF0000"/>
                </a:solidFill>
                <a:latin typeface="Times New Roman"/>
                <a:cs typeface="Times New Roman"/>
              </a:rPr>
              <a:t>a fixed</a:t>
            </a:r>
            <a:r>
              <a:rPr sz="2800" b="1" spc="-5" dirty="0">
                <a:solidFill>
                  <a:srgbClr val="FF0000"/>
                </a:solidFill>
                <a:latin typeface="Times New Roman"/>
                <a:cs typeface="Times New Roman"/>
              </a:rPr>
              <a:t> number</a:t>
            </a:r>
            <a:r>
              <a:rPr sz="2800" b="1" spc="-55" dirty="0">
                <a:solidFill>
                  <a:srgbClr val="FF0000"/>
                </a:solidFill>
                <a:latin typeface="Times New Roman"/>
                <a:cs typeface="Times New Roman"/>
              </a:rPr>
              <a:t> </a:t>
            </a:r>
            <a:r>
              <a:rPr sz="2800" b="1" dirty="0">
                <a:solidFill>
                  <a:srgbClr val="FF0000"/>
                </a:solidFill>
                <a:latin typeface="Times New Roman"/>
                <a:cs typeface="Times New Roman"/>
              </a:rPr>
              <a:t>of </a:t>
            </a:r>
            <a:r>
              <a:rPr sz="2800" b="1" spc="-5" dirty="0">
                <a:solidFill>
                  <a:srgbClr val="FF0000"/>
                </a:solidFill>
                <a:latin typeface="Times New Roman"/>
                <a:cs typeface="Times New Roman"/>
              </a:rPr>
              <a:t>clusters.</a:t>
            </a:r>
            <a:endParaRPr sz="2800">
              <a:latin typeface="Times New Roman"/>
              <a:cs typeface="Times New Roman"/>
            </a:endParaRPr>
          </a:p>
          <a:p>
            <a:pPr>
              <a:lnSpc>
                <a:spcPct val="100000"/>
              </a:lnSpc>
              <a:spcBef>
                <a:spcPts val="5"/>
              </a:spcBef>
            </a:pPr>
            <a:endParaRPr sz="3750">
              <a:latin typeface="Times New Roman"/>
              <a:cs typeface="Times New Roman"/>
            </a:endParaRPr>
          </a:p>
          <a:p>
            <a:pPr marL="12700" marR="5080">
              <a:lnSpc>
                <a:spcPct val="100000"/>
              </a:lnSpc>
            </a:pPr>
            <a:r>
              <a:rPr sz="2800" b="1" spc="-10" dirty="0">
                <a:solidFill>
                  <a:srgbClr val="FF0000"/>
                </a:solidFill>
                <a:latin typeface="Times New Roman"/>
                <a:cs typeface="Times New Roman"/>
              </a:rPr>
              <a:t>These </a:t>
            </a:r>
            <a:r>
              <a:rPr sz="2800" b="1" dirty="0">
                <a:solidFill>
                  <a:srgbClr val="FF0000"/>
                </a:solidFill>
                <a:latin typeface="Times New Roman"/>
                <a:cs typeface="Times New Roman"/>
              </a:rPr>
              <a:t>algorithms assign </a:t>
            </a:r>
            <a:r>
              <a:rPr sz="2800" b="1" spc="-5" dirty="0">
                <a:solidFill>
                  <a:srgbClr val="FF0000"/>
                </a:solidFill>
                <a:latin typeface="Times New Roman"/>
                <a:cs typeface="Times New Roman"/>
              </a:rPr>
              <a:t>samples </a:t>
            </a:r>
            <a:r>
              <a:rPr sz="2800" b="1" dirty="0">
                <a:solidFill>
                  <a:srgbClr val="FF0000"/>
                </a:solidFill>
                <a:latin typeface="Times New Roman"/>
                <a:cs typeface="Times New Roman"/>
              </a:rPr>
              <a:t>to </a:t>
            </a:r>
            <a:r>
              <a:rPr sz="2800" b="1" spc="-5" dirty="0">
                <a:solidFill>
                  <a:srgbClr val="FF0000"/>
                </a:solidFill>
                <a:latin typeface="Times New Roman"/>
                <a:cs typeface="Times New Roman"/>
              </a:rPr>
              <a:t>clusters so </a:t>
            </a:r>
            <a:r>
              <a:rPr sz="2800" b="1" dirty="0">
                <a:solidFill>
                  <a:srgbClr val="FF0000"/>
                </a:solidFill>
                <a:latin typeface="Times New Roman"/>
                <a:cs typeface="Times New Roman"/>
              </a:rPr>
              <a:t>as to </a:t>
            </a:r>
            <a:r>
              <a:rPr sz="2800" b="1" spc="-15" dirty="0">
                <a:solidFill>
                  <a:srgbClr val="FF0000"/>
                </a:solidFill>
                <a:latin typeface="Times New Roman"/>
                <a:cs typeface="Times New Roman"/>
              </a:rPr>
              <a:t>reduce </a:t>
            </a:r>
            <a:r>
              <a:rPr sz="2800" b="1" dirty="0">
                <a:solidFill>
                  <a:srgbClr val="FF0000"/>
                </a:solidFill>
                <a:latin typeface="Times New Roman"/>
                <a:cs typeface="Times New Roman"/>
              </a:rPr>
              <a:t>the </a:t>
            </a:r>
            <a:r>
              <a:rPr sz="2800" b="1" spc="-15" dirty="0">
                <a:solidFill>
                  <a:srgbClr val="FF0000"/>
                </a:solidFill>
                <a:latin typeface="Times New Roman"/>
                <a:cs typeface="Times New Roman"/>
              </a:rPr>
              <a:t>squared </a:t>
            </a:r>
            <a:r>
              <a:rPr sz="2800" b="1" spc="-685" dirty="0">
                <a:solidFill>
                  <a:srgbClr val="FF0000"/>
                </a:solidFill>
                <a:latin typeface="Times New Roman"/>
                <a:cs typeface="Times New Roman"/>
              </a:rPr>
              <a:t> </a:t>
            </a:r>
            <a:r>
              <a:rPr sz="2800" b="1" spc="-15" dirty="0">
                <a:solidFill>
                  <a:srgbClr val="FF0000"/>
                </a:solidFill>
                <a:latin typeface="Times New Roman"/>
                <a:cs typeface="Times New Roman"/>
              </a:rPr>
              <a:t>error </a:t>
            </a:r>
            <a:r>
              <a:rPr sz="2800" b="1" dirty="0">
                <a:solidFill>
                  <a:srgbClr val="FF0000"/>
                </a:solidFill>
                <a:latin typeface="Times New Roman"/>
                <a:cs typeface="Times New Roman"/>
              </a:rPr>
              <a:t>and </a:t>
            </a:r>
            <a:r>
              <a:rPr sz="2800" b="1" spc="-5" dirty="0">
                <a:solidFill>
                  <a:srgbClr val="FF0000"/>
                </a:solidFill>
                <a:latin typeface="Times New Roman"/>
                <a:cs typeface="Times New Roman"/>
              </a:rPr>
              <a:t>in </a:t>
            </a:r>
            <a:r>
              <a:rPr sz="2800" b="1" dirty="0">
                <a:solidFill>
                  <a:srgbClr val="FF0000"/>
                </a:solidFill>
                <a:latin typeface="Times New Roman"/>
                <a:cs typeface="Times New Roman"/>
              </a:rPr>
              <a:t>the </a:t>
            </a:r>
            <a:r>
              <a:rPr sz="2800" b="1" spc="-5" dirty="0">
                <a:solidFill>
                  <a:srgbClr val="FF0000"/>
                </a:solidFill>
                <a:latin typeface="Times New Roman"/>
                <a:cs typeface="Times New Roman"/>
              </a:rPr>
              <a:t>iterative </a:t>
            </a:r>
            <a:r>
              <a:rPr sz="2800" b="1" dirty="0">
                <a:solidFill>
                  <a:srgbClr val="FF0000"/>
                </a:solidFill>
                <a:latin typeface="Times New Roman"/>
                <a:cs typeface="Times New Roman"/>
              </a:rPr>
              <a:t>versions, they </a:t>
            </a:r>
            <a:r>
              <a:rPr sz="2800" b="1" spc="-5" dirty="0">
                <a:solidFill>
                  <a:srgbClr val="FF0000"/>
                </a:solidFill>
                <a:latin typeface="Times New Roman"/>
                <a:cs typeface="Times New Roman"/>
              </a:rPr>
              <a:t>stop when </a:t>
            </a:r>
            <a:r>
              <a:rPr sz="2800" b="1" spc="-15" dirty="0">
                <a:solidFill>
                  <a:srgbClr val="FF0000"/>
                </a:solidFill>
                <a:latin typeface="Times New Roman"/>
                <a:cs typeface="Times New Roman"/>
              </a:rPr>
              <a:t>there </a:t>
            </a:r>
            <a:r>
              <a:rPr sz="2800" b="1" spc="-5" dirty="0">
                <a:solidFill>
                  <a:srgbClr val="FF0000"/>
                </a:solidFill>
                <a:latin typeface="Times New Roman"/>
                <a:cs typeface="Times New Roman"/>
              </a:rPr>
              <a:t>is no </a:t>
            </a:r>
            <a:r>
              <a:rPr sz="2800" b="1" dirty="0">
                <a:solidFill>
                  <a:srgbClr val="FF0000"/>
                </a:solidFill>
                <a:latin typeface="Times New Roman"/>
                <a:cs typeface="Times New Roman"/>
              </a:rPr>
              <a:t>further </a:t>
            </a:r>
            <a:r>
              <a:rPr sz="2800" b="1" spc="5" dirty="0">
                <a:solidFill>
                  <a:srgbClr val="FF0000"/>
                </a:solidFill>
                <a:latin typeface="Times New Roman"/>
                <a:cs typeface="Times New Roman"/>
              </a:rPr>
              <a:t> </a:t>
            </a:r>
            <a:r>
              <a:rPr sz="2800" b="1" spc="-10" dirty="0">
                <a:solidFill>
                  <a:srgbClr val="FF0000"/>
                </a:solidFill>
                <a:latin typeface="Times New Roman"/>
                <a:cs typeface="Times New Roman"/>
              </a:rPr>
              <a:t>reduction..</a:t>
            </a:r>
            <a:endParaRPr sz="2800">
              <a:latin typeface="Times New Roman"/>
              <a:cs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2114" y="260647"/>
            <a:ext cx="12128262" cy="6408711"/>
          </a:xfrm>
          <a:prstGeom prst="rect">
            <a:avLst/>
          </a:prstGeom>
        </p:spPr>
      </p:pic>
      <p:sp>
        <p:nvSpPr>
          <p:cNvPr id="3" name="object 3"/>
          <p:cNvSpPr txBox="1"/>
          <p:nvPr/>
        </p:nvSpPr>
        <p:spPr>
          <a:xfrm>
            <a:off x="386095" y="269792"/>
            <a:ext cx="168275" cy="513080"/>
          </a:xfrm>
          <a:prstGeom prst="rect">
            <a:avLst/>
          </a:prstGeom>
        </p:spPr>
        <p:txBody>
          <a:bodyPr vert="horz" wrap="square" lIns="0" tIns="12700" rIns="0" bIns="0" rtlCol="0">
            <a:spAutoFit/>
          </a:bodyPr>
          <a:lstStyle/>
          <a:p>
            <a:pPr marL="12700">
              <a:lnSpc>
                <a:spcPct val="100000"/>
              </a:lnSpc>
              <a:spcBef>
                <a:spcPts val="100"/>
              </a:spcBef>
            </a:pPr>
            <a:r>
              <a:rPr sz="3200" dirty="0">
                <a:latin typeface="Arial MT"/>
                <a:cs typeface="Arial MT"/>
              </a:rPr>
              <a:t>•</a:t>
            </a:r>
            <a:endParaRPr sz="3200">
              <a:latin typeface="Arial MT"/>
              <a:cs typeface="Arial MT"/>
            </a:endParaRPr>
          </a:p>
        </p:txBody>
      </p:sp>
      <p:sp>
        <p:nvSpPr>
          <p:cNvPr id="4" name="object 4"/>
          <p:cNvSpPr txBox="1"/>
          <p:nvPr/>
        </p:nvSpPr>
        <p:spPr>
          <a:xfrm>
            <a:off x="703104" y="6428678"/>
            <a:ext cx="154813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35C75"/>
                </a:solidFill>
                <a:latin typeface="Calibri"/>
                <a:cs typeface="Calibri"/>
              </a:rPr>
              <a:t>CS</a:t>
            </a:r>
            <a:r>
              <a:rPr sz="1200" spc="-30" dirty="0">
                <a:solidFill>
                  <a:srgbClr val="035C75"/>
                </a:solidFill>
                <a:latin typeface="Calibri"/>
                <a:cs typeface="Calibri"/>
              </a:rPr>
              <a:t> </a:t>
            </a:r>
            <a:r>
              <a:rPr sz="1200" spc="-5" dirty="0">
                <a:solidFill>
                  <a:srgbClr val="035C75"/>
                </a:solidFill>
                <a:latin typeface="Calibri"/>
                <a:cs typeface="Calibri"/>
              </a:rPr>
              <a:t>40003:</a:t>
            </a:r>
            <a:r>
              <a:rPr sz="1200" spc="-30" dirty="0">
                <a:solidFill>
                  <a:srgbClr val="035C75"/>
                </a:solidFill>
                <a:latin typeface="Calibri"/>
                <a:cs typeface="Calibri"/>
              </a:rPr>
              <a:t> </a:t>
            </a:r>
            <a:r>
              <a:rPr sz="1200" spc="-10" dirty="0">
                <a:solidFill>
                  <a:srgbClr val="035C75"/>
                </a:solidFill>
                <a:latin typeface="Calibri"/>
                <a:cs typeface="Calibri"/>
              </a:rPr>
              <a:t>Data</a:t>
            </a:r>
            <a:r>
              <a:rPr sz="1200" spc="-25" dirty="0">
                <a:solidFill>
                  <a:srgbClr val="035C75"/>
                </a:solidFill>
                <a:latin typeface="Calibri"/>
                <a:cs typeface="Calibri"/>
              </a:rPr>
              <a:t> </a:t>
            </a:r>
            <a:r>
              <a:rPr sz="1200" spc="-5" dirty="0">
                <a:solidFill>
                  <a:srgbClr val="035C75"/>
                </a:solidFill>
                <a:latin typeface="Calibri"/>
                <a:cs typeface="Calibri"/>
              </a:rPr>
              <a:t>Analytics</a:t>
            </a:r>
            <a:endParaRPr sz="1200">
              <a:latin typeface="Calibri"/>
              <a:cs typeface="Calibri"/>
            </a:endParaRPr>
          </a:p>
        </p:txBody>
      </p:sp>
      <p:sp>
        <p:nvSpPr>
          <p:cNvPr id="5" name="object 5"/>
          <p:cNvSpPr txBox="1"/>
          <p:nvPr/>
        </p:nvSpPr>
        <p:spPr>
          <a:xfrm>
            <a:off x="11718590" y="6428678"/>
            <a:ext cx="17970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35C75"/>
                </a:solidFill>
                <a:latin typeface="Calibri"/>
                <a:cs typeface="Calibri"/>
              </a:rPr>
              <a:t>74</a:t>
            </a:r>
            <a:endParaRPr sz="1200">
              <a:latin typeface="Calibri"/>
              <a:cs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13200" y="131429"/>
            <a:ext cx="5356959" cy="443711"/>
          </a:xfrm>
          <a:prstGeom prst="rect">
            <a:avLst/>
          </a:prstGeom>
        </p:spPr>
        <p:txBody>
          <a:bodyPr vert="horz" wrap="square" lIns="0" tIns="12700" rIns="0" bIns="0" rtlCol="0">
            <a:spAutoFit/>
          </a:bodyPr>
          <a:lstStyle/>
          <a:p>
            <a:pPr marL="12700">
              <a:lnSpc>
                <a:spcPct val="100000"/>
              </a:lnSpc>
              <a:spcBef>
                <a:spcPts val="100"/>
              </a:spcBef>
            </a:pPr>
            <a:r>
              <a:rPr sz="2800" b="1" spc="-5" dirty="0">
                <a:solidFill>
                  <a:srgbClr val="FF0000"/>
                </a:solidFill>
                <a:latin typeface="Times New Roman"/>
                <a:cs typeface="Times New Roman"/>
              </a:rPr>
              <a:t>Choosing</a:t>
            </a:r>
            <a:r>
              <a:rPr sz="2800" b="1" spc="-35" dirty="0">
                <a:solidFill>
                  <a:srgbClr val="FF0000"/>
                </a:solidFill>
                <a:latin typeface="Times New Roman"/>
                <a:cs typeface="Times New Roman"/>
              </a:rPr>
              <a:t> </a:t>
            </a:r>
            <a:r>
              <a:rPr sz="2800" b="1" spc="-5" dirty="0">
                <a:solidFill>
                  <a:srgbClr val="FF0000"/>
                </a:solidFill>
                <a:latin typeface="Times New Roman"/>
                <a:cs typeface="Times New Roman"/>
              </a:rPr>
              <a:t>initial</a:t>
            </a:r>
            <a:r>
              <a:rPr sz="2800" b="1" spc="-30" dirty="0">
                <a:solidFill>
                  <a:srgbClr val="FF0000"/>
                </a:solidFill>
                <a:latin typeface="Times New Roman"/>
                <a:cs typeface="Times New Roman"/>
              </a:rPr>
              <a:t> </a:t>
            </a:r>
            <a:r>
              <a:rPr sz="2800" b="1" spc="-10" dirty="0">
                <a:solidFill>
                  <a:srgbClr val="FF0000"/>
                </a:solidFill>
                <a:latin typeface="Times New Roman"/>
                <a:cs typeface="Times New Roman"/>
              </a:rPr>
              <a:t>centroids:</a:t>
            </a:r>
            <a:endParaRPr sz="2800" dirty="0">
              <a:latin typeface="Times New Roman"/>
              <a:cs typeface="Times New Roman"/>
            </a:endParaRPr>
          </a:p>
        </p:txBody>
      </p:sp>
      <p:sp>
        <p:nvSpPr>
          <p:cNvPr id="3" name="object 3"/>
          <p:cNvSpPr txBox="1"/>
          <p:nvPr/>
        </p:nvSpPr>
        <p:spPr>
          <a:xfrm>
            <a:off x="921486" y="636696"/>
            <a:ext cx="11365865" cy="6000750"/>
          </a:xfrm>
          <a:prstGeom prst="rect">
            <a:avLst/>
          </a:prstGeom>
        </p:spPr>
        <p:txBody>
          <a:bodyPr vert="horz" wrap="square" lIns="0" tIns="12700" rIns="0" bIns="0" rtlCol="0">
            <a:spAutoFit/>
          </a:bodyPr>
          <a:lstStyle/>
          <a:p>
            <a:pPr marL="416559" marR="7620" indent="-404495" algn="just">
              <a:lnSpc>
                <a:spcPct val="100000"/>
              </a:lnSpc>
              <a:spcBef>
                <a:spcPts val="100"/>
              </a:spcBef>
              <a:buClr>
                <a:srgbClr val="0B5ED7"/>
              </a:buClr>
              <a:buFont typeface="Arial MT"/>
              <a:buChar char="•"/>
              <a:tabLst>
                <a:tab pos="417195" algn="l"/>
              </a:tabLst>
            </a:pPr>
            <a:r>
              <a:rPr sz="2800" spc="-5" dirty="0">
                <a:latin typeface="Times New Roman"/>
                <a:cs typeface="Times New Roman"/>
              </a:rPr>
              <a:t>Another</a:t>
            </a:r>
            <a:r>
              <a:rPr sz="2800" dirty="0">
                <a:latin typeface="Times New Roman"/>
                <a:cs typeface="Times New Roman"/>
              </a:rPr>
              <a:t> requirement</a:t>
            </a:r>
            <a:r>
              <a:rPr sz="2800" spc="5" dirty="0">
                <a:latin typeface="Times New Roman"/>
                <a:cs typeface="Times New Roman"/>
              </a:rPr>
              <a:t> </a:t>
            </a:r>
            <a:r>
              <a:rPr sz="2800" spc="-5" dirty="0">
                <a:latin typeface="Times New Roman"/>
                <a:cs typeface="Times New Roman"/>
              </a:rPr>
              <a:t>in</a:t>
            </a:r>
            <a:r>
              <a:rPr sz="2800" dirty="0">
                <a:latin typeface="Times New Roman"/>
                <a:cs typeface="Times New Roman"/>
              </a:rPr>
              <a:t> </a:t>
            </a:r>
            <a:r>
              <a:rPr sz="2800" spc="-5" dirty="0">
                <a:latin typeface="Times New Roman"/>
                <a:cs typeface="Times New Roman"/>
              </a:rPr>
              <a:t>the</a:t>
            </a:r>
            <a:r>
              <a:rPr sz="2800" dirty="0">
                <a:latin typeface="Times New Roman"/>
                <a:cs typeface="Times New Roman"/>
              </a:rPr>
              <a:t> k-Means</a:t>
            </a:r>
            <a:r>
              <a:rPr sz="2800" spc="5" dirty="0">
                <a:latin typeface="Times New Roman"/>
                <a:cs typeface="Times New Roman"/>
              </a:rPr>
              <a:t> </a:t>
            </a:r>
            <a:r>
              <a:rPr sz="2800" spc="-5" dirty="0">
                <a:latin typeface="Times New Roman"/>
                <a:cs typeface="Times New Roman"/>
              </a:rPr>
              <a:t>algorithm</a:t>
            </a:r>
            <a:r>
              <a:rPr sz="2800" dirty="0">
                <a:latin typeface="Times New Roman"/>
                <a:cs typeface="Times New Roman"/>
              </a:rPr>
              <a:t> </a:t>
            </a:r>
            <a:r>
              <a:rPr sz="2800" spc="-5" dirty="0">
                <a:latin typeface="Times New Roman"/>
                <a:cs typeface="Times New Roman"/>
              </a:rPr>
              <a:t>to</a:t>
            </a:r>
            <a:r>
              <a:rPr sz="2800" dirty="0">
                <a:latin typeface="Times New Roman"/>
                <a:cs typeface="Times New Roman"/>
              </a:rPr>
              <a:t> </a:t>
            </a:r>
            <a:r>
              <a:rPr sz="2800" spc="-5" dirty="0">
                <a:latin typeface="Times New Roman"/>
                <a:cs typeface="Times New Roman"/>
              </a:rPr>
              <a:t>choose</a:t>
            </a:r>
            <a:r>
              <a:rPr sz="2800" dirty="0">
                <a:latin typeface="Times New Roman"/>
                <a:cs typeface="Times New Roman"/>
              </a:rPr>
              <a:t> </a:t>
            </a:r>
            <a:r>
              <a:rPr sz="2800" spc="-5" dirty="0">
                <a:latin typeface="Times New Roman"/>
                <a:cs typeface="Times New Roman"/>
              </a:rPr>
              <a:t>initial</a:t>
            </a:r>
            <a:r>
              <a:rPr sz="2800" dirty="0">
                <a:latin typeface="Times New Roman"/>
                <a:cs typeface="Times New Roman"/>
              </a:rPr>
              <a:t> </a:t>
            </a:r>
            <a:r>
              <a:rPr sz="2800" spc="-5" dirty="0">
                <a:latin typeface="Times New Roman"/>
                <a:cs typeface="Times New Roman"/>
              </a:rPr>
              <a:t>cluster </a:t>
            </a:r>
            <a:r>
              <a:rPr sz="2800" dirty="0">
                <a:latin typeface="Times New Roman"/>
                <a:cs typeface="Times New Roman"/>
              </a:rPr>
              <a:t> </a:t>
            </a:r>
            <a:r>
              <a:rPr sz="2800" spc="-5" dirty="0">
                <a:latin typeface="Times New Roman"/>
                <a:cs typeface="Times New Roman"/>
              </a:rPr>
              <a:t>centroid</a:t>
            </a:r>
            <a:r>
              <a:rPr sz="2800" spc="-10" dirty="0">
                <a:latin typeface="Times New Roman"/>
                <a:cs typeface="Times New Roman"/>
              </a:rPr>
              <a:t> </a:t>
            </a:r>
            <a:r>
              <a:rPr sz="2800" dirty="0">
                <a:latin typeface="Times New Roman"/>
                <a:cs typeface="Times New Roman"/>
              </a:rPr>
              <a:t>for </a:t>
            </a:r>
            <a:r>
              <a:rPr sz="2800" spc="-5" dirty="0">
                <a:latin typeface="Times New Roman"/>
                <a:cs typeface="Times New Roman"/>
              </a:rPr>
              <a:t>each</a:t>
            </a:r>
            <a:r>
              <a:rPr sz="2800" spc="45" dirty="0">
                <a:latin typeface="Times New Roman"/>
                <a:cs typeface="Times New Roman"/>
              </a:rPr>
              <a:t> </a:t>
            </a:r>
            <a:r>
              <a:rPr sz="2800" i="1" dirty="0">
                <a:solidFill>
                  <a:srgbClr val="0B5ED7"/>
                </a:solidFill>
                <a:latin typeface="Times New Roman"/>
                <a:cs typeface="Times New Roman"/>
              </a:rPr>
              <a:t>k</a:t>
            </a:r>
            <a:r>
              <a:rPr sz="2800" i="1" spc="-5" dirty="0">
                <a:solidFill>
                  <a:srgbClr val="0B5ED7"/>
                </a:solidFill>
                <a:latin typeface="Times New Roman"/>
                <a:cs typeface="Times New Roman"/>
              </a:rPr>
              <a:t> </a:t>
            </a:r>
            <a:r>
              <a:rPr sz="2800" spc="-5" dirty="0">
                <a:latin typeface="Times New Roman"/>
                <a:cs typeface="Times New Roman"/>
              </a:rPr>
              <a:t>would</a:t>
            </a:r>
            <a:r>
              <a:rPr sz="2800" spc="-10" dirty="0">
                <a:latin typeface="Times New Roman"/>
                <a:cs typeface="Times New Roman"/>
              </a:rPr>
              <a:t> </a:t>
            </a:r>
            <a:r>
              <a:rPr sz="2800" dirty="0">
                <a:latin typeface="Times New Roman"/>
                <a:cs typeface="Times New Roman"/>
              </a:rPr>
              <a:t>be </a:t>
            </a:r>
            <a:r>
              <a:rPr sz="2800" spc="-5" dirty="0">
                <a:latin typeface="Times New Roman"/>
                <a:cs typeface="Times New Roman"/>
              </a:rPr>
              <a:t>clusters.</a:t>
            </a:r>
            <a:endParaRPr sz="2800" dirty="0">
              <a:latin typeface="Times New Roman"/>
              <a:cs typeface="Times New Roman"/>
            </a:endParaRPr>
          </a:p>
          <a:p>
            <a:pPr marL="416559" marR="8890" indent="-404495" algn="just">
              <a:lnSpc>
                <a:spcPct val="100000"/>
              </a:lnSpc>
              <a:spcBef>
                <a:spcPts val="560"/>
              </a:spcBef>
              <a:buClr>
                <a:srgbClr val="0B5ED7"/>
              </a:buClr>
              <a:buFont typeface="Arial MT"/>
              <a:buChar char="•"/>
              <a:tabLst>
                <a:tab pos="417195" algn="l"/>
              </a:tabLst>
            </a:pPr>
            <a:r>
              <a:rPr sz="2800" dirty="0">
                <a:latin typeface="Times New Roman"/>
                <a:cs typeface="Times New Roman"/>
              </a:rPr>
              <a:t>It </a:t>
            </a:r>
            <a:r>
              <a:rPr sz="2800" spc="-5" dirty="0">
                <a:latin typeface="Times New Roman"/>
                <a:cs typeface="Times New Roman"/>
              </a:rPr>
              <a:t>is </a:t>
            </a:r>
            <a:r>
              <a:rPr sz="2800" dirty="0">
                <a:latin typeface="Times New Roman"/>
                <a:cs typeface="Times New Roman"/>
              </a:rPr>
              <a:t>observed </a:t>
            </a:r>
            <a:r>
              <a:rPr sz="2800" spc="-5" dirty="0">
                <a:latin typeface="Times New Roman"/>
                <a:cs typeface="Times New Roman"/>
              </a:rPr>
              <a:t>that the </a:t>
            </a:r>
            <a:r>
              <a:rPr sz="2800" dirty="0">
                <a:latin typeface="Times New Roman"/>
                <a:cs typeface="Times New Roman"/>
              </a:rPr>
              <a:t>k-Means </a:t>
            </a:r>
            <a:r>
              <a:rPr sz="2800" spc="-5" dirty="0">
                <a:latin typeface="Times New Roman"/>
                <a:cs typeface="Times New Roman"/>
              </a:rPr>
              <a:t>algorithm terminate whatever </a:t>
            </a:r>
            <a:r>
              <a:rPr sz="2800" dirty="0">
                <a:latin typeface="Times New Roman"/>
                <a:cs typeface="Times New Roman"/>
              </a:rPr>
              <a:t>be </a:t>
            </a:r>
            <a:r>
              <a:rPr sz="2800" spc="-5" dirty="0">
                <a:latin typeface="Times New Roman"/>
                <a:cs typeface="Times New Roman"/>
              </a:rPr>
              <a:t>the initial </a:t>
            </a:r>
            <a:r>
              <a:rPr sz="2800" dirty="0">
                <a:latin typeface="Times New Roman"/>
                <a:cs typeface="Times New Roman"/>
              </a:rPr>
              <a:t> </a:t>
            </a:r>
            <a:r>
              <a:rPr sz="2800" spc="-5" dirty="0">
                <a:latin typeface="Times New Roman"/>
                <a:cs typeface="Times New Roman"/>
              </a:rPr>
              <a:t>choice</a:t>
            </a:r>
            <a:r>
              <a:rPr sz="2800" spc="-10" dirty="0">
                <a:latin typeface="Times New Roman"/>
                <a:cs typeface="Times New Roman"/>
              </a:rPr>
              <a:t> </a:t>
            </a:r>
            <a:r>
              <a:rPr sz="2800" dirty="0">
                <a:latin typeface="Times New Roman"/>
                <a:cs typeface="Times New Roman"/>
              </a:rPr>
              <a:t>of </a:t>
            </a:r>
            <a:r>
              <a:rPr sz="2800" spc="-5" dirty="0">
                <a:latin typeface="Times New Roman"/>
                <a:cs typeface="Times New Roman"/>
              </a:rPr>
              <a:t>the cluster centroids.</a:t>
            </a:r>
            <a:endParaRPr sz="2800" dirty="0">
              <a:latin typeface="Times New Roman"/>
              <a:cs typeface="Times New Roman"/>
            </a:endParaRPr>
          </a:p>
          <a:p>
            <a:pPr marL="416559" marR="5080" indent="-404495" algn="just">
              <a:lnSpc>
                <a:spcPct val="100000"/>
              </a:lnSpc>
              <a:spcBef>
                <a:spcPts val="560"/>
              </a:spcBef>
              <a:buClr>
                <a:srgbClr val="0B5ED7"/>
              </a:buClr>
              <a:buFont typeface="Arial MT"/>
              <a:buChar char="•"/>
              <a:tabLst>
                <a:tab pos="417195" algn="l"/>
              </a:tabLst>
            </a:pPr>
            <a:r>
              <a:rPr sz="2800" dirty="0">
                <a:latin typeface="Times New Roman"/>
                <a:cs typeface="Times New Roman"/>
              </a:rPr>
              <a:t>It</a:t>
            </a:r>
            <a:r>
              <a:rPr sz="2800" spc="200" dirty="0">
                <a:latin typeface="Times New Roman"/>
                <a:cs typeface="Times New Roman"/>
              </a:rPr>
              <a:t> </a:t>
            </a:r>
            <a:r>
              <a:rPr sz="2800" spc="-5" dirty="0">
                <a:latin typeface="Times New Roman"/>
                <a:cs typeface="Times New Roman"/>
              </a:rPr>
              <a:t>is</a:t>
            </a:r>
            <a:r>
              <a:rPr sz="2800" spc="195" dirty="0">
                <a:latin typeface="Times New Roman"/>
                <a:cs typeface="Times New Roman"/>
              </a:rPr>
              <a:t> </a:t>
            </a:r>
            <a:r>
              <a:rPr sz="2800" spc="-5" dirty="0">
                <a:latin typeface="Times New Roman"/>
                <a:cs typeface="Times New Roman"/>
              </a:rPr>
              <a:t>also</a:t>
            </a:r>
            <a:r>
              <a:rPr sz="2800" spc="195" dirty="0">
                <a:latin typeface="Times New Roman"/>
                <a:cs typeface="Times New Roman"/>
              </a:rPr>
              <a:t> </a:t>
            </a:r>
            <a:r>
              <a:rPr sz="2800" dirty="0">
                <a:latin typeface="Times New Roman"/>
                <a:cs typeface="Times New Roman"/>
              </a:rPr>
              <a:t>observed</a:t>
            </a:r>
            <a:r>
              <a:rPr sz="2800" spc="204" dirty="0">
                <a:latin typeface="Times New Roman"/>
                <a:cs typeface="Times New Roman"/>
              </a:rPr>
              <a:t> </a:t>
            </a:r>
            <a:r>
              <a:rPr sz="2800" spc="-5" dirty="0">
                <a:latin typeface="Times New Roman"/>
                <a:cs typeface="Times New Roman"/>
              </a:rPr>
              <a:t>that</a:t>
            </a:r>
            <a:r>
              <a:rPr sz="2800" spc="195" dirty="0">
                <a:latin typeface="Times New Roman"/>
                <a:cs typeface="Times New Roman"/>
              </a:rPr>
              <a:t> </a:t>
            </a:r>
            <a:r>
              <a:rPr sz="2800" spc="-5" dirty="0">
                <a:latin typeface="Times New Roman"/>
                <a:cs typeface="Times New Roman"/>
              </a:rPr>
              <a:t>initial</a:t>
            </a:r>
            <a:r>
              <a:rPr sz="2800" spc="195" dirty="0">
                <a:latin typeface="Times New Roman"/>
                <a:cs typeface="Times New Roman"/>
              </a:rPr>
              <a:t> </a:t>
            </a:r>
            <a:r>
              <a:rPr sz="2800" spc="-5" dirty="0">
                <a:latin typeface="Times New Roman"/>
                <a:cs typeface="Times New Roman"/>
              </a:rPr>
              <a:t>choice</a:t>
            </a:r>
            <a:r>
              <a:rPr sz="2800" spc="200" dirty="0">
                <a:latin typeface="Times New Roman"/>
                <a:cs typeface="Times New Roman"/>
              </a:rPr>
              <a:t> </a:t>
            </a:r>
            <a:r>
              <a:rPr sz="2800" spc="-5" dirty="0">
                <a:latin typeface="Times New Roman"/>
                <a:cs typeface="Times New Roman"/>
              </a:rPr>
              <a:t>influences</a:t>
            </a:r>
            <a:r>
              <a:rPr sz="2800" spc="195" dirty="0">
                <a:latin typeface="Times New Roman"/>
                <a:cs typeface="Times New Roman"/>
              </a:rPr>
              <a:t> </a:t>
            </a:r>
            <a:r>
              <a:rPr sz="2800" spc="-5" dirty="0">
                <a:latin typeface="Times New Roman"/>
                <a:cs typeface="Times New Roman"/>
              </a:rPr>
              <a:t>the</a:t>
            </a:r>
            <a:r>
              <a:rPr sz="2800" spc="195" dirty="0">
                <a:latin typeface="Times New Roman"/>
                <a:cs typeface="Times New Roman"/>
              </a:rPr>
              <a:t> </a:t>
            </a:r>
            <a:r>
              <a:rPr sz="2800" dirty="0">
                <a:latin typeface="Times New Roman"/>
                <a:cs typeface="Times New Roman"/>
              </a:rPr>
              <a:t>ultimate</a:t>
            </a:r>
            <a:r>
              <a:rPr sz="2800" spc="200" dirty="0">
                <a:latin typeface="Times New Roman"/>
                <a:cs typeface="Times New Roman"/>
              </a:rPr>
              <a:t> </a:t>
            </a:r>
            <a:r>
              <a:rPr sz="2800" spc="-5" dirty="0">
                <a:latin typeface="Times New Roman"/>
                <a:cs typeface="Times New Roman"/>
              </a:rPr>
              <a:t>cluster</a:t>
            </a:r>
            <a:r>
              <a:rPr sz="2800" spc="200" dirty="0">
                <a:latin typeface="Times New Roman"/>
                <a:cs typeface="Times New Roman"/>
              </a:rPr>
              <a:t> </a:t>
            </a:r>
            <a:r>
              <a:rPr sz="2800" spc="-25" dirty="0">
                <a:latin typeface="Times New Roman"/>
                <a:cs typeface="Times New Roman"/>
              </a:rPr>
              <a:t>quality. </a:t>
            </a:r>
            <a:r>
              <a:rPr sz="2800" spc="-690" dirty="0">
                <a:latin typeface="Times New Roman"/>
                <a:cs typeface="Times New Roman"/>
              </a:rPr>
              <a:t> </a:t>
            </a:r>
            <a:r>
              <a:rPr sz="2800" dirty="0">
                <a:latin typeface="Times New Roman"/>
                <a:cs typeface="Times New Roman"/>
              </a:rPr>
              <a:t>In</a:t>
            </a:r>
            <a:r>
              <a:rPr sz="2800" spc="5" dirty="0">
                <a:latin typeface="Times New Roman"/>
                <a:cs typeface="Times New Roman"/>
              </a:rPr>
              <a:t> </a:t>
            </a:r>
            <a:r>
              <a:rPr sz="2800" dirty="0">
                <a:latin typeface="Times New Roman"/>
                <a:cs typeface="Times New Roman"/>
              </a:rPr>
              <a:t>other</a:t>
            </a:r>
            <a:r>
              <a:rPr sz="2800" spc="5" dirty="0">
                <a:latin typeface="Times New Roman"/>
                <a:cs typeface="Times New Roman"/>
              </a:rPr>
              <a:t> </a:t>
            </a:r>
            <a:r>
              <a:rPr sz="2800" spc="-5" dirty="0">
                <a:latin typeface="Times New Roman"/>
                <a:cs typeface="Times New Roman"/>
              </a:rPr>
              <a:t>words,</a:t>
            </a:r>
            <a:r>
              <a:rPr sz="2800" dirty="0">
                <a:latin typeface="Times New Roman"/>
                <a:cs typeface="Times New Roman"/>
              </a:rPr>
              <a:t> </a:t>
            </a:r>
            <a:r>
              <a:rPr sz="2800" spc="-5" dirty="0">
                <a:latin typeface="Times New Roman"/>
                <a:cs typeface="Times New Roman"/>
              </a:rPr>
              <a:t>the</a:t>
            </a:r>
            <a:r>
              <a:rPr sz="2800" dirty="0">
                <a:latin typeface="Times New Roman"/>
                <a:cs typeface="Times New Roman"/>
              </a:rPr>
              <a:t> result</a:t>
            </a:r>
            <a:r>
              <a:rPr sz="2800" spc="5" dirty="0">
                <a:latin typeface="Times New Roman"/>
                <a:cs typeface="Times New Roman"/>
              </a:rPr>
              <a:t> </a:t>
            </a:r>
            <a:r>
              <a:rPr sz="2800" spc="-5" dirty="0">
                <a:latin typeface="Times New Roman"/>
                <a:cs typeface="Times New Roman"/>
              </a:rPr>
              <a:t>may</a:t>
            </a:r>
            <a:r>
              <a:rPr sz="2800" dirty="0">
                <a:latin typeface="Times New Roman"/>
                <a:cs typeface="Times New Roman"/>
              </a:rPr>
              <a:t> be</a:t>
            </a:r>
            <a:r>
              <a:rPr sz="2800" spc="5" dirty="0">
                <a:latin typeface="Times New Roman"/>
                <a:cs typeface="Times New Roman"/>
              </a:rPr>
              <a:t> </a:t>
            </a:r>
            <a:r>
              <a:rPr sz="2800" spc="-5" dirty="0">
                <a:latin typeface="Times New Roman"/>
                <a:cs typeface="Times New Roman"/>
              </a:rPr>
              <a:t>trapped</a:t>
            </a:r>
            <a:r>
              <a:rPr sz="2800" dirty="0">
                <a:latin typeface="Times New Roman"/>
                <a:cs typeface="Times New Roman"/>
              </a:rPr>
              <a:t> </a:t>
            </a:r>
            <a:r>
              <a:rPr sz="2800" spc="-5" dirty="0">
                <a:latin typeface="Times New Roman"/>
                <a:cs typeface="Times New Roman"/>
              </a:rPr>
              <a:t>into</a:t>
            </a:r>
            <a:r>
              <a:rPr sz="2800" dirty="0">
                <a:latin typeface="Times New Roman"/>
                <a:cs typeface="Times New Roman"/>
              </a:rPr>
              <a:t> </a:t>
            </a:r>
            <a:r>
              <a:rPr sz="2800" spc="-5" dirty="0">
                <a:latin typeface="Times New Roman"/>
                <a:cs typeface="Times New Roman"/>
              </a:rPr>
              <a:t>local</a:t>
            </a:r>
            <a:r>
              <a:rPr sz="2800" dirty="0">
                <a:latin typeface="Times New Roman"/>
                <a:cs typeface="Times New Roman"/>
              </a:rPr>
              <a:t> optima,</a:t>
            </a:r>
            <a:r>
              <a:rPr sz="2800" spc="5" dirty="0">
                <a:latin typeface="Times New Roman"/>
                <a:cs typeface="Times New Roman"/>
              </a:rPr>
              <a:t> </a:t>
            </a:r>
            <a:r>
              <a:rPr sz="2800" spc="-5" dirty="0">
                <a:latin typeface="Times New Roman"/>
                <a:cs typeface="Times New Roman"/>
              </a:rPr>
              <a:t>if</a:t>
            </a:r>
            <a:r>
              <a:rPr sz="2800" spc="690" dirty="0">
                <a:latin typeface="Times New Roman"/>
                <a:cs typeface="Times New Roman"/>
              </a:rPr>
              <a:t> </a:t>
            </a:r>
            <a:r>
              <a:rPr sz="2800" spc="-5" dirty="0">
                <a:latin typeface="Times New Roman"/>
                <a:cs typeface="Times New Roman"/>
              </a:rPr>
              <a:t>initial </a:t>
            </a:r>
            <a:r>
              <a:rPr sz="2800" dirty="0">
                <a:latin typeface="Times New Roman"/>
                <a:cs typeface="Times New Roman"/>
              </a:rPr>
              <a:t> </a:t>
            </a:r>
            <a:r>
              <a:rPr sz="2800" spc="-5" dirty="0">
                <a:latin typeface="Times New Roman"/>
                <a:cs typeface="Times New Roman"/>
              </a:rPr>
              <a:t>centroids</a:t>
            </a:r>
            <a:r>
              <a:rPr sz="2800" spc="-10" dirty="0">
                <a:latin typeface="Times New Roman"/>
                <a:cs typeface="Times New Roman"/>
              </a:rPr>
              <a:t> </a:t>
            </a:r>
            <a:r>
              <a:rPr sz="2800" spc="-5" dirty="0">
                <a:latin typeface="Times New Roman"/>
                <a:cs typeface="Times New Roman"/>
              </a:rPr>
              <a:t>are chosen </a:t>
            </a:r>
            <a:r>
              <a:rPr sz="2800" spc="-20" dirty="0">
                <a:latin typeface="Times New Roman"/>
                <a:cs typeface="Times New Roman"/>
              </a:rPr>
              <a:t>properly.</a:t>
            </a:r>
            <a:endParaRPr sz="2800" dirty="0">
              <a:latin typeface="Times New Roman"/>
              <a:cs typeface="Times New Roman"/>
            </a:endParaRPr>
          </a:p>
          <a:p>
            <a:pPr marL="416559" marR="10160" indent="-404495" algn="just">
              <a:lnSpc>
                <a:spcPct val="100000"/>
              </a:lnSpc>
              <a:spcBef>
                <a:spcPts val="560"/>
              </a:spcBef>
              <a:buClr>
                <a:srgbClr val="0B5ED7"/>
              </a:buClr>
              <a:buFont typeface="Arial MT"/>
              <a:buChar char="•"/>
              <a:tabLst>
                <a:tab pos="417195" algn="l"/>
              </a:tabLst>
            </a:pPr>
            <a:r>
              <a:rPr sz="2800" spc="-5" dirty="0">
                <a:latin typeface="Times New Roman"/>
                <a:cs typeface="Times New Roman"/>
              </a:rPr>
              <a:t>One technique that is </a:t>
            </a:r>
            <a:r>
              <a:rPr sz="2800" dirty="0">
                <a:latin typeface="Times New Roman"/>
                <a:cs typeface="Times New Roman"/>
              </a:rPr>
              <a:t>usually followed </a:t>
            </a:r>
            <a:r>
              <a:rPr sz="2800" spc="-5" dirty="0">
                <a:solidFill>
                  <a:srgbClr val="0B5ED7"/>
                </a:solidFill>
                <a:latin typeface="Times New Roman"/>
                <a:cs typeface="Times New Roman"/>
              </a:rPr>
              <a:t>to avoid the above </a:t>
            </a:r>
            <a:r>
              <a:rPr sz="2800" dirty="0">
                <a:solidFill>
                  <a:srgbClr val="0B5ED7"/>
                </a:solidFill>
                <a:latin typeface="Times New Roman"/>
                <a:cs typeface="Times New Roman"/>
              </a:rPr>
              <a:t>problem </a:t>
            </a:r>
            <a:r>
              <a:rPr sz="2800" spc="-5" dirty="0">
                <a:latin typeface="Times New Roman"/>
                <a:cs typeface="Times New Roman"/>
              </a:rPr>
              <a:t>is to </a:t>
            </a:r>
            <a:r>
              <a:rPr sz="2800" dirty="0">
                <a:latin typeface="Times New Roman"/>
                <a:cs typeface="Times New Roman"/>
              </a:rPr>
              <a:t> </a:t>
            </a:r>
            <a:r>
              <a:rPr sz="2800" spc="-5" dirty="0">
                <a:latin typeface="Times New Roman"/>
                <a:cs typeface="Times New Roman"/>
              </a:rPr>
              <a:t>choose</a:t>
            </a:r>
            <a:r>
              <a:rPr sz="2800" dirty="0">
                <a:latin typeface="Times New Roman"/>
                <a:cs typeface="Times New Roman"/>
              </a:rPr>
              <a:t> </a:t>
            </a:r>
            <a:r>
              <a:rPr sz="2800" spc="-5" dirty="0">
                <a:latin typeface="Times New Roman"/>
                <a:cs typeface="Times New Roman"/>
              </a:rPr>
              <a:t>initial</a:t>
            </a:r>
            <a:r>
              <a:rPr sz="2800" dirty="0">
                <a:latin typeface="Times New Roman"/>
                <a:cs typeface="Times New Roman"/>
              </a:rPr>
              <a:t> </a:t>
            </a:r>
            <a:r>
              <a:rPr sz="2800" spc="-5" dirty="0">
                <a:latin typeface="Times New Roman"/>
                <a:cs typeface="Times New Roman"/>
              </a:rPr>
              <a:t>centroids</a:t>
            </a:r>
            <a:r>
              <a:rPr sz="2800" dirty="0">
                <a:latin typeface="Times New Roman"/>
                <a:cs typeface="Times New Roman"/>
              </a:rPr>
              <a:t> </a:t>
            </a:r>
            <a:r>
              <a:rPr sz="2800" spc="-5" dirty="0">
                <a:latin typeface="Times New Roman"/>
                <a:cs typeface="Times New Roman"/>
              </a:rPr>
              <a:t>in</a:t>
            </a:r>
            <a:r>
              <a:rPr sz="2800" dirty="0">
                <a:latin typeface="Times New Roman"/>
                <a:cs typeface="Times New Roman"/>
              </a:rPr>
              <a:t> </a:t>
            </a:r>
            <a:r>
              <a:rPr sz="2800" spc="-5" dirty="0">
                <a:latin typeface="Times New Roman"/>
                <a:cs typeface="Times New Roman"/>
              </a:rPr>
              <a:t>multiple</a:t>
            </a:r>
            <a:r>
              <a:rPr sz="2800" dirty="0">
                <a:latin typeface="Times New Roman"/>
                <a:cs typeface="Times New Roman"/>
              </a:rPr>
              <a:t> runs,</a:t>
            </a:r>
            <a:r>
              <a:rPr sz="2800" spc="5" dirty="0">
                <a:latin typeface="Times New Roman"/>
                <a:cs typeface="Times New Roman"/>
              </a:rPr>
              <a:t> </a:t>
            </a:r>
            <a:r>
              <a:rPr sz="2800" spc="-5" dirty="0">
                <a:latin typeface="Times New Roman"/>
                <a:cs typeface="Times New Roman"/>
              </a:rPr>
              <a:t>each</a:t>
            </a:r>
            <a:r>
              <a:rPr sz="2800" dirty="0">
                <a:latin typeface="Times New Roman"/>
                <a:cs typeface="Times New Roman"/>
              </a:rPr>
              <a:t> </a:t>
            </a:r>
            <a:r>
              <a:rPr sz="2800" spc="-5" dirty="0">
                <a:latin typeface="Times New Roman"/>
                <a:cs typeface="Times New Roman"/>
              </a:rPr>
              <a:t>with</a:t>
            </a:r>
            <a:r>
              <a:rPr sz="2800" dirty="0">
                <a:latin typeface="Times New Roman"/>
                <a:cs typeface="Times New Roman"/>
              </a:rPr>
              <a:t> a</a:t>
            </a:r>
            <a:r>
              <a:rPr sz="2800" spc="5" dirty="0">
                <a:latin typeface="Times New Roman"/>
                <a:cs typeface="Times New Roman"/>
              </a:rPr>
              <a:t> </a:t>
            </a:r>
            <a:r>
              <a:rPr sz="2800" spc="-10" dirty="0">
                <a:latin typeface="Times New Roman"/>
                <a:cs typeface="Times New Roman"/>
              </a:rPr>
              <a:t>different</a:t>
            </a:r>
            <a:r>
              <a:rPr sz="2800" spc="-5" dirty="0">
                <a:latin typeface="Times New Roman"/>
                <a:cs typeface="Times New Roman"/>
              </a:rPr>
              <a:t> set</a:t>
            </a:r>
            <a:r>
              <a:rPr sz="2800" dirty="0">
                <a:latin typeface="Times New Roman"/>
                <a:cs typeface="Times New Roman"/>
              </a:rPr>
              <a:t> of </a:t>
            </a:r>
            <a:r>
              <a:rPr sz="2800" spc="5" dirty="0">
                <a:latin typeface="Times New Roman"/>
                <a:cs typeface="Times New Roman"/>
              </a:rPr>
              <a:t> </a:t>
            </a:r>
            <a:r>
              <a:rPr sz="2800" dirty="0">
                <a:latin typeface="Times New Roman"/>
                <a:cs typeface="Times New Roman"/>
              </a:rPr>
              <a:t>randomly</a:t>
            </a:r>
            <a:r>
              <a:rPr sz="2800" spc="660" dirty="0">
                <a:latin typeface="Times New Roman"/>
                <a:cs typeface="Times New Roman"/>
              </a:rPr>
              <a:t> </a:t>
            </a:r>
            <a:r>
              <a:rPr sz="2800" spc="-5" dirty="0">
                <a:latin typeface="Times New Roman"/>
                <a:cs typeface="Times New Roman"/>
              </a:rPr>
              <a:t>chosen</a:t>
            </a:r>
            <a:r>
              <a:rPr sz="2800" spc="660" dirty="0">
                <a:latin typeface="Times New Roman"/>
                <a:cs typeface="Times New Roman"/>
              </a:rPr>
              <a:t> </a:t>
            </a:r>
            <a:r>
              <a:rPr sz="2800" spc="-5" dirty="0">
                <a:latin typeface="Times New Roman"/>
                <a:cs typeface="Times New Roman"/>
              </a:rPr>
              <a:t>initial</a:t>
            </a:r>
            <a:r>
              <a:rPr sz="2800" spc="660" dirty="0">
                <a:latin typeface="Times New Roman"/>
                <a:cs typeface="Times New Roman"/>
              </a:rPr>
              <a:t> </a:t>
            </a:r>
            <a:r>
              <a:rPr sz="2800" spc="-5" dirty="0">
                <a:latin typeface="Times New Roman"/>
                <a:cs typeface="Times New Roman"/>
              </a:rPr>
              <a:t>centroids,</a:t>
            </a:r>
            <a:r>
              <a:rPr sz="2800" spc="660" dirty="0">
                <a:latin typeface="Times New Roman"/>
                <a:cs typeface="Times New Roman"/>
              </a:rPr>
              <a:t> </a:t>
            </a:r>
            <a:r>
              <a:rPr sz="2800" spc="-5" dirty="0">
                <a:latin typeface="Times New Roman"/>
                <a:cs typeface="Times New Roman"/>
              </a:rPr>
              <a:t>and</a:t>
            </a:r>
            <a:r>
              <a:rPr sz="2800" spc="660" dirty="0">
                <a:latin typeface="Times New Roman"/>
                <a:cs typeface="Times New Roman"/>
              </a:rPr>
              <a:t> </a:t>
            </a:r>
            <a:r>
              <a:rPr sz="2800" spc="-5" dirty="0">
                <a:latin typeface="Times New Roman"/>
                <a:cs typeface="Times New Roman"/>
              </a:rPr>
              <a:t>then</a:t>
            </a:r>
            <a:r>
              <a:rPr sz="2800" spc="655" dirty="0">
                <a:latin typeface="Times New Roman"/>
                <a:cs typeface="Times New Roman"/>
              </a:rPr>
              <a:t> </a:t>
            </a:r>
            <a:r>
              <a:rPr sz="2800" spc="-5" dirty="0">
                <a:latin typeface="Times New Roman"/>
                <a:cs typeface="Times New Roman"/>
              </a:rPr>
              <a:t>select</a:t>
            </a:r>
            <a:r>
              <a:rPr sz="2800" spc="665" dirty="0">
                <a:latin typeface="Times New Roman"/>
                <a:cs typeface="Times New Roman"/>
              </a:rPr>
              <a:t> </a:t>
            </a:r>
            <a:r>
              <a:rPr sz="2800" spc="-5" dirty="0">
                <a:latin typeface="Times New Roman"/>
                <a:cs typeface="Times New Roman"/>
              </a:rPr>
              <a:t>the</a:t>
            </a:r>
            <a:r>
              <a:rPr sz="2800" spc="660" dirty="0">
                <a:latin typeface="Times New Roman"/>
                <a:cs typeface="Times New Roman"/>
              </a:rPr>
              <a:t> </a:t>
            </a:r>
            <a:r>
              <a:rPr sz="2800" dirty="0">
                <a:latin typeface="Times New Roman"/>
                <a:cs typeface="Times New Roman"/>
              </a:rPr>
              <a:t>best</a:t>
            </a:r>
            <a:r>
              <a:rPr sz="2800" spc="665" dirty="0">
                <a:latin typeface="Times New Roman"/>
                <a:cs typeface="Times New Roman"/>
              </a:rPr>
              <a:t> </a:t>
            </a:r>
            <a:r>
              <a:rPr sz="2800" spc="-5" dirty="0">
                <a:latin typeface="Times New Roman"/>
                <a:cs typeface="Times New Roman"/>
              </a:rPr>
              <a:t>cluster</a:t>
            </a:r>
            <a:r>
              <a:rPr sz="2800" spc="660" dirty="0">
                <a:latin typeface="Times New Roman"/>
                <a:cs typeface="Times New Roman"/>
              </a:rPr>
              <a:t> </a:t>
            </a:r>
            <a:r>
              <a:rPr sz="2800" dirty="0">
                <a:latin typeface="Times New Roman"/>
                <a:cs typeface="Times New Roman"/>
              </a:rPr>
              <a:t>(with </a:t>
            </a:r>
            <a:r>
              <a:rPr sz="2800" spc="-690" dirty="0">
                <a:latin typeface="Times New Roman"/>
                <a:cs typeface="Times New Roman"/>
              </a:rPr>
              <a:t> </a:t>
            </a:r>
            <a:r>
              <a:rPr sz="2800" dirty="0">
                <a:latin typeface="Times New Roman"/>
                <a:cs typeface="Times New Roman"/>
              </a:rPr>
              <a:t>respect</a:t>
            </a:r>
            <a:r>
              <a:rPr sz="2800" spc="-5" dirty="0">
                <a:latin typeface="Times New Roman"/>
                <a:cs typeface="Times New Roman"/>
              </a:rPr>
              <a:t> to some</a:t>
            </a:r>
            <a:r>
              <a:rPr sz="2800" spc="-10" dirty="0">
                <a:latin typeface="Times New Roman"/>
                <a:cs typeface="Times New Roman"/>
              </a:rPr>
              <a:t> </a:t>
            </a:r>
            <a:r>
              <a:rPr sz="2800" dirty="0">
                <a:latin typeface="Times New Roman"/>
                <a:cs typeface="Times New Roman"/>
              </a:rPr>
              <a:t>quality </a:t>
            </a:r>
            <a:r>
              <a:rPr sz="2800" spc="-5" dirty="0">
                <a:latin typeface="Times New Roman"/>
                <a:cs typeface="Times New Roman"/>
              </a:rPr>
              <a:t>measurement criterion,</a:t>
            </a:r>
            <a:r>
              <a:rPr sz="2800" spc="-10" dirty="0">
                <a:latin typeface="Times New Roman"/>
                <a:cs typeface="Times New Roman"/>
              </a:rPr>
              <a:t> </a:t>
            </a:r>
            <a:r>
              <a:rPr sz="2800" spc="-5" dirty="0">
                <a:latin typeface="Times New Roman"/>
                <a:cs typeface="Times New Roman"/>
              </a:rPr>
              <a:t>e.g. SSE).</a:t>
            </a:r>
            <a:endParaRPr sz="2800" dirty="0">
              <a:latin typeface="Times New Roman"/>
              <a:cs typeface="Times New Roman"/>
            </a:endParaRPr>
          </a:p>
          <a:p>
            <a:pPr marL="416559" marR="24130" indent="-404495" algn="just">
              <a:lnSpc>
                <a:spcPct val="100000"/>
              </a:lnSpc>
              <a:spcBef>
                <a:spcPts val="560"/>
              </a:spcBef>
              <a:buClr>
                <a:srgbClr val="0B5ED7"/>
              </a:buClr>
              <a:buFont typeface="Arial MT"/>
              <a:buChar char="•"/>
              <a:tabLst>
                <a:tab pos="417195" algn="l"/>
              </a:tabLst>
            </a:pPr>
            <a:r>
              <a:rPr sz="2800" spc="-20" dirty="0">
                <a:latin typeface="Times New Roman"/>
                <a:cs typeface="Times New Roman"/>
              </a:rPr>
              <a:t>However,</a:t>
            </a:r>
            <a:r>
              <a:rPr sz="2800" spc="-15" dirty="0">
                <a:latin typeface="Times New Roman"/>
                <a:cs typeface="Times New Roman"/>
              </a:rPr>
              <a:t> </a:t>
            </a:r>
            <a:r>
              <a:rPr sz="2800" spc="-5" dirty="0">
                <a:latin typeface="Times New Roman"/>
                <a:cs typeface="Times New Roman"/>
              </a:rPr>
              <a:t>this strategy</a:t>
            </a:r>
            <a:r>
              <a:rPr sz="2800" dirty="0">
                <a:latin typeface="Times New Roman"/>
                <a:cs typeface="Times New Roman"/>
              </a:rPr>
              <a:t> </a:t>
            </a:r>
            <a:r>
              <a:rPr sz="2800" spc="-10" dirty="0">
                <a:latin typeface="Times New Roman"/>
                <a:cs typeface="Times New Roman"/>
              </a:rPr>
              <a:t>suffers</a:t>
            </a:r>
            <a:r>
              <a:rPr sz="2800" spc="680" dirty="0">
                <a:latin typeface="Times New Roman"/>
                <a:cs typeface="Times New Roman"/>
              </a:rPr>
              <a:t> </a:t>
            </a:r>
            <a:r>
              <a:rPr sz="2800" dirty="0">
                <a:latin typeface="Times New Roman"/>
                <a:cs typeface="Times New Roman"/>
              </a:rPr>
              <a:t>from </a:t>
            </a:r>
            <a:r>
              <a:rPr sz="2800" spc="-5" dirty="0">
                <a:latin typeface="Times New Roman"/>
                <a:cs typeface="Times New Roman"/>
              </a:rPr>
              <a:t>the combinational explosion </a:t>
            </a:r>
            <a:r>
              <a:rPr sz="2800" dirty="0">
                <a:latin typeface="Times New Roman"/>
                <a:cs typeface="Times New Roman"/>
              </a:rPr>
              <a:t>problem </a:t>
            </a:r>
            <a:r>
              <a:rPr sz="2800" spc="5" dirty="0">
                <a:latin typeface="Times New Roman"/>
                <a:cs typeface="Times New Roman"/>
              </a:rPr>
              <a:t> </a:t>
            </a:r>
            <a:r>
              <a:rPr sz="2800" dirty="0">
                <a:latin typeface="Times New Roman"/>
                <a:cs typeface="Times New Roman"/>
              </a:rPr>
              <a:t>due</a:t>
            </a:r>
            <a:r>
              <a:rPr sz="2800" spc="-5" dirty="0">
                <a:latin typeface="Times New Roman"/>
                <a:cs typeface="Times New Roman"/>
              </a:rPr>
              <a:t> to the </a:t>
            </a:r>
            <a:r>
              <a:rPr sz="2800" dirty="0">
                <a:latin typeface="Times New Roman"/>
                <a:cs typeface="Times New Roman"/>
              </a:rPr>
              <a:t>number</a:t>
            </a:r>
            <a:r>
              <a:rPr sz="2800" spc="-5" dirty="0">
                <a:latin typeface="Times New Roman"/>
                <a:cs typeface="Times New Roman"/>
              </a:rPr>
              <a:t> </a:t>
            </a:r>
            <a:r>
              <a:rPr sz="2800" dirty="0">
                <a:latin typeface="Times New Roman"/>
                <a:cs typeface="Times New Roman"/>
              </a:rPr>
              <a:t>of </a:t>
            </a:r>
            <a:r>
              <a:rPr sz="2800" spc="-5" dirty="0">
                <a:latin typeface="Times New Roman"/>
                <a:cs typeface="Times New Roman"/>
              </a:rPr>
              <a:t>all </a:t>
            </a:r>
            <a:r>
              <a:rPr sz="2800" dirty="0">
                <a:latin typeface="Times New Roman"/>
                <a:cs typeface="Times New Roman"/>
              </a:rPr>
              <a:t>possible </a:t>
            </a:r>
            <a:r>
              <a:rPr sz="2800" spc="-5" dirty="0">
                <a:latin typeface="Times New Roman"/>
                <a:cs typeface="Times New Roman"/>
              </a:rPr>
              <a:t>solutions.</a:t>
            </a:r>
            <a:endParaRPr sz="2800" dirty="0">
              <a:latin typeface="Times New Roman"/>
              <a:cs typeface="Times New Roman"/>
            </a:endParaRPr>
          </a:p>
          <a:p>
            <a:pPr marR="393700" algn="r">
              <a:lnSpc>
                <a:spcPts val="1125"/>
              </a:lnSpc>
            </a:pPr>
            <a:r>
              <a:rPr sz="1200" spc="-5" dirty="0">
                <a:solidFill>
                  <a:srgbClr val="035C75"/>
                </a:solidFill>
                <a:latin typeface="Calibri"/>
                <a:cs typeface="Calibri"/>
              </a:rPr>
              <a:t>75</a:t>
            </a:r>
            <a:endParaRPr sz="1200" dirty="0">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7149" y="334431"/>
            <a:ext cx="11389360" cy="4780280"/>
          </a:xfrm>
          <a:prstGeom prst="rect">
            <a:avLst/>
          </a:prstGeom>
        </p:spPr>
        <p:txBody>
          <a:bodyPr vert="horz" wrap="square" lIns="0" tIns="165100" rIns="0" bIns="0" rtlCol="0">
            <a:spAutoFit/>
          </a:bodyPr>
          <a:lstStyle/>
          <a:p>
            <a:pPr marL="12700">
              <a:lnSpc>
                <a:spcPct val="100000"/>
              </a:lnSpc>
              <a:spcBef>
                <a:spcPts val="1300"/>
              </a:spcBef>
            </a:pPr>
            <a:r>
              <a:rPr sz="3000" b="1" dirty="0">
                <a:solidFill>
                  <a:srgbClr val="FF0000"/>
                </a:solidFill>
                <a:latin typeface="Times New Roman"/>
                <a:cs typeface="Times New Roman"/>
              </a:rPr>
              <a:t>What</a:t>
            </a:r>
            <a:r>
              <a:rPr sz="3000" b="1" spc="-25" dirty="0">
                <a:solidFill>
                  <a:srgbClr val="FF0000"/>
                </a:solidFill>
                <a:latin typeface="Times New Roman"/>
                <a:cs typeface="Times New Roman"/>
              </a:rPr>
              <a:t> </a:t>
            </a:r>
            <a:r>
              <a:rPr sz="3000" b="1" spc="-5" dirty="0">
                <a:solidFill>
                  <a:srgbClr val="FF0000"/>
                </a:solidFill>
                <a:latin typeface="Times New Roman"/>
                <a:cs typeface="Times New Roman"/>
              </a:rPr>
              <a:t>Is</a:t>
            </a:r>
            <a:r>
              <a:rPr sz="3000" b="1" spc="-25" dirty="0">
                <a:solidFill>
                  <a:srgbClr val="FF0000"/>
                </a:solidFill>
                <a:latin typeface="Times New Roman"/>
                <a:cs typeface="Times New Roman"/>
              </a:rPr>
              <a:t> </a:t>
            </a:r>
            <a:r>
              <a:rPr sz="3000" b="1" spc="-5" dirty="0">
                <a:solidFill>
                  <a:srgbClr val="FF0000"/>
                </a:solidFill>
                <a:latin typeface="Times New Roman"/>
                <a:cs typeface="Times New Roman"/>
              </a:rPr>
              <a:t>Good</a:t>
            </a:r>
            <a:r>
              <a:rPr sz="3000" b="1" spc="-25" dirty="0">
                <a:solidFill>
                  <a:srgbClr val="FF0000"/>
                </a:solidFill>
                <a:latin typeface="Times New Roman"/>
                <a:cs typeface="Times New Roman"/>
              </a:rPr>
              <a:t> </a:t>
            </a:r>
            <a:r>
              <a:rPr sz="3000" b="1" spc="-5" dirty="0">
                <a:solidFill>
                  <a:srgbClr val="FF0000"/>
                </a:solidFill>
                <a:latin typeface="Times New Roman"/>
                <a:cs typeface="Times New Roman"/>
              </a:rPr>
              <a:t>Clustering?</a:t>
            </a:r>
            <a:endParaRPr sz="3000">
              <a:latin typeface="Times New Roman"/>
              <a:cs typeface="Times New Roman"/>
            </a:endParaRPr>
          </a:p>
          <a:p>
            <a:pPr marL="355600" indent="-324485">
              <a:lnSpc>
                <a:spcPct val="100000"/>
              </a:lnSpc>
              <a:spcBef>
                <a:spcPts val="1200"/>
              </a:spcBef>
              <a:buChar char="•"/>
              <a:tabLst>
                <a:tab pos="354965" algn="l"/>
                <a:tab pos="355600" algn="l"/>
              </a:tabLst>
            </a:pPr>
            <a:r>
              <a:rPr sz="3000" dirty="0">
                <a:latin typeface="Times New Roman"/>
                <a:cs typeface="Times New Roman"/>
              </a:rPr>
              <a:t>A</a:t>
            </a:r>
            <a:r>
              <a:rPr sz="3000" spc="-180" dirty="0">
                <a:latin typeface="Times New Roman"/>
                <a:cs typeface="Times New Roman"/>
              </a:rPr>
              <a:t> </a:t>
            </a:r>
            <a:r>
              <a:rPr sz="3000" u="heavy" dirty="0">
                <a:uFill>
                  <a:solidFill>
                    <a:srgbClr val="000000"/>
                  </a:solidFill>
                </a:uFill>
                <a:latin typeface="Times New Roman"/>
                <a:cs typeface="Times New Roman"/>
              </a:rPr>
              <a:t>good</a:t>
            </a:r>
            <a:r>
              <a:rPr sz="3000" u="heavy" spc="-5" dirty="0">
                <a:uFill>
                  <a:solidFill>
                    <a:srgbClr val="000000"/>
                  </a:solidFill>
                </a:uFill>
                <a:latin typeface="Times New Roman"/>
                <a:cs typeface="Times New Roman"/>
              </a:rPr>
              <a:t> clustering</a:t>
            </a:r>
            <a:r>
              <a:rPr sz="3000" spc="15" dirty="0">
                <a:latin typeface="Times New Roman"/>
                <a:cs typeface="Times New Roman"/>
              </a:rPr>
              <a:t> </a:t>
            </a:r>
            <a:r>
              <a:rPr sz="3000" spc="-5" dirty="0">
                <a:latin typeface="Times New Roman"/>
                <a:cs typeface="Times New Roman"/>
              </a:rPr>
              <a:t>method</a:t>
            </a:r>
            <a:r>
              <a:rPr sz="3000" spc="-10" dirty="0">
                <a:latin typeface="Times New Roman"/>
                <a:cs typeface="Times New Roman"/>
              </a:rPr>
              <a:t> </a:t>
            </a:r>
            <a:r>
              <a:rPr sz="3000" spc="-5" dirty="0">
                <a:latin typeface="Times New Roman"/>
                <a:cs typeface="Times New Roman"/>
              </a:rPr>
              <a:t>will</a:t>
            </a:r>
            <a:r>
              <a:rPr sz="3000" spc="-15" dirty="0">
                <a:latin typeface="Times New Roman"/>
                <a:cs typeface="Times New Roman"/>
              </a:rPr>
              <a:t> </a:t>
            </a:r>
            <a:r>
              <a:rPr sz="3000" dirty="0">
                <a:latin typeface="Times New Roman"/>
                <a:cs typeface="Times New Roman"/>
              </a:rPr>
              <a:t>produce</a:t>
            </a:r>
            <a:r>
              <a:rPr sz="3000" spc="-5" dirty="0">
                <a:latin typeface="Times New Roman"/>
                <a:cs typeface="Times New Roman"/>
              </a:rPr>
              <a:t> </a:t>
            </a:r>
            <a:r>
              <a:rPr sz="3000" dirty="0">
                <a:latin typeface="Times New Roman"/>
                <a:cs typeface="Times New Roman"/>
              </a:rPr>
              <a:t>high</a:t>
            </a:r>
            <a:r>
              <a:rPr sz="3000" spc="-10" dirty="0">
                <a:latin typeface="Times New Roman"/>
                <a:cs typeface="Times New Roman"/>
              </a:rPr>
              <a:t> </a:t>
            </a:r>
            <a:r>
              <a:rPr sz="3000" dirty="0">
                <a:latin typeface="Times New Roman"/>
                <a:cs typeface="Times New Roman"/>
              </a:rPr>
              <a:t>quality</a:t>
            </a:r>
            <a:r>
              <a:rPr sz="3000" spc="-5" dirty="0">
                <a:latin typeface="Times New Roman"/>
                <a:cs typeface="Times New Roman"/>
              </a:rPr>
              <a:t> </a:t>
            </a:r>
            <a:r>
              <a:rPr sz="3000" spc="-10" dirty="0">
                <a:latin typeface="Times New Roman"/>
                <a:cs typeface="Times New Roman"/>
              </a:rPr>
              <a:t>clusters</a:t>
            </a:r>
            <a:r>
              <a:rPr sz="3000" spc="-20" dirty="0">
                <a:latin typeface="Times New Roman"/>
                <a:cs typeface="Times New Roman"/>
              </a:rPr>
              <a:t> </a:t>
            </a:r>
            <a:r>
              <a:rPr sz="3000" spc="-5" dirty="0">
                <a:latin typeface="Times New Roman"/>
                <a:cs typeface="Times New Roman"/>
              </a:rPr>
              <a:t>with</a:t>
            </a:r>
            <a:endParaRPr sz="3000">
              <a:latin typeface="Times New Roman"/>
              <a:cs typeface="Times New Roman"/>
            </a:endParaRPr>
          </a:p>
          <a:p>
            <a:pPr marL="755650" lvl="1" indent="-323850">
              <a:lnSpc>
                <a:spcPct val="100000"/>
              </a:lnSpc>
              <a:spcBef>
                <a:spcPts val="1200"/>
              </a:spcBef>
              <a:buChar char="–"/>
              <a:tabLst>
                <a:tab pos="755650" algn="l"/>
              </a:tabLst>
            </a:pPr>
            <a:r>
              <a:rPr sz="3000" dirty="0">
                <a:latin typeface="Times New Roman"/>
                <a:cs typeface="Times New Roman"/>
              </a:rPr>
              <a:t>high</a:t>
            </a:r>
            <a:r>
              <a:rPr sz="3000" spc="-30" dirty="0">
                <a:latin typeface="Times New Roman"/>
                <a:cs typeface="Times New Roman"/>
              </a:rPr>
              <a:t> </a:t>
            </a:r>
            <a:r>
              <a:rPr sz="3000" u="heavy" spc="-5" dirty="0">
                <a:uFill>
                  <a:solidFill>
                    <a:srgbClr val="000000"/>
                  </a:solidFill>
                </a:uFill>
                <a:latin typeface="Times New Roman"/>
                <a:cs typeface="Times New Roman"/>
              </a:rPr>
              <a:t>intra-class</a:t>
            </a:r>
            <a:r>
              <a:rPr sz="3000" spc="-5" dirty="0">
                <a:latin typeface="Times New Roman"/>
                <a:cs typeface="Times New Roman"/>
              </a:rPr>
              <a:t> similarity</a:t>
            </a:r>
            <a:endParaRPr sz="3000">
              <a:latin typeface="Times New Roman"/>
              <a:cs typeface="Times New Roman"/>
            </a:endParaRPr>
          </a:p>
          <a:p>
            <a:pPr marL="755650" lvl="1" indent="-323850">
              <a:lnSpc>
                <a:spcPct val="100000"/>
              </a:lnSpc>
              <a:spcBef>
                <a:spcPts val="1200"/>
              </a:spcBef>
              <a:buChar char="–"/>
              <a:tabLst>
                <a:tab pos="755650" algn="l"/>
              </a:tabLst>
            </a:pPr>
            <a:r>
              <a:rPr sz="3000" spc="-5" dirty="0">
                <a:latin typeface="Times New Roman"/>
                <a:cs typeface="Times New Roman"/>
              </a:rPr>
              <a:t>low</a:t>
            </a:r>
            <a:r>
              <a:rPr sz="3000" spc="-15" dirty="0">
                <a:latin typeface="Times New Roman"/>
                <a:cs typeface="Times New Roman"/>
              </a:rPr>
              <a:t> </a:t>
            </a:r>
            <a:r>
              <a:rPr sz="3000" u="heavy" spc="-10" dirty="0">
                <a:uFill>
                  <a:solidFill>
                    <a:srgbClr val="000000"/>
                  </a:solidFill>
                </a:uFill>
                <a:latin typeface="Times New Roman"/>
                <a:cs typeface="Times New Roman"/>
              </a:rPr>
              <a:t>inter-class</a:t>
            </a:r>
            <a:r>
              <a:rPr sz="3000" spc="-10" dirty="0">
                <a:latin typeface="Times New Roman"/>
                <a:cs typeface="Times New Roman"/>
              </a:rPr>
              <a:t> </a:t>
            </a:r>
            <a:r>
              <a:rPr sz="3000" spc="-5" dirty="0">
                <a:latin typeface="Times New Roman"/>
                <a:cs typeface="Times New Roman"/>
              </a:rPr>
              <a:t>similarity</a:t>
            </a:r>
            <a:endParaRPr sz="3000">
              <a:latin typeface="Times New Roman"/>
              <a:cs typeface="Times New Roman"/>
            </a:endParaRPr>
          </a:p>
          <a:p>
            <a:pPr marL="355600" marR="5080" indent="-324485">
              <a:lnSpc>
                <a:spcPct val="120000"/>
              </a:lnSpc>
              <a:spcBef>
                <a:spcPts val="480"/>
              </a:spcBef>
              <a:buChar char="•"/>
              <a:tabLst>
                <a:tab pos="354965" algn="l"/>
                <a:tab pos="355600" algn="l"/>
              </a:tabLst>
            </a:pPr>
            <a:r>
              <a:rPr sz="3000" spc="-5" dirty="0">
                <a:latin typeface="Times New Roman"/>
                <a:cs typeface="Times New Roman"/>
              </a:rPr>
              <a:t>The </a:t>
            </a:r>
            <a:r>
              <a:rPr sz="3000" u="heavy" dirty="0">
                <a:uFill>
                  <a:solidFill>
                    <a:srgbClr val="000000"/>
                  </a:solidFill>
                </a:uFill>
                <a:latin typeface="Times New Roman"/>
                <a:cs typeface="Times New Roman"/>
              </a:rPr>
              <a:t>quality</a:t>
            </a:r>
            <a:r>
              <a:rPr sz="3000" dirty="0">
                <a:latin typeface="Times New Roman"/>
                <a:cs typeface="Times New Roman"/>
              </a:rPr>
              <a:t> of a </a:t>
            </a:r>
            <a:r>
              <a:rPr sz="3000" spc="-10" dirty="0">
                <a:latin typeface="Times New Roman"/>
                <a:cs typeface="Times New Roman"/>
              </a:rPr>
              <a:t>clustering </a:t>
            </a:r>
            <a:r>
              <a:rPr sz="3000" dirty="0">
                <a:latin typeface="Times New Roman"/>
                <a:cs typeface="Times New Roman"/>
              </a:rPr>
              <a:t>result depends on both </a:t>
            </a:r>
            <a:r>
              <a:rPr sz="3000" spc="-5" dirty="0">
                <a:latin typeface="Times New Roman"/>
                <a:cs typeface="Times New Roman"/>
              </a:rPr>
              <a:t>the similarity measure </a:t>
            </a:r>
            <a:r>
              <a:rPr sz="3000" spc="-735" dirty="0">
                <a:latin typeface="Times New Roman"/>
                <a:cs typeface="Times New Roman"/>
              </a:rPr>
              <a:t> </a:t>
            </a:r>
            <a:r>
              <a:rPr sz="3000" dirty="0">
                <a:latin typeface="Times New Roman"/>
                <a:cs typeface="Times New Roman"/>
              </a:rPr>
              <a:t>used</a:t>
            </a:r>
            <a:r>
              <a:rPr sz="3000" spc="-5" dirty="0">
                <a:latin typeface="Times New Roman"/>
                <a:cs typeface="Times New Roman"/>
              </a:rPr>
              <a:t> </a:t>
            </a:r>
            <a:r>
              <a:rPr sz="3000" dirty="0">
                <a:latin typeface="Times New Roman"/>
                <a:cs typeface="Times New Roman"/>
              </a:rPr>
              <a:t>by </a:t>
            </a:r>
            <a:r>
              <a:rPr sz="3000" spc="-5" dirty="0">
                <a:latin typeface="Times New Roman"/>
                <a:cs typeface="Times New Roman"/>
              </a:rPr>
              <a:t>the method</a:t>
            </a:r>
            <a:r>
              <a:rPr sz="3000" spc="-10" dirty="0">
                <a:latin typeface="Times New Roman"/>
                <a:cs typeface="Times New Roman"/>
              </a:rPr>
              <a:t> and </a:t>
            </a:r>
            <a:r>
              <a:rPr sz="3000" spc="-5" dirty="0">
                <a:latin typeface="Times New Roman"/>
                <a:cs typeface="Times New Roman"/>
              </a:rPr>
              <a:t>its implementation.</a:t>
            </a:r>
            <a:endParaRPr sz="3000">
              <a:latin typeface="Times New Roman"/>
              <a:cs typeface="Times New Roman"/>
            </a:endParaRPr>
          </a:p>
          <a:p>
            <a:pPr marL="355600" marR="789305" indent="-324485">
              <a:lnSpc>
                <a:spcPct val="120000"/>
              </a:lnSpc>
              <a:spcBef>
                <a:spcPts val="480"/>
              </a:spcBef>
              <a:buChar char="•"/>
              <a:tabLst>
                <a:tab pos="354965" algn="l"/>
                <a:tab pos="355600" algn="l"/>
              </a:tabLst>
            </a:pPr>
            <a:r>
              <a:rPr sz="3000" spc="-5" dirty="0">
                <a:latin typeface="Times New Roman"/>
                <a:cs typeface="Times New Roman"/>
              </a:rPr>
              <a:t>The </a:t>
            </a:r>
            <a:r>
              <a:rPr sz="3000" u="heavy" dirty="0">
                <a:uFill>
                  <a:solidFill>
                    <a:srgbClr val="000000"/>
                  </a:solidFill>
                </a:uFill>
                <a:latin typeface="Times New Roman"/>
                <a:cs typeface="Times New Roman"/>
              </a:rPr>
              <a:t>quality</a:t>
            </a:r>
            <a:r>
              <a:rPr sz="3000" dirty="0">
                <a:latin typeface="Times New Roman"/>
                <a:cs typeface="Times New Roman"/>
              </a:rPr>
              <a:t> of a </a:t>
            </a:r>
            <a:r>
              <a:rPr sz="3000" spc="-10" dirty="0">
                <a:latin typeface="Times New Roman"/>
                <a:cs typeface="Times New Roman"/>
              </a:rPr>
              <a:t>clustering </a:t>
            </a:r>
            <a:r>
              <a:rPr sz="3000" spc="-5" dirty="0">
                <a:latin typeface="Times New Roman"/>
                <a:cs typeface="Times New Roman"/>
              </a:rPr>
              <a:t>method is </a:t>
            </a:r>
            <a:r>
              <a:rPr sz="3000" spc="-10" dirty="0">
                <a:latin typeface="Times New Roman"/>
                <a:cs typeface="Times New Roman"/>
              </a:rPr>
              <a:t>also </a:t>
            </a:r>
            <a:r>
              <a:rPr sz="3000" spc="-5" dirty="0">
                <a:latin typeface="Times New Roman"/>
                <a:cs typeface="Times New Roman"/>
              </a:rPr>
              <a:t>measured </a:t>
            </a:r>
            <a:r>
              <a:rPr sz="3000" dirty="0">
                <a:latin typeface="Times New Roman"/>
                <a:cs typeface="Times New Roman"/>
              </a:rPr>
              <a:t>by </a:t>
            </a:r>
            <a:r>
              <a:rPr sz="3000" spc="-5" dirty="0">
                <a:latin typeface="Times New Roman"/>
                <a:cs typeface="Times New Roman"/>
              </a:rPr>
              <a:t>its </a:t>
            </a:r>
            <a:r>
              <a:rPr sz="3000" spc="-10" dirty="0">
                <a:latin typeface="Times New Roman"/>
                <a:cs typeface="Times New Roman"/>
              </a:rPr>
              <a:t>ability </a:t>
            </a:r>
            <a:r>
              <a:rPr sz="3000" spc="-5" dirty="0">
                <a:latin typeface="Times New Roman"/>
                <a:cs typeface="Times New Roman"/>
              </a:rPr>
              <a:t>to </a:t>
            </a:r>
            <a:r>
              <a:rPr sz="3000" spc="-735" dirty="0">
                <a:latin typeface="Times New Roman"/>
                <a:cs typeface="Times New Roman"/>
              </a:rPr>
              <a:t> </a:t>
            </a:r>
            <a:r>
              <a:rPr sz="3000" dirty="0">
                <a:latin typeface="Times New Roman"/>
                <a:cs typeface="Times New Roman"/>
              </a:rPr>
              <a:t>discover</a:t>
            </a:r>
            <a:r>
              <a:rPr sz="3000" spc="-5" dirty="0">
                <a:latin typeface="Times New Roman"/>
                <a:cs typeface="Times New Roman"/>
              </a:rPr>
              <a:t> some </a:t>
            </a:r>
            <a:r>
              <a:rPr sz="3000" dirty="0">
                <a:latin typeface="Times New Roman"/>
                <a:cs typeface="Times New Roman"/>
              </a:rPr>
              <a:t>or</a:t>
            </a:r>
            <a:r>
              <a:rPr sz="3000" spc="-5" dirty="0">
                <a:latin typeface="Times New Roman"/>
                <a:cs typeface="Times New Roman"/>
              </a:rPr>
              <a:t> </a:t>
            </a:r>
            <a:r>
              <a:rPr sz="3000" spc="-10" dirty="0">
                <a:latin typeface="Times New Roman"/>
                <a:cs typeface="Times New Roman"/>
              </a:rPr>
              <a:t>all </a:t>
            </a:r>
            <a:r>
              <a:rPr sz="3000" dirty="0">
                <a:latin typeface="Times New Roman"/>
                <a:cs typeface="Times New Roman"/>
              </a:rPr>
              <a:t>of </a:t>
            </a:r>
            <a:r>
              <a:rPr sz="3000" spc="-5" dirty="0">
                <a:latin typeface="Times New Roman"/>
                <a:cs typeface="Times New Roman"/>
              </a:rPr>
              <a:t>the</a:t>
            </a:r>
            <a:r>
              <a:rPr sz="3000" spc="20" dirty="0">
                <a:latin typeface="Times New Roman"/>
                <a:cs typeface="Times New Roman"/>
              </a:rPr>
              <a:t> </a:t>
            </a:r>
            <a:r>
              <a:rPr sz="3000" u="heavy" dirty="0">
                <a:uFill>
                  <a:solidFill>
                    <a:srgbClr val="000000"/>
                  </a:solidFill>
                </a:uFill>
                <a:latin typeface="Times New Roman"/>
                <a:cs typeface="Times New Roman"/>
              </a:rPr>
              <a:t>hidden</a:t>
            </a:r>
            <a:r>
              <a:rPr sz="3000" dirty="0">
                <a:latin typeface="Times New Roman"/>
                <a:cs typeface="Times New Roman"/>
              </a:rPr>
              <a:t> patterns.</a:t>
            </a:r>
            <a:endParaRPr sz="3000">
              <a:latin typeface="Times New Roman"/>
              <a:cs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92275" y="1340768"/>
            <a:ext cx="8629199" cy="4391099"/>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58223" y="717460"/>
            <a:ext cx="3581325" cy="2362346"/>
          </a:xfrm>
          <a:prstGeom prst="rect">
            <a:avLst/>
          </a:prstGeom>
        </p:spPr>
      </p:pic>
      <p:pic>
        <p:nvPicPr>
          <p:cNvPr id="3" name="object 3"/>
          <p:cNvPicPr/>
          <p:nvPr/>
        </p:nvPicPr>
        <p:blipFill>
          <a:blip r:embed="rId3" cstate="print"/>
          <a:stretch>
            <a:fillRect/>
          </a:stretch>
        </p:blipFill>
        <p:spPr>
          <a:xfrm>
            <a:off x="5224858" y="851991"/>
            <a:ext cx="3552825" cy="2285999"/>
          </a:xfrm>
          <a:prstGeom prst="rect">
            <a:avLst/>
          </a:prstGeom>
        </p:spPr>
      </p:pic>
      <p:pic>
        <p:nvPicPr>
          <p:cNvPr id="4" name="object 4"/>
          <p:cNvPicPr/>
          <p:nvPr/>
        </p:nvPicPr>
        <p:blipFill>
          <a:blip r:embed="rId4" cstate="print"/>
          <a:stretch>
            <a:fillRect/>
          </a:stretch>
        </p:blipFill>
        <p:spPr>
          <a:xfrm>
            <a:off x="5334548" y="4074253"/>
            <a:ext cx="3467100" cy="2362199"/>
          </a:xfrm>
          <a:prstGeom prst="rect">
            <a:avLst/>
          </a:prstGeom>
        </p:spPr>
      </p:pic>
      <p:sp>
        <p:nvSpPr>
          <p:cNvPr id="5" name="object 5"/>
          <p:cNvSpPr txBox="1">
            <a:spLocks noGrp="1"/>
          </p:cNvSpPr>
          <p:nvPr>
            <p:ph type="title"/>
          </p:nvPr>
        </p:nvSpPr>
        <p:spPr>
          <a:prstGeom prst="rect">
            <a:avLst/>
          </a:prstGeom>
        </p:spPr>
        <p:txBody>
          <a:bodyPr vert="horz" wrap="square" lIns="0" tIns="1030934" rIns="0" bIns="0" rtlCol="0">
            <a:spAutoFit/>
          </a:bodyPr>
          <a:lstStyle/>
          <a:p>
            <a:pPr marL="8691245" marR="5080">
              <a:lnSpc>
                <a:spcPct val="100000"/>
              </a:lnSpc>
              <a:spcBef>
                <a:spcPts val="100"/>
              </a:spcBef>
            </a:pPr>
            <a:r>
              <a:rPr spc="-10" dirty="0"/>
              <a:t>Segmentation</a:t>
            </a:r>
            <a:r>
              <a:rPr spc="-5" dirty="0"/>
              <a:t> </a:t>
            </a:r>
            <a:r>
              <a:rPr spc="-15" dirty="0"/>
              <a:t>into </a:t>
            </a:r>
            <a:r>
              <a:rPr dirty="0"/>
              <a:t>3 </a:t>
            </a:r>
            <a:r>
              <a:rPr spc="-10" dirty="0"/>
              <a:t>regions </a:t>
            </a:r>
            <a:r>
              <a:rPr spc="-395" dirty="0"/>
              <a:t> </a:t>
            </a:r>
            <a:r>
              <a:rPr spc="-5" dirty="0"/>
              <a:t>using</a:t>
            </a:r>
            <a:r>
              <a:rPr spc="-10" dirty="0"/>
              <a:t> </a:t>
            </a:r>
            <a:r>
              <a:rPr dirty="0"/>
              <a:t>K</a:t>
            </a:r>
            <a:r>
              <a:rPr spc="-10" dirty="0"/>
              <a:t> </a:t>
            </a:r>
            <a:r>
              <a:rPr dirty="0"/>
              <a:t>=</a:t>
            </a:r>
            <a:r>
              <a:rPr spc="-5" dirty="0"/>
              <a:t> </a:t>
            </a:r>
            <a:r>
              <a:rPr dirty="0"/>
              <a:t>3</a:t>
            </a:r>
          </a:p>
        </p:txBody>
      </p:sp>
      <p:sp>
        <p:nvSpPr>
          <p:cNvPr id="6" name="object 6"/>
          <p:cNvSpPr txBox="1"/>
          <p:nvPr/>
        </p:nvSpPr>
        <p:spPr>
          <a:xfrm>
            <a:off x="9169320" y="5101439"/>
            <a:ext cx="2628900" cy="574040"/>
          </a:xfrm>
          <a:prstGeom prst="rect">
            <a:avLst/>
          </a:prstGeom>
        </p:spPr>
        <p:txBody>
          <a:bodyPr vert="horz" wrap="square" lIns="0" tIns="12700" rIns="0" bIns="0" rtlCol="0">
            <a:spAutoFit/>
          </a:bodyPr>
          <a:lstStyle/>
          <a:p>
            <a:pPr marL="12700" marR="5080">
              <a:lnSpc>
                <a:spcPct val="100000"/>
              </a:lnSpc>
              <a:spcBef>
                <a:spcPts val="100"/>
              </a:spcBef>
            </a:pPr>
            <a:r>
              <a:rPr sz="1800" spc="-10" dirty="0">
                <a:latin typeface="Calibri"/>
                <a:cs typeface="Calibri"/>
              </a:rPr>
              <a:t>Segmentation </a:t>
            </a:r>
            <a:r>
              <a:rPr sz="1800" spc="-15" dirty="0">
                <a:latin typeface="Calibri"/>
                <a:cs typeface="Calibri"/>
              </a:rPr>
              <a:t>into </a:t>
            </a:r>
            <a:r>
              <a:rPr sz="1800" dirty="0">
                <a:latin typeface="Calibri"/>
                <a:cs typeface="Calibri"/>
              </a:rPr>
              <a:t>6 </a:t>
            </a:r>
            <a:r>
              <a:rPr sz="1800" spc="-10" dirty="0">
                <a:latin typeface="Calibri"/>
                <a:cs typeface="Calibri"/>
              </a:rPr>
              <a:t>regions </a:t>
            </a:r>
            <a:r>
              <a:rPr sz="1800" spc="-395" dirty="0">
                <a:latin typeface="Calibri"/>
                <a:cs typeface="Calibri"/>
              </a:rPr>
              <a:t> </a:t>
            </a:r>
            <a:r>
              <a:rPr sz="1800" spc="-5" dirty="0">
                <a:latin typeface="Calibri"/>
                <a:cs typeface="Calibri"/>
              </a:rPr>
              <a:t>using</a:t>
            </a:r>
            <a:r>
              <a:rPr sz="1800" spc="-10" dirty="0">
                <a:latin typeface="Calibri"/>
                <a:cs typeface="Calibri"/>
              </a:rPr>
              <a:t> </a:t>
            </a:r>
            <a:r>
              <a:rPr sz="1800" dirty="0">
                <a:latin typeface="Calibri"/>
                <a:cs typeface="Calibri"/>
              </a:rPr>
              <a:t>k</a:t>
            </a:r>
            <a:r>
              <a:rPr sz="1800" spc="-10" dirty="0">
                <a:latin typeface="Calibri"/>
                <a:cs typeface="Calibri"/>
              </a:rPr>
              <a:t> </a:t>
            </a:r>
            <a:r>
              <a:rPr sz="1800" spc="-5" dirty="0">
                <a:latin typeface="Calibri"/>
                <a:cs typeface="Calibri"/>
              </a:rPr>
              <a:t>=6</a:t>
            </a:r>
            <a:endParaRPr sz="1800">
              <a:latin typeface="Calibri"/>
              <a:cs typeface="Calibri"/>
            </a:endParaRPr>
          </a:p>
        </p:txBody>
      </p:sp>
      <p:sp>
        <p:nvSpPr>
          <p:cNvPr id="7" name="object 7"/>
          <p:cNvSpPr txBox="1"/>
          <p:nvPr/>
        </p:nvSpPr>
        <p:spPr>
          <a:xfrm>
            <a:off x="1549275" y="3273901"/>
            <a:ext cx="137096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Original</a:t>
            </a:r>
            <a:r>
              <a:rPr sz="1800" spc="-65" dirty="0">
                <a:latin typeface="Calibri"/>
                <a:cs typeface="Calibri"/>
              </a:rPr>
              <a:t> </a:t>
            </a:r>
            <a:r>
              <a:rPr sz="1800" spc="-10" dirty="0">
                <a:latin typeface="Calibri"/>
                <a:cs typeface="Calibri"/>
              </a:rPr>
              <a:t>Image</a:t>
            </a:r>
            <a:endParaRPr sz="1800">
              <a:latin typeface="Calibri"/>
              <a:cs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78182" y="692696"/>
            <a:ext cx="4128872" cy="1826418"/>
          </a:xfrm>
          <a:prstGeom prst="rect">
            <a:avLst/>
          </a:prstGeom>
        </p:spPr>
      </p:pic>
      <p:pic>
        <p:nvPicPr>
          <p:cNvPr id="3" name="object 3"/>
          <p:cNvPicPr/>
          <p:nvPr/>
        </p:nvPicPr>
        <p:blipFill>
          <a:blip r:embed="rId3" cstate="print"/>
          <a:stretch>
            <a:fillRect/>
          </a:stretch>
        </p:blipFill>
        <p:spPr>
          <a:xfrm>
            <a:off x="1980307" y="4293096"/>
            <a:ext cx="6524624" cy="1352549"/>
          </a:xfrm>
          <a:prstGeom prst="rect">
            <a:avLst/>
          </a:prstGeom>
        </p:spPr>
      </p:pic>
      <p:sp>
        <p:nvSpPr>
          <p:cNvPr id="4" name="object 4"/>
          <p:cNvSpPr txBox="1"/>
          <p:nvPr/>
        </p:nvSpPr>
        <p:spPr>
          <a:xfrm>
            <a:off x="3565499" y="5818472"/>
            <a:ext cx="2050414" cy="756920"/>
          </a:xfrm>
          <a:prstGeom prst="rect">
            <a:avLst/>
          </a:prstGeom>
        </p:spPr>
        <p:txBody>
          <a:bodyPr vert="horz" wrap="square" lIns="0" tIns="12700" rIns="0" bIns="0" rtlCol="0">
            <a:spAutoFit/>
          </a:bodyPr>
          <a:lstStyle/>
          <a:p>
            <a:pPr marL="12700" marR="5080">
              <a:lnSpc>
                <a:spcPct val="100000"/>
              </a:lnSpc>
              <a:spcBef>
                <a:spcPts val="100"/>
              </a:spcBef>
            </a:pPr>
            <a:r>
              <a:rPr sz="2400" b="1" spc="-5" dirty="0">
                <a:solidFill>
                  <a:srgbClr val="FF0000"/>
                </a:solidFill>
                <a:latin typeface="Calibri"/>
                <a:cs typeface="Calibri"/>
              </a:rPr>
              <a:t>SKIN </a:t>
            </a:r>
            <a:r>
              <a:rPr sz="2400" b="1" spc="-10" dirty="0">
                <a:solidFill>
                  <a:srgbClr val="FF0000"/>
                </a:solidFill>
                <a:latin typeface="Calibri"/>
                <a:cs typeface="Calibri"/>
              </a:rPr>
              <a:t>LESION </a:t>
            </a:r>
            <a:r>
              <a:rPr sz="2400" b="1" spc="-5" dirty="0">
                <a:solidFill>
                  <a:srgbClr val="FF0000"/>
                </a:solidFill>
                <a:latin typeface="Calibri"/>
                <a:cs typeface="Calibri"/>
              </a:rPr>
              <a:t> S</a:t>
            </a:r>
            <a:r>
              <a:rPr sz="2400" b="1" spc="-40" dirty="0">
                <a:solidFill>
                  <a:srgbClr val="FF0000"/>
                </a:solidFill>
                <a:latin typeface="Calibri"/>
                <a:cs typeface="Calibri"/>
              </a:rPr>
              <a:t>E</a:t>
            </a:r>
            <a:r>
              <a:rPr sz="2400" b="1" spc="-5" dirty="0">
                <a:solidFill>
                  <a:srgbClr val="FF0000"/>
                </a:solidFill>
                <a:latin typeface="Calibri"/>
                <a:cs typeface="Calibri"/>
              </a:rPr>
              <a:t>GMEN</a:t>
            </a:r>
            <a:r>
              <a:rPr sz="2400" b="1" spc="-190" dirty="0">
                <a:solidFill>
                  <a:srgbClr val="FF0000"/>
                </a:solidFill>
                <a:latin typeface="Calibri"/>
                <a:cs typeface="Calibri"/>
              </a:rPr>
              <a:t>TA</a:t>
            </a:r>
            <a:r>
              <a:rPr sz="2400" b="1" spc="-5" dirty="0">
                <a:solidFill>
                  <a:srgbClr val="FF0000"/>
                </a:solidFill>
                <a:latin typeface="Calibri"/>
                <a:cs typeface="Calibri"/>
              </a:rPr>
              <a:t>TION</a:t>
            </a:r>
            <a:endParaRPr sz="2400">
              <a:latin typeface="Calibri"/>
              <a:cs typeface="Calibri"/>
            </a:endParaRPr>
          </a:p>
        </p:txBody>
      </p:sp>
      <p:sp>
        <p:nvSpPr>
          <p:cNvPr id="5" name="object 5"/>
          <p:cNvSpPr txBox="1">
            <a:spLocks noGrp="1"/>
          </p:cNvSpPr>
          <p:nvPr>
            <p:ph type="title"/>
          </p:nvPr>
        </p:nvSpPr>
        <p:spPr>
          <a:xfrm>
            <a:off x="2557387" y="3082166"/>
            <a:ext cx="6019165" cy="391160"/>
          </a:xfrm>
          <a:prstGeom prst="rect">
            <a:avLst/>
          </a:prstGeom>
        </p:spPr>
        <p:txBody>
          <a:bodyPr vert="horz" wrap="square" lIns="0" tIns="12700" rIns="0" bIns="0" rtlCol="0">
            <a:spAutoFit/>
          </a:bodyPr>
          <a:lstStyle/>
          <a:p>
            <a:pPr marL="12700">
              <a:lnSpc>
                <a:spcPct val="100000"/>
              </a:lnSpc>
              <a:spcBef>
                <a:spcPts val="100"/>
              </a:spcBef>
            </a:pPr>
            <a:r>
              <a:rPr sz="2400" b="1" spc="-20" dirty="0">
                <a:solidFill>
                  <a:srgbClr val="FF0000"/>
                </a:solidFill>
                <a:latin typeface="Calibri"/>
                <a:cs typeface="Calibri"/>
              </a:rPr>
              <a:t>Face</a:t>
            </a:r>
            <a:r>
              <a:rPr sz="2400" b="1" spc="-25" dirty="0">
                <a:solidFill>
                  <a:srgbClr val="FF0000"/>
                </a:solidFill>
                <a:latin typeface="Calibri"/>
                <a:cs typeface="Calibri"/>
              </a:rPr>
              <a:t> </a:t>
            </a:r>
            <a:r>
              <a:rPr sz="2400" b="1" spc="-10" dirty="0">
                <a:solidFill>
                  <a:srgbClr val="FF0000"/>
                </a:solidFill>
                <a:latin typeface="Calibri"/>
                <a:cs typeface="Calibri"/>
              </a:rPr>
              <a:t>Region</a:t>
            </a:r>
            <a:r>
              <a:rPr sz="2400" b="1" spc="-20" dirty="0">
                <a:solidFill>
                  <a:srgbClr val="FF0000"/>
                </a:solidFill>
                <a:latin typeface="Calibri"/>
                <a:cs typeface="Calibri"/>
              </a:rPr>
              <a:t> </a:t>
            </a:r>
            <a:r>
              <a:rPr sz="2400" b="1" spc="-10" dirty="0">
                <a:solidFill>
                  <a:srgbClr val="FF0000"/>
                </a:solidFill>
                <a:latin typeface="Calibri"/>
                <a:cs typeface="Calibri"/>
              </a:rPr>
              <a:t>Detection</a:t>
            </a:r>
            <a:r>
              <a:rPr sz="2400" b="1" spc="-20" dirty="0">
                <a:solidFill>
                  <a:srgbClr val="FF0000"/>
                </a:solidFill>
                <a:latin typeface="Calibri"/>
                <a:cs typeface="Calibri"/>
              </a:rPr>
              <a:t> </a:t>
            </a:r>
            <a:r>
              <a:rPr sz="2400" b="1" spc="-5" dirty="0">
                <a:solidFill>
                  <a:srgbClr val="FF0000"/>
                </a:solidFill>
                <a:latin typeface="Calibri"/>
                <a:cs typeface="Calibri"/>
              </a:rPr>
              <a:t>Using</a:t>
            </a:r>
            <a:r>
              <a:rPr sz="2400" b="1" spc="-20" dirty="0">
                <a:solidFill>
                  <a:srgbClr val="FF0000"/>
                </a:solidFill>
                <a:latin typeface="Calibri"/>
                <a:cs typeface="Calibri"/>
              </a:rPr>
              <a:t> </a:t>
            </a:r>
            <a:r>
              <a:rPr sz="2400" b="1" spc="-5" dirty="0">
                <a:solidFill>
                  <a:srgbClr val="FF0000"/>
                </a:solidFill>
                <a:latin typeface="Calibri"/>
                <a:cs typeface="Calibri"/>
              </a:rPr>
              <a:t>Skin</a:t>
            </a:r>
            <a:r>
              <a:rPr sz="2400" b="1" spc="-20" dirty="0">
                <a:solidFill>
                  <a:srgbClr val="FF0000"/>
                </a:solidFill>
                <a:latin typeface="Calibri"/>
                <a:cs typeface="Calibri"/>
              </a:rPr>
              <a:t> </a:t>
            </a:r>
            <a:r>
              <a:rPr sz="2400" b="1" spc="-10" dirty="0">
                <a:solidFill>
                  <a:srgbClr val="FF0000"/>
                </a:solidFill>
                <a:latin typeface="Calibri"/>
                <a:cs typeface="Calibri"/>
              </a:rPr>
              <a:t>Segmentation</a:t>
            </a:r>
            <a:endParaRPr sz="2400">
              <a:latin typeface="Calibri"/>
              <a:cs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62029" y="692697"/>
            <a:ext cx="11097260" cy="6165850"/>
            <a:chOff x="662029" y="692697"/>
            <a:chExt cx="11097260" cy="6165850"/>
          </a:xfrm>
        </p:grpSpPr>
        <p:pic>
          <p:nvPicPr>
            <p:cNvPr id="3" name="object 3"/>
            <p:cNvPicPr/>
            <p:nvPr/>
          </p:nvPicPr>
          <p:blipFill>
            <a:blip r:embed="rId2" cstate="print"/>
            <a:stretch>
              <a:fillRect/>
            </a:stretch>
          </p:blipFill>
          <p:spPr>
            <a:xfrm>
              <a:off x="5606134" y="692697"/>
              <a:ext cx="6152633" cy="3055098"/>
            </a:xfrm>
            <a:prstGeom prst="rect">
              <a:avLst/>
            </a:prstGeom>
          </p:spPr>
        </p:pic>
        <p:pic>
          <p:nvPicPr>
            <p:cNvPr id="4" name="object 4"/>
            <p:cNvPicPr/>
            <p:nvPr/>
          </p:nvPicPr>
          <p:blipFill>
            <a:blip r:embed="rId3" cstate="print"/>
            <a:stretch>
              <a:fillRect/>
            </a:stretch>
          </p:blipFill>
          <p:spPr>
            <a:xfrm>
              <a:off x="662029" y="3469237"/>
              <a:ext cx="4954998" cy="3388762"/>
            </a:xfrm>
            <a:prstGeom prst="rect">
              <a:avLst/>
            </a:prstGeom>
          </p:spPr>
        </p:pic>
      </p:grpSp>
      <p:sp>
        <p:nvSpPr>
          <p:cNvPr id="5" name="object 5"/>
          <p:cNvSpPr txBox="1"/>
          <p:nvPr/>
        </p:nvSpPr>
        <p:spPr>
          <a:xfrm>
            <a:off x="2698388" y="1573047"/>
            <a:ext cx="1633220" cy="57404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Dataset3</a:t>
            </a:r>
            <a:endParaRPr sz="1800">
              <a:latin typeface="Calibri"/>
              <a:cs typeface="Calibri"/>
            </a:endParaRPr>
          </a:p>
          <a:p>
            <a:pPr marL="12700">
              <a:lnSpc>
                <a:spcPct val="100000"/>
              </a:lnSpc>
            </a:pPr>
            <a:r>
              <a:rPr sz="1800" spc="-35" dirty="0">
                <a:latin typeface="Calibri"/>
                <a:cs typeface="Calibri"/>
              </a:rPr>
              <a:t>Ward’s</a:t>
            </a:r>
            <a:r>
              <a:rPr sz="1800" spc="-55" dirty="0">
                <a:latin typeface="Calibri"/>
                <a:cs typeface="Calibri"/>
              </a:rPr>
              <a:t> </a:t>
            </a:r>
            <a:r>
              <a:rPr sz="1800" spc="-10" dirty="0">
                <a:latin typeface="Calibri"/>
                <a:cs typeface="Calibri"/>
              </a:rPr>
              <a:t>Algorithm</a:t>
            </a:r>
            <a:endParaRPr sz="1800">
              <a:latin typeface="Calibri"/>
              <a:cs typeface="Calibri"/>
            </a:endParaRPr>
          </a:p>
        </p:txBody>
      </p:sp>
      <p:sp>
        <p:nvSpPr>
          <p:cNvPr id="6" name="object 6"/>
          <p:cNvSpPr txBox="1"/>
          <p:nvPr/>
        </p:nvSpPr>
        <p:spPr>
          <a:xfrm>
            <a:off x="6274577" y="5245457"/>
            <a:ext cx="1648460" cy="57404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Dataset4</a:t>
            </a:r>
            <a:endParaRPr sz="1800">
              <a:latin typeface="Calibri"/>
              <a:cs typeface="Calibri"/>
            </a:endParaRPr>
          </a:p>
          <a:p>
            <a:pPr marL="12700">
              <a:lnSpc>
                <a:spcPct val="100000"/>
              </a:lnSpc>
            </a:pPr>
            <a:r>
              <a:rPr sz="1800" spc="-20" dirty="0">
                <a:latin typeface="Calibri"/>
                <a:cs typeface="Calibri"/>
              </a:rPr>
              <a:t>Forgy’s</a:t>
            </a:r>
            <a:r>
              <a:rPr sz="1800" spc="-45" dirty="0">
                <a:latin typeface="Calibri"/>
                <a:cs typeface="Calibri"/>
              </a:rPr>
              <a:t> </a:t>
            </a:r>
            <a:r>
              <a:rPr sz="1800" spc="-10" dirty="0">
                <a:latin typeface="Calibri"/>
                <a:cs typeface="Calibri"/>
              </a:rPr>
              <a:t>Algorithm</a:t>
            </a:r>
            <a:endParaRPr sz="1800">
              <a:latin typeface="Calibri"/>
              <a:cs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61113" y="1447800"/>
            <a:ext cx="8476174" cy="4525397"/>
          </a:xfrm>
          <a:prstGeom prst="rect">
            <a:avLst/>
          </a:prstGeom>
        </p:spPr>
      </p:pic>
      <p:sp>
        <p:nvSpPr>
          <p:cNvPr id="3" name="object 3"/>
          <p:cNvSpPr txBox="1"/>
          <p:nvPr/>
        </p:nvSpPr>
        <p:spPr>
          <a:xfrm>
            <a:off x="3297496" y="3877304"/>
            <a:ext cx="3458904" cy="874598"/>
          </a:xfrm>
          <a:prstGeom prst="rect">
            <a:avLst/>
          </a:prstGeom>
        </p:spPr>
        <p:txBody>
          <a:bodyPr vert="horz" wrap="square" lIns="0" tIns="12700" rIns="0" bIns="0" rtlCol="0">
            <a:spAutoFit/>
          </a:bodyPr>
          <a:lstStyle/>
          <a:p>
            <a:pPr marL="12700">
              <a:lnSpc>
                <a:spcPct val="100000"/>
              </a:lnSpc>
              <a:spcBef>
                <a:spcPts val="100"/>
              </a:spcBef>
            </a:pPr>
            <a:r>
              <a:rPr sz="2800" spc="-10" dirty="0">
                <a:latin typeface="Calibri"/>
                <a:cs typeface="Calibri"/>
              </a:rPr>
              <a:t>Dataset5</a:t>
            </a:r>
            <a:endParaRPr sz="2800" dirty="0">
              <a:latin typeface="Calibri"/>
              <a:cs typeface="Calibri"/>
            </a:endParaRPr>
          </a:p>
          <a:p>
            <a:pPr marL="12700">
              <a:lnSpc>
                <a:spcPct val="100000"/>
              </a:lnSpc>
            </a:pPr>
            <a:r>
              <a:rPr sz="2800" spc="-10" dirty="0">
                <a:latin typeface="Calibri"/>
                <a:cs typeface="Calibri"/>
              </a:rPr>
              <a:t>K-Means</a:t>
            </a:r>
            <a:r>
              <a:rPr sz="2800" spc="-45" dirty="0">
                <a:latin typeface="Calibri"/>
                <a:cs typeface="Calibri"/>
              </a:rPr>
              <a:t> </a:t>
            </a:r>
            <a:r>
              <a:rPr sz="2800" spc="-10" dirty="0">
                <a:latin typeface="Calibri"/>
                <a:cs typeface="Calibri"/>
              </a:rPr>
              <a:t>Algorithm</a:t>
            </a:r>
            <a:endParaRPr sz="2800" dirty="0">
              <a:latin typeface="Calibri"/>
              <a:cs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7C1ABE-64D6-43F9-ACBE-57693C9ACED2}"/>
              </a:ext>
            </a:extLst>
          </p:cNvPr>
          <p:cNvSpPr txBox="1"/>
          <p:nvPr/>
        </p:nvSpPr>
        <p:spPr>
          <a:xfrm>
            <a:off x="4241800" y="2895600"/>
            <a:ext cx="3139001" cy="646331"/>
          </a:xfrm>
          <a:prstGeom prst="rect">
            <a:avLst/>
          </a:prstGeom>
          <a:noFill/>
        </p:spPr>
        <p:txBody>
          <a:bodyPr wrap="none" rtlCol="0">
            <a:spAutoFit/>
          </a:bodyPr>
          <a:lstStyle/>
          <a:p>
            <a:pPr algn="ctr"/>
            <a:r>
              <a:rPr lang="en-US" sz="3600" b="1" dirty="0"/>
              <a:t>END OF UNIT 4 </a:t>
            </a:r>
          </a:p>
        </p:txBody>
      </p:sp>
    </p:spTree>
    <p:extLst>
      <p:ext uri="{BB962C8B-B14F-4D97-AF65-F5344CB8AC3E}">
        <p14:creationId xmlns:p14="http://schemas.microsoft.com/office/powerpoint/2010/main" val="427094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53132" y="140888"/>
            <a:ext cx="11329670" cy="3743960"/>
          </a:xfrm>
          <a:prstGeom prst="rect">
            <a:avLst/>
          </a:prstGeom>
        </p:spPr>
        <p:txBody>
          <a:bodyPr vert="horz" wrap="square" lIns="0" tIns="73660" rIns="0" bIns="0" rtlCol="0">
            <a:spAutoFit/>
          </a:bodyPr>
          <a:lstStyle/>
          <a:p>
            <a:pPr marL="12700">
              <a:lnSpc>
                <a:spcPct val="100000"/>
              </a:lnSpc>
              <a:spcBef>
                <a:spcPts val="580"/>
              </a:spcBef>
            </a:pPr>
            <a:r>
              <a:rPr sz="2400" b="1" spc="-15" dirty="0">
                <a:solidFill>
                  <a:srgbClr val="FF0000"/>
                </a:solidFill>
                <a:latin typeface="Calibri"/>
                <a:cs typeface="Calibri"/>
              </a:rPr>
              <a:t>Hierarchical</a:t>
            </a:r>
            <a:r>
              <a:rPr sz="2400" b="1" spc="-10" dirty="0">
                <a:solidFill>
                  <a:srgbClr val="FF0000"/>
                </a:solidFill>
                <a:latin typeface="Calibri"/>
                <a:cs typeface="Calibri"/>
              </a:rPr>
              <a:t> Clustering </a:t>
            </a:r>
            <a:r>
              <a:rPr sz="2400" b="1" dirty="0">
                <a:solidFill>
                  <a:srgbClr val="FF0000"/>
                </a:solidFill>
                <a:latin typeface="Calibri"/>
                <a:cs typeface="Calibri"/>
              </a:rPr>
              <a:t>:</a:t>
            </a:r>
            <a:r>
              <a:rPr sz="2400" b="1" spc="-10" dirty="0">
                <a:solidFill>
                  <a:srgbClr val="FF0000"/>
                </a:solidFill>
                <a:latin typeface="Calibri"/>
                <a:cs typeface="Calibri"/>
              </a:rPr>
              <a:t> </a:t>
            </a:r>
            <a:r>
              <a:rPr sz="2400" b="1" spc="-20" dirty="0">
                <a:solidFill>
                  <a:srgbClr val="FF0000"/>
                </a:solidFill>
                <a:latin typeface="Calibri"/>
                <a:cs typeface="Calibri"/>
              </a:rPr>
              <a:t>Hierarchy</a:t>
            </a:r>
            <a:r>
              <a:rPr sz="2400" b="1" spc="-5" dirty="0">
                <a:solidFill>
                  <a:srgbClr val="FF0000"/>
                </a:solidFill>
                <a:latin typeface="Calibri"/>
                <a:cs typeface="Calibri"/>
              </a:rPr>
              <a:t> </a:t>
            </a:r>
            <a:r>
              <a:rPr sz="2400" b="1" spc="-15" dirty="0">
                <a:solidFill>
                  <a:srgbClr val="FF0000"/>
                </a:solidFill>
                <a:latin typeface="Calibri"/>
                <a:cs typeface="Calibri"/>
              </a:rPr>
              <a:t>represented</a:t>
            </a:r>
            <a:r>
              <a:rPr sz="2400" b="1" spc="-10" dirty="0">
                <a:solidFill>
                  <a:srgbClr val="FF0000"/>
                </a:solidFill>
                <a:latin typeface="Calibri"/>
                <a:cs typeface="Calibri"/>
              </a:rPr>
              <a:t> by </a:t>
            </a:r>
            <a:r>
              <a:rPr sz="2400" b="1" dirty="0">
                <a:solidFill>
                  <a:srgbClr val="FF0000"/>
                </a:solidFill>
                <a:latin typeface="Calibri"/>
                <a:cs typeface="Calibri"/>
              </a:rPr>
              <a:t>a</a:t>
            </a:r>
            <a:r>
              <a:rPr sz="2400" b="1" spc="-10" dirty="0">
                <a:solidFill>
                  <a:srgbClr val="FF0000"/>
                </a:solidFill>
                <a:latin typeface="Calibri"/>
                <a:cs typeface="Calibri"/>
              </a:rPr>
              <a:t> tree</a:t>
            </a:r>
            <a:r>
              <a:rPr sz="2400" b="1" spc="-5" dirty="0">
                <a:solidFill>
                  <a:srgbClr val="FF0000"/>
                </a:solidFill>
                <a:latin typeface="Calibri"/>
                <a:cs typeface="Calibri"/>
              </a:rPr>
              <a:t> </a:t>
            </a:r>
            <a:r>
              <a:rPr sz="2400" b="1" spc="-10" dirty="0">
                <a:solidFill>
                  <a:srgbClr val="FF0000"/>
                </a:solidFill>
                <a:latin typeface="Calibri"/>
                <a:cs typeface="Calibri"/>
              </a:rPr>
              <a:t>structure</a:t>
            </a:r>
            <a:endParaRPr sz="2400" dirty="0">
              <a:latin typeface="Calibri"/>
              <a:cs typeface="Calibri"/>
            </a:endParaRPr>
          </a:p>
          <a:p>
            <a:pPr marL="304165" marR="5080" indent="-247015">
              <a:lnSpc>
                <a:spcPct val="100000"/>
              </a:lnSpc>
              <a:spcBef>
                <a:spcPts val="480"/>
              </a:spcBef>
              <a:buFont typeface="Arial MT"/>
              <a:buChar char="•"/>
              <a:tabLst>
                <a:tab pos="304165" algn="l"/>
                <a:tab pos="304800" algn="l"/>
              </a:tabLst>
            </a:pPr>
            <a:r>
              <a:rPr sz="2400" spc="-5" dirty="0">
                <a:latin typeface="Calibri"/>
                <a:cs typeface="Calibri"/>
              </a:rPr>
              <a:t>This </a:t>
            </a:r>
            <a:r>
              <a:rPr sz="2400" spc="-30" dirty="0">
                <a:latin typeface="Calibri"/>
                <a:cs typeface="Calibri"/>
              </a:rPr>
              <a:t>refers</a:t>
            </a:r>
            <a:r>
              <a:rPr sz="2400" dirty="0">
                <a:latin typeface="Calibri"/>
                <a:cs typeface="Calibri"/>
              </a:rPr>
              <a:t> </a:t>
            </a:r>
            <a:r>
              <a:rPr sz="2400" spc="-15" dirty="0">
                <a:latin typeface="Calibri"/>
                <a:cs typeface="Calibri"/>
              </a:rPr>
              <a:t>to</a:t>
            </a:r>
            <a:r>
              <a:rPr sz="2400" spc="-5" dirty="0">
                <a:latin typeface="Calibri"/>
                <a:cs typeface="Calibri"/>
              </a:rPr>
              <a:t> </a:t>
            </a:r>
            <a:r>
              <a:rPr sz="2400" dirty="0">
                <a:latin typeface="Calibri"/>
                <a:cs typeface="Calibri"/>
              </a:rPr>
              <a:t>a </a:t>
            </a:r>
            <a:r>
              <a:rPr sz="2400" spc="-10" dirty="0">
                <a:latin typeface="Calibri"/>
                <a:cs typeface="Calibri"/>
              </a:rPr>
              <a:t>clustering</a:t>
            </a:r>
            <a:r>
              <a:rPr sz="2400" dirty="0">
                <a:latin typeface="Calibri"/>
                <a:cs typeface="Calibri"/>
              </a:rPr>
              <a:t> </a:t>
            </a:r>
            <a:r>
              <a:rPr sz="2400" spc="-10" dirty="0">
                <a:latin typeface="Calibri"/>
                <a:cs typeface="Calibri"/>
              </a:rPr>
              <a:t>process</a:t>
            </a:r>
            <a:r>
              <a:rPr sz="2400" spc="-5" dirty="0">
                <a:latin typeface="Calibri"/>
                <a:cs typeface="Calibri"/>
              </a:rPr>
              <a:t> </a:t>
            </a:r>
            <a:r>
              <a:rPr sz="2400" spc="-10" dirty="0">
                <a:latin typeface="Calibri"/>
                <a:cs typeface="Calibri"/>
              </a:rPr>
              <a:t>that</a:t>
            </a:r>
            <a:r>
              <a:rPr sz="2400" dirty="0">
                <a:latin typeface="Calibri"/>
                <a:cs typeface="Calibri"/>
              </a:rPr>
              <a:t> </a:t>
            </a:r>
            <a:r>
              <a:rPr sz="2400" spc="-20" dirty="0">
                <a:latin typeface="Calibri"/>
                <a:cs typeface="Calibri"/>
              </a:rPr>
              <a:t>organizes</a:t>
            </a:r>
            <a:r>
              <a:rPr sz="2400" dirty="0">
                <a:latin typeface="Calibri"/>
                <a:cs typeface="Calibri"/>
              </a:rPr>
              <a:t> </a:t>
            </a:r>
            <a:r>
              <a:rPr sz="2400" spc="-5" dirty="0">
                <a:latin typeface="Calibri"/>
                <a:cs typeface="Calibri"/>
              </a:rPr>
              <a:t>the </a:t>
            </a:r>
            <a:r>
              <a:rPr sz="2400" spc="-20" dirty="0">
                <a:latin typeface="Calibri"/>
                <a:cs typeface="Calibri"/>
              </a:rPr>
              <a:t>data</a:t>
            </a:r>
            <a:r>
              <a:rPr sz="2400" dirty="0">
                <a:latin typeface="Calibri"/>
                <a:cs typeface="Calibri"/>
              </a:rPr>
              <a:t> </a:t>
            </a:r>
            <a:r>
              <a:rPr sz="2400" spc="-15" dirty="0">
                <a:latin typeface="Calibri"/>
                <a:cs typeface="Calibri"/>
              </a:rPr>
              <a:t>into</a:t>
            </a:r>
            <a:r>
              <a:rPr sz="2400" spc="-5" dirty="0">
                <a:latin typeface="Calibri"/>
                <a:cs typeface="Calibri"/>
              </a:rPr>
              <a:t> </a:t>
            </a:r>
            <a:r>
              <a:rPr sz="2400" spc="-15" dirty="0">
                <a:latin typeface="Calibri"/>
                <a:cs typeface="Calibri"/>
              </a:rPr>
              <a:t>large</a:t>
            </a:r>
            <a:r>
              <a:rPr sz="2400" dirty="0">
                <a:latin typeface="Calibri"/>
                <a:cs typeface="Calibri"/>
              </a:rPr>
              <a:t> </a:t>
            </a:r>
            <a:r>
              <a:rPr sz="2400" spc="-15" dirty="0">
                <a:latin typeface="Calibri"/>
                <a:cs typeface="Calibri"/>
              </a:rPr>
              <a:t>groups,</a:t>
            </a:r>
            <a:r>
              <a:rPr sz="2400" dirty="0">
                <a:latin typeface="Calibri"/>
                <a:cs typeface="Calibri"/>
              </a:rPr>
              <a:t> </a:t>
            </a:r>
            <a:r>
              <a:rPr sz="2400" spc="-5" dirty="0">
                <a:latin typeface="Calibri"/>
                <a:cs typeface="Calibri"/>
              </a:rPr>
              <a:t>which </a:t>
            </a:r>
            <a:r>
              <a:rPr sz="2400" spc="-15" dirty="0">
                <a:latin typeface="Calibri"/>
                <a:cs typeface="Calibri"/>
              </a:rPr>
              <a:t>contain </a:t>
            </a:r>
            <a:r>
              <a:rPr sz="2400" spc="-525" dirty="0">
                <a:latin typeface="Calibri"/>
                <a:cs typeface="Calibri"/>
              </a:rPr>
              <a:t> </a:t>
            </a:r>
            <a:r>
              <a:rPr sz="2400" spc="-5" dirty="0">
                <a:latin typeface="Calibri"/>
                <a:cs typeface="Calibri"/>
              </a:rPr>
              <a:t>smaller</a:t>
            </a:r>
            <a:r>
              <a:rPr sz="2400" spc="-10" dirty="0">
                <a:latin typeface="Calibri"/>
                <a:cs typeface="Calibri"/>
              </a:rPr>
              <a:t> </a:t>
            </a:r>
            <a:r>
              <a:rPr sz="2400" spc="-15" dirty="0">
                <a:latin typeface="Calibri"/>
                <a:cs typeface="Calibri"/>
              </a:rPr>
              <a:t>groups</a:t>
            </a:r>
            <a:r>
              <a:rPr sz="2400" spc="-5" dirty="0">
                <a:latin typeface="Calibri"/>
                <a:cs typeface="Calibri"/>
              </a:rPr>
              <a:t> </a:t>
            </a:r>
            <a:r>
              <a:rPr sz="2400" dirty="0">
                <a:latin typeface="Calibri"/>
                <a:cs typeface="Calibri"/>
              </a:rPr>
              <a:t>and</a:t>
            </a:r>
            <a:r>
              <a:rPr sz="2400" spc="-5" dirty="0">
                <a:latin typeface="Calibri"/>
                <a:cs typeface="Calibri"/>
              </a:rPr>
              <a:t> so on in turn.</a:t>
            </a:r>
            <a:endParaRPr sz="2400" dirty="0">
              <a:latin typeface="Calibri"/>
              <a:cs typeface="Calibri"/>
            </a:endParaRPr>
          </a:p>
          <a:p>
            <a:pPr marL="304800" indent="-247015">
              <a:lnSpc>
                <a:spcPct val="100000"/>
              </a:lnSpc>
              <a:spcBef>
                <a:spcPts val="480"/>
              </a:spcBef>
              <a:buFont typeface="Arial MT"/>
              <a:buChar char="•"/>
              <a:tabLst>
                <a:tab pos="304165" algn="l"/>
                <a:tab pos="304800" algn="l"/>
              </a:tabLst>
            </a:pPr>
            <a:r>
              <a:rPr sz="2400" spc="-10" dirty="0">
                <a:latin typeface="Calibri"/>
                <a:cs typeface="Calibri"/>
              </a:rPr>
              <a:t>Produces</a:t>
            </a:r>
            <a:r>
              <a:rPr sz="2400" dirty="0">
                <a:latin typeface="Calibri"/>
                <a:cs typeface="Calibri"/>
              </a:rPr>
              <a:t> a </a:t>
            </a:r>
            <a:r>
              <a:rPr sz="2400" spc="-10" dirty="0">
                <a:latin typeface="Calibri"/>
                <a:cs typeface="Calibri"/>
              </a:rPr>
              <a:t>set</a:t>
            </a:r>
            <a:r>
              <a:rPr sz="2400" dirty="0">
                <a:latin typeface="Calibri"/>
                <a:cs typeface="Calibri"/>
              </a:rPr>
              <a:t> </a:t>
            </a:r>
            <a:r>
              <a:rPr sz="2400" spc="-5" dirty="0">
                <a:latin typeface="Calibri"/>
                <a:cs typeface="Calibri"/>
              </a:rPr>
              <a:t>of</a:t>
            </a:r>
            <a:r>
              <a:rPr sz="2400" dirty="0">
                <a:latin typeface="Calibri"/>
                <a:cs typeface="Calibri"/>
              </a:rPr>
              <a:t> </a:t>
            </a:r>
            <a:r>
              <a:rPr sz="2400" spc="-15" dirty="0">
                <a:latin typeface="Calibri"/>
                <a:cs typeface="Calibri"/>
              </a:rPr>
              <a:t>nested</a:t>
            </a:r>
            <a:r>
              <a:rPr sz="2400" dirty="0">
                <a:latin typeface="Calibri"/>
                <a:cs typeface="Calibri"/>
              </a:rPr>
              <a:t> </a:t>
            </a:r>
            <a:r>
              <a:rPr sz="2400" spc="-20" dirty="0">
                <a:latin typeface="Calibri"/>
                <a:cs typeface="Calibri"/>
              </a:rPr>
              <a:t>clusters</a:t>
            </a:r>
            <a:r>
              <a:rPr sz="2400" dirty="0">
                <a:latin typeface="Calibri"/>
                <a:cs typeface="Calibri"/>
              </a:rPr>
              <a:t> </a:t>
            </a:r>
            <a:r>
              <a:rPr sz="2400" spc="-20" dirty="0">
                <a:latin typeface="Calibri"/>
                <a:cs typeface="Calibri"/>
              </a:rPr>
              <a:t>organized</a:t>
            </a:r>
            <a:r>
              <a:rPr sz="2400" dirty="0">
                <a:latin typeface="Calibri"/>
                <a:cs typeface="Calibri"/>
              </a:rPr>
              <a:t> as a </a:t>
            </a:r>
            <a:r>
              <a:rPr sz="2400" spc="-15" dirty="0">
                <a:latin typeface="Calibri"/>
                <a:cs typeface="Calibri"/>
              </a:rPr>
              <a:t>hierarchical</a:t>
            </a:r>
            <a:r>
              <a:rPr sz="2400" dirty="0">
                <a:latin typeface="Calibri"/>
                <a:cs typeface="Calibri"/>
              </a:rPr>
              <a:t> </a:t>
            </a:r>
            <a:r>
              <a:rPr sz="2400" spc="-15" dirty="0">
                <a:latin typeface="Calibri"/>
                <a:cs typeface="Calibri"/>
              </a:rPr>
              <a:t>tree</a:t>
            </a:r>
            <a:endParaRPr sz="2400" dirty="0">
              <a:latin typeface="Calibri"/>
              <a:cs typeface="Calibri"/>
            </a:endParaRPr>
          </a:p>
          <a:p>
            <a:pPr marL="304800" indent="-247015">
              <a:lnSpc>
                <a:spcPct val="100000"/>
              </a:lnSpc>
              <a:spcBef>
                <a:spcPts val="480"/>
              </a:spcBef>
              <a:buFont typeface="Arial"/>
              <a:buChar char="•"/>
              <a:tabLst>
                <a:tab pos="304165" algn="l"/>
                <a:tab pos="304800" algn="l"/>
              </a:tabLst>
            </a:pPr>
            <a:r>
              <a:rPr sz="2400" b="1" spc="-5" dirty="0">
                <a:solidFill>
                  <a:srgbClr val="FF0000"/>
                </a:solidFill>
                <a:latin typeface="Calibri"/>
                <a:cs typeface="Calibri"/>
              </a:rPr>
              <a:t>Can</a:t>
            </a:r>
            <a:r>
              <a:rPr sz="2400" b="1" spc="-15" dirty="0">
                <a:solidFill>
                  <a:srgbClr val="FF0000"/>
                </a:solidFill>
                <a:latin typeface="Calibri"/>
                <a:cs typeface="Calibri"/>
              </a:rPr>
              <a:t> </a:t>
            </a:r>
            <a:r>
              <a:rPr sz="2400" b="1" spc="-5" dirty="0">
                <a:solidFill>
                  <a:srgbClr val="FF0000"/>
                </a:solidFill>
                <a:latin typeface="Calibri"/>
                <a:cs typeface="Calibri"/>
              </a:rPr>
              <a:t>be</a:t>
            </a:r>
            <a:r>
              <a:rPr sz="2400" b="1" spc="-15" dirty="0">
                <a:solidFill>
                  <a:srgbClr val="FF0000"/>
                </a:solidFill>
                <a:latin typeface="Calibri"/>
                <a:cs typeface="Calibri"/>
              </a:rPr>
              <a:t> </a:t>
            </a:r>
            <a:r>
              <a:rPr sz="2400" b="1" spc="-10" dirty="0">
                <a:solidFill>
                  <a:srgbClr val="FF0000"/>
                </a:solidFill>
                <a:latin typeface="Calibri"/>
                <a:cs typeface="Calibri"/>
              </a:rPr>
              <a:t>visualized </a:t>
            </a:r>
            <a:r>
              <a:rPr sz="2400" b="1" spc="-5" dirty="0">
                <a:solidFill>
                  <a:srgbClr val="FF0000"/>
                </a:solidFill>
                <a:latin typeface="Calibri"/>
                <a:cs typeface="Calibri"/>
              </a:rPr>
              <a:t>as</a:t>
            </a:r>
            <a:r>
              <a:rPr sz="2400" b="1" spc="-15" dirty="0">
                <a:solidFill>
                  <a:srgbClr val="FF0000"/>
                </a:solidFill>
                <a:latin typeface="Calibri"/>
                <a:cs typeface="Calibri"/>
              </a:rPr>
              <a:t> </a:t>
            </a:r>
            <a:r>
              <a:rPr sz="2400" b="1" dirty="0">
                <a:solidFill>
                  <a:srgbClr val="FF0000"/>
                </a:solidFill>
                <a:latin typeface="Calibri"/>
                <a:cs typeface="Calibri"/>
              </a:rPr>
              <a:t>a</a:t>
            </a:r>
            <a:r>
              <a:rPr sz="2400" b="1" spc="-10" dirty="0">
                <a:solidFill>
                  <a:srgbClr val="FF0000"/>
                </a:solidFill>
                <a:latin typeface="Calibri"/>
                <a:cs typeface="Calibri"/>
              </a:rPr>
              <a:t> </a:t>
            </a:r>
            <a:r>
              <a:rPr sz="2400" b="1" spc="-15" dirty="0">
                <a:solidFill>
                  <a:srgbClr val="FF0000"/>
                </a:solidFill>
                <a:latin typeface="Calibri"/>
                <a:cs typeface="Calibri"/>
              </a:rPr>
              <a:t>dendrogram</a:t>
            </a:r>
            <a:endParaRPr sz="2400" dirty="0">
              <a:latin typeface="Calibri"/>
              <a:cs typeface="Calibri"/>
            </a:endParaRPr>
          </a:p>
          <a:p>
            <a:pPr marL="704850" lvl="1" indent="-309245">
              <a:lnSpc>
                <a:spcPct val="100000"/>
              </a:lnSpc>
              <a:spcBef>
                <a:spcPts val="480"/>
              </a:spcBef>
              <a:buFont typeface="Arial MT"/>
              <a:buChar char="–"/>
              <a:tabLst>
                <a:tab pos="704215" algn="l"/>
                <a:tab pos="704850" algn="l"/>
              </a:tabLst>
            </a:pPr>
            <a:r>
              <a:rPr sz="2400" spc="-15" dirty="0">
                <a:solidFill>
                  <a:srgbClr val="FF0000"/>
                </a:solidFill>
                <a:latin typeface="Calibri"/>
                <a:cs typeface="Calibri"/>
              </a:rPr>
              <a:t>Dendrogram</a:t>
            </a:r>
            <a:r>
              <a:rPr sz="2400" spc="-5" dirty="0">
                <a:solidFill>
                  <a:srgbClr val="FF0000"/>
                </a:solidFill>
                <a:latin typeface="Calibri"/>
                <a:cs typeface="Calibri"/>
              </a:rPr>
              <a:t> is</a:t>
            </a:r>
            <a:r>
              <a:rPr sz="2400" dirty="0">
                <a:solidFill>
                  <a:srgbClr val="FF0000"/>
                </a:solidFill>
                <a:latin typeface="Calibri"/>
                <a:cs typeface="Calibri"/>
              </a:rPr>
              <a:t> a </a:t>
            </a:r>
            <a:r>
              <a:rPr sz="2400" spc="-5" dirty="0">
                <a:solidFill>
                  <a:srgbClr val="FF0000"/>
                </a:solidFill>
                <a:latin typeface="Calibri"/>
                <a:cs typeface="Calibri"/>
              </a:rPr>
              <a:t>visual</a:t>
            </a:r>
            <a:r>
              <a:rPr sz="2400" dirty="0">
                <a:solidFill>
                  <a:srgbClr val="FF0000"/>
                </a:solidFill>
                <a:latin typeface="Calibri"/>
                <a:cs typeface="Calibri"/>
              </a:rPr>
              <a:t> </a:t>
            </a:r>
            <a:r>
              <a:rPr sz="2400" spc="-15" dirty="0">
                <a:solidFill>
                  <a:srgbClr val="FF0000"/>
                </a:solidFill>
                <a:latin typeface="Calibri"/>
                <a:cs typeface="Calibri"/>
              </a:rPr>
              <a:t>representation</a:t>
            </a:r>
            <a:r>
              <a:rPr sz="2400" dirty="0">
                <a:solidFill>
                  <a:srgbClr val="FF0000"/>
                </a:solidFill>
                <a:latin typeface="Calibri"/>
                <a:cs typeface="Calibri"/>
              </a:rPr>
              <a:t> </a:t>
            </a:r>
            <a:r>
              <a:rPr sz="2400" spc="-5" dirty="0">
                <a:solidFill>
                  <a:srgbClr val="FF0000"/>
                </a:solidFill>
                <a:latin typeface="Calibri"/>
                <a:cs typeface="Calibri"/>
              </a:rPr>
              <a:t>of</a:t>
            </a:r>
            <a:r>
              <a:rPr sz="2400" dirty="0">
                <a:solidFill>
                  <a:srgbClr val="FF0000"/>
                </a:solidFill>
                <a:latin typeface="Calibri"/>
                <a:cs typeface="Calibri"/>
              </a:rPr>
              <a:t> </a:t>
            </a:r>
            <a:r>
              <a:rPr sz="2400" spc="-5" dirty="0">
                <a:solidFill>
                  <a:srgbClr val="FF0000"/>
                </a:solidFill>
                <a:latin typeface="Calibri"/>
                <a:cs typeface="Calibri"/>
              </a:rPr>
              <a:t>the</a:t>
            </a:r>
            <a:r>
              <a:rPr sz="2400" dirty="0">
                <a:solidFill>
                  <a:srgbClr val="FF0000"/>
                </a:solidFill>
                <a:latin typeface="Calibri"/>
                <a:cs typeface="Calibri"/>
              </a:rPr>
              <a:t> </a:t>
            </a:r>
            <a:r>
              <a:rPr sz="2400" spc="-10" dirty="0">
                <a:solidFill>
                  <a:srgbClr val="FF0000"/>
                </a:solidFill>
                <a:latin typeface="Calibri"/>
                <a:cs typeface="Calibri"/>
              </a:rPr>
              <a:t>compound</a:t>
            </a:r>
            <a:r>
              <a:rPr sz="2400" spc="-5" dirty="0">
                <a:solidFill>
                  <a:srgbClr val="FF0000"/>
                </a:solidFill>
                <a:latin typeface="Calibri"/>
                <a:cs typeface="Calibri"/>
              </a:rPr>
              <a:t> </a:t>
            </a:r>
            <a:r>
              <a:rPr sz="2400" spc="-15" dirty="0">
                <a:solidFill>
                  <a:srgbClr val="FF0000"/>
                </a:solidFill>
                <a:latin typeface="Calibri"/>
                <a:cs typeface="Calibri"/>
              </a:rPr>
              <a:t>correlation</a:t>
            </a:r>
            <a:r>
              <a:rPr sz="2400" dirty="0">
                <a:solidFill>
                  <a:srgbClr val="FF0000"/>
                </a:solidFill>
                <a:latin typeface="Calibri"/>
                <a:cs typeface="Calibri"/>
              </a:rPr>
              <a:t> </a:t>
            </a:r>
            <a:r>
              <a:rPr sz="2400" spc="-15" dirty="0">
                <a:solidFill>
                  <a:srgbClr val="FF0000"/>
                </a:solidFill>
                <a:latin typeface="Calibri"/>
                <a:cs typeface="Calibri"/>
              </a:rPr>
              <a:t>data.</a:t>
            </a:r>
            <a:endParaRPr sz="2400" dirty="0">
              <a:latin typeface="Calibri"/>
              <a:cs typeface="Calibri"/>
            </a:endParaRPr>
          </a:p>
          <a:p>
            <a:pPr marL="704215" marR="408305" lvl="1" indent="-309245">
              <a:lnSpc>
                <a:spcPct val="100000"/>
              </a:lnSpc>
              <a:spcBef>
                <a:spcPts val="480"/>
              </a:spcBef>
              <a:buFont typeface="Arial MT"/>
              <a:buChar char="–"/>
              <a:tabLst>
                <a:tab pos="704215" algn="l"/>
                <a:tab pos="704850" algn="l"/>
              </a:tabLst>
            </a:pPr>
            <a:r>
              <a:rPr sz="2400" spc="-5" dirty="0">
                <a:latin typeface="Calibri"/>
                <a:cs typeface="Calibri"/>
              </a:rPr>
              <a:t>The individual </a:t>
            </a:r>
            <a:r>
              <a:rPr sz="2400" spc="-10" dirty="0">
                <a:latin typeface="Calibri"/>
                <a:cs typeface="Calibri"/>
              </a:rPr>
              <a:t>compounds</a:t>
            </a:r>
            <a:r>
              <a:rPr sz="2400" spc="-5" dirty="0">
                <a:latin typeface="Calibri"/>
                <a:cs typeface="Calibri"/>
              </a:rPr>
              <a:t> </a:t>
            </a:r>
            <a:r>
              <a:rPr sz="2400" dirty="0">
                <a:latin typeface="Calibri"/>
                <a:cs typeface="Calibri"/>
              </a:rPr>
              <a:t>( </a:t>
            </a:r>
            <a:r>
              <a:rPr sz="2400" spc="-5" dirty="0">
                <a:latin typeface="Calibri"/>
                <a:cs typeface="Calibri"/>
              </a:rPr>
              <a:t>the </a:t>
            </a:r>
            <a:r>
              <a:rPr sz="2400" spc="-10" dirty="0">
                <a:latin typeface="Calibri"/>
                <a:cs typeface="Calibri"/>
              </a:rPr>
              <a:t>finest</a:t>
            </a:r>
            <a:r>
              <a:rPr sz="2400" spc="-5" dirty="0">
                <a:latin typeface="Calibri"/>
                <a:cs typeface="Calibri"/>
              </a:rPr>
              <a:t> </a:t>
            </a:r>
            <a:r>
              <a:rPr sz="2400" spc="-15" dirty="0">
                <a:latin typeface="Calibri"/>
                <a:cs typeface="Calibri"/>
              </a:rPr>
              <a:t>group)</a:t>
            </a:r>
            <a:r>
              <a:rPr sz="2400" dirty="0">
                <a:latin typeface="Calibri"/>
                <a:cs typeface="Calibri"/>
              </a:rPr>
              <a:t> </a:t>
            </a:r>
            <a:r>
              <a:rPr sz="2400" spc="-15" dirty="0">
                <a:latin typeface="Calibri"/>
                <a:cs typeface="Calibri"/>
              </a:rPr>
              <a:t>are</a:t>
            </a:r>
            <a:r>
              <a:rPr sz="2400" spc="-5" dirty="0">
                <a:latin typeface="Calibri"/>
                <a:cs typeface="Calibri"/>
              </a:rPr>
              <a:t> </a:t>
            </a:r>
            <a:r>
              <a:rPr sz="2400" spc="-10" dirty="0">
                <a:latin typeface="Calibri"/>
                <a:cs typeface="Calibri"/>
              </a:rPr>
              <a:t>arranged</a:t>
            </a:r>
            <a:r>
              <a:rPr sz="2400" spc="-5" dirty="0">
                <a:latin typeface="Calibri"/>
                <a:cs typeface="Calibri"/>
              </a:rPr>
              <a:t> </a:t>
            </a:r>
            <a:r>
              <a:rPr sz="2400" dirty="0">
                <a:latin typeface="Calibri"/>
                <a:cs typeface="Calibri"/>
              </a:rPr>
              <a:t>along </a:t>
            </a:r>
            <a:r>
              <a:rPr sz="2400" spc="-5" dirty="0">
                <a:latin typeface="Calibri"/>
                <a:cs typeface="Calibri"/>
              </a:rPr>
              <a:t>the </a:t>
            </a:r>
            <a:r>
              <a:rPr sz="2400" spc="-15" dirty="0">
                <a:latin typeface="Calibri"/>
                <a:cs typeface="Calibri"/>
              </a:rPr>
              <a:t>bottom</a:t>
            </a:r>
            <a:r>
              <a:rPr sz="2400" spc="-5" dirty="0">
                <a:latin typeface="Calibri"/>
                <a:cs typeface="Calibri"/>
              </a:rPr>
              <a:t> of the </a:t>
            </a:r>
            <a:r>
              <a:rPr sz="2400" spc="-525" dirty="0">
                <a:latin typeface="Calibri"/>
                <a:cs typeface="Calibri"/>
              </a:rPr>
              <a:t> </a:t>
            </a:r>
            <a:r>
              <a:rPr sz="2400" spc="-15" dirty="0">
                <a:latin typeface="Calibri"/>
                <a:cs typeface="Calibri"/>
              </a:rPr>
              <a:t>dendrogram</a:t>
            </a:r>
            <a:endParaRPr sz="2400" dirty="0">
              <a:latin typeface="Calibri"/>
              <a:cs typeface="Calibri"/>
            </a:endParaRPr>
          </a:p>
          <a:p>
            <a:pPr marL="452755">
              <a:lnSpc>
                <a:spcPct val="100000"/>
              </a:lnSpc>
              <a:spcBef>
                <a:spcPts val="480"/>
              </a:spcBef>
              <a:tabLst>
                <a:tab pos="812165" algn="l"/>
              </a:tabLst>
            </a:pPr>
            <a:r>
              <a:rPr sz="2400" dirty="0">
                <a:latin typeface="Arial MT"/>
                <a:cs typeface="Arial MT"/>
              </a:rPr>
              <a:t>–	</a:t>
            </a:r>
            <a:r>
              <a:rPr sz="2400" dirty="0">
                <a:latin typeface="Calibri"/>
                <a:cs typeface="Calibri"/>
              </a:rPr>
              <a:t>A</a:t>
            </a:r>
            <a:r>
              <a:rPr sz="2400" spc="-10" dirty="0">
                <a:latin typeface="Calibri"/>
                <a:cs typeface="Calibri"/>
              </a:rPr>
              <a:t> </a:t>
            </a:r>
            <a:r>
              <a:rPr sz="2400" spc="-15" dirty="0">
                <a:latin typeface="Calibri"/>
                <a:cs typeface="Calibri"/>
              </a:rPr>
              <a:t>tree</a:t>
            </a:r>
            <a:r>
              <a:rPr sz="2400" spc="-5" dirty="0">
                <a:latin typeface="Calibri"/>
                <a:cs typeface="Calibri"/>
              </a:rPr>
              <a:t> </a:t>
            </a:r>
            <a:r>
              <a:rPr sz="2400" spc="-25" dirty="0">
                <a:latin typeface="Calibri"/>
                <a:cs typeface="Calibri"/>
              </a:rPr>
              <a:t>like</a:t>
            </a:r>
            <a:r>
              <a:rPr sz="2400" spc="-5" dirty="0">
                <a:latin typeface="Calibri"/>
                <a:cs typeface="Calibri"/>
              </a:rPr>
              <a:t> </a:t>
            </a:r>
            <a:r>
              <a:rPr sz="2400" spc="-10" dirty="0">
                <a:latin typeface="Calibri"/>
                <a:cs typeface="Calibri"/>
              </a:rPr>
              <a:t>diagram</a:t>
            </a:r>
            <a:r>
              <a:rPr sz="2400" spc="-5" dirty="0">
                <a:latin typeface="Calibri"/>
                <a:cs typeface="Calibri"/>
              </a:rPr>
              <a:t> </a:t>
            </a:r>
            <a:r>
              <a:rPr sz="2400" spc="-10" dirty="0">
                <a:latin typeface="Calibri"/>
                <a:cs typeface="Calibri"/>
              </a:rPr>
              <a:t>that</a:t>
            </a:r>
            <a:r>
              <a:rPr sz="2400" spc="-5" dirty="0">
                <a:latin typeface="Calibri"/>
                <a:cs typeface="Calibri"/>
              </a:rPr>
              <a:t> </a:t>
            </a:r>
            <a:r>
              <a:rPr sz="2400" spc="-20" dirty="0">
                <a:latin typeface="Calibri"/>
                <a:cs typeface="Calibri"/>
              </a:rPr>
              <a:t>records</a:t>
            </a:r>
            <a:r>
              <a:rPr sz="2400" spc="-5" dirty="0">
                <a:latin typeface="Calibri"/>
                <a:cs typeface="Calibri"/>
              </a:rPr>
              <a:t> the sequences of </a:t>
            </a:r>
            <a:r>
              <a:rPr sz="2400" spc="-15" dirty="0">
                <a:latin typeface="Calibri"/>
                <a:cs typeface="Calibri"/>
              </a:rPr>
              <a:t>merges</a:t>
            </a:r>
            <a:r>
              <a:rPr sz="2400" spc="-5" dirty="0">
                <a:latin typeface="Calibri"/>
                <a:cs typeface="Calibri"/>
              </a:rPr>
              <a:t> or splits</a:t>
            </a:r>
            <a:endParaRPr sz="2400" dirty="0">
              <a:latin typeface="Calibri"/>
              <a:cs typeface="Calibri"/>
            </a:endParaRPr>
          </a:p>
        </p:txBody>
      </p:sp>
      <p:pic>
        <p:nvPicPr>
          <p:cNvPr id="3" name="object 3"/>
          <p:cNvPicPr/>
          <p:nvPr/>
        </p:nvPicPr>
        <p:blipFill>
          <a:blip r:embed="rId3" cstate="print"/>
          <a:stretch>
            <a:fillRect/>
          </a:stretch>
        </p:blipFill>
        <p:spPr>
          <a:xfrm>
            <a:off x="1688606" y="4529473"/>
            <a:ext cx="4300779" cy="2027228"/>
          </a:xfrm>
          <a:prstGeom prst="rect">
            <a:avLst/>
          </a:prstGeom>
        </p:spPr>
      </p:pic>
      <p:pic>
        <p:nvPicPr>
          <p:cNvPr id="4" name="object 4"/>
          <p:cNvPicPr/>
          <p:nvPr/>
        </p:nvPicPr>
        <p:blipFill>
          <a:blip r:embed="rId4" cstate="print"/>
          <a:stretch>
            <a:fillRect/>
          </a:stretch>
        </p:blipFill>
        <p:spPr>
          <a:xfrm>
            <a:off x="7236890" y="3996367"/>
            <a:ext cx="3600399" cy="265902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2791</TotalTime>
  <Words>4828</Words>
  <Application>Microsoft Office PowerPoint</Application>
  <PresentationFormat>Custom</PresentationFormat>
  <Paragraphs>661</Paragraphs>
  <Slides>85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85</vt:i4>
      </vt:variant>
    </vt:vector>
  </HeadingPairs>
  <TitlesOfParts>
    <vt:vector size="91" baseType="lpstr">
      <vt:lpstr>Arial</vt:lpstr>
      <vt:lpstr>Arial MT</vt:lpstr>
      <vt:lpstr>Calibri</vt:lpstr>
      <vt:lpstr>Cambria Math</vt:lpstr>
      <vt:lpstr>Times New Roman</vt:lpstr>
      <vt:lpstr>Office Theme</vt:lpstr>
      <vt:lpstr>Unit 4 Clustering</vt:lpstr>
      <vt:lpstr>Unit – 4 Syllabus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Hierarchical clustering</vt:lpstr>
      <vt:lpstr>PowerPoint Presentation</vt:lpstr>
      <vt:lpstr>PowerPoint Presentation</vt:lpstr>
      <vt:lpstr>Agglomerative clustering :</vt:lpstr>
      <vt:lpstr>PowerPoint Presentation</vt:lpstr>
      <vt:lpstr>Agglomerative Clustering Algorithm</vt:lpstr>
      <vt:lpstr>PowerPoint Presentation</vt:lpstr>
      <vt:lpstr>Using single linkage two clusters are formed :  Cluster 1 : (7,10) Cluster 2 : (20,28,35)</vt:lpstr>
      <vt:lpstr>PowerPoint Presentation</vt:lpstr>
      <vt:lpstr>First level of distance computation D1  (Euclidean distance used)</vt:lpstr>
      <vt:lpstr>PowerPoint Presentation</vt:lpstr>
      <vt:lpstr>D2 matrix</vt:lpstr>
      <vt:lpstr>PowerPoint Presentation</vt:lpstr>
      <vt:lpstr>D3 distance</vt:lpstr>
      <vt:lpstr>PowerPoint Presentation</vt:lpstr>
      <vt:lpstr>PowerPoint Presentation</vt:lpstr>
      <vt:lpstr>PowerPoint Presentation</vt:lpstr>
      <vt:lpstr>PowerPoint Presentation</vt:lpstr>
      <vt:lpstr>Then, the updated distance matrix becomes</vt:lpstr>
      <vt:lpstr>Similarly, distance between cluster E and (A, B) is</vt:lpstr>
      <vt:lpstr>Distance between cluster ((D, F), E) and cluster  (A, B) is calculated as</vt:lpstr>
      <vt:lpstr>Consider the points</vt:lpstr>
      <vt:lpstr>PowerPoint Presentation</vt:lpstr>
      <vt:lpstr>PowerPoint Presentation</vt:lpstr>
      <vt:lpstr>PowerPoint Presentation</vt:lpstr>
      <vt:lpstr>PowerPoint Presentation</vt:lpstr>
      <vt:lpstr>PowerPoint Presentation</vt:lpstr>
      <vt:lpstr>From now on we will simply repeat Step 2 and Step 3  until we are left with one cluster. We again look for the  minimum value which comes out to be 1.78 indicating  that the new cluster which can be formed is by merging  the data points D1 and D2.</vt:lpstr>
      <vt:lpstr>Similar to what we did in Step 3, we again recalculate the distance this time for cluster D1,  D2 and come up with the following updated distance matrix.</vt:lpstr>
      <vt:lpstr>PowerPoint Presentation</vt:lpstr>
      <vt:lpstr>PowerPoint Presentation</vt:lpstr>
      <vt:lpstr>Merge the data points accordingly and form another cluster.</vt:lpstr>
      <vt:lpstr>The complete linkage Algorithm</vt:lpstr>
      <vt:lpstr>PowerPoint Presentation</vt:lpstr>
      <vt:lpstr>Example : Complete linkage algorithm</vt:lpstr>
      <vt:lpstr>PowerPoint Presentation</vt:lpstr>
      <vt:lpstr>PowerPoint Presentation</vt:lpstr>
      <vt:lpstr>PowerPoint Presentation</vt:lpstr>
      <vt:lpstr>The Average Linkage Algorithm</vt:lpstr>
      <vt:lpstr>Example: Average linkage clustering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Algorithm Input: D is a dataset containing n objects, k is the number of cluster  Output:  A set of k clusters</vt:lpstr>
      <vt:lpstr>Consider the Data points listed in the table and set k = 2 to produce two clusters  Use the first two samples (4,4) and (8,4) as the seed points. Now applying the algorithm by computing the distance from each  cluster centroid and assigning them to the clusters:</vt:lpstr>
      <vt:lpstr>PowerPoint Presentation</vt:lpstr>
      <vt:lpstr>PowerPoint Presentation</vt:lpstr>
      <vt:lpstr>Example-2 Illustration Forgy’s clustering algorithms</vt:lpstr>
      <vt:lpstr>Illustration Forgy’s clustering algorithms</vt:lpstr>
      <vt:lpstr>Illustration Forgy’s clustering algorithms</vt:lpstr>
      <vt:lpstr>Illustration Forgy’s clustering algorithms</vt:lpstr>
      <vt:lpstr>Illustration of Forgy’s clustering algorithms</vt:lpstr>
      <vt:lpstr>Illustration of Forgy’s clustering algorithms</vt:lpstr>
      <vt:lpstr>Apply Forgy’s algorithm for the following dataset with K = 2;</vt:lpstr>
      <vt:lpstr>PowerPoint Presentation</vt:lpstr>
      <vt:lpstr>PowerPoint Presentation</vt:lpstr>
      <vt:lpstr>PowerPoint Presentation</vt:lpstr>
      <vt:lpstr>Apply k-means Algorithm on the following sample points</vt:lpstr>
      <vt:lpstr>PowerPoint Presentation</vt:lpstr>
      <vt:lpstr>PowerPoint Presentation</vt:lpstr>
      <vt:lpstr>PowerPoint Presentation</vt:lpstr>
      <vt:lpstr>Choosing initial centroids:</vt:lpstr>
      <vt:lpstr>PowerPoint Presentation</vt:lpstr>
      <vt:lpstr>Segmentation into 3 regions  using K = 3</vt:lpstr>
      <vt:lpstr>Face Region Detection Using Skin Segmentation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 Unit4.pptx</dc:title>
  <cp:lastModifiedBy>DIVYA H  N</cp:lastModifiedBy>
  <cp:revision>22</cp:revision>
  <dcterms:created xsi:type="dcterms:W3CDTF">2024-04-23T09:05:48Z</dcterms:created>
  <dcterms:modified xsi:type="dcterms:W3CDTF">2025-06-19T05:53:13Z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